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82" r:id="rId2"/>
    <p:sldId id="931" r:id="rId3"/>
    <p:sldId id="922" r:id="rId4"/>
    <p:sldId id="286" r:id="rId5"/>
    <p:sldId id="927" r:id="rId6"/>
    <p:sldId id="919" r:id="rId7"/>
    <p:sldId id="923" r:id="rId8"/>
    <p:sldId id="928" r:id="rId9"/>
    <p:sldId id="917" r:id="rId10"/>
    <p:sldId id="926" r:id="rId11"/>
    <p:sldId id="929" r:id="rId12"/>
    <p:sldId id="889" r:id="rId13"/>
    <p:sldId id="313" r:id="rId14"/>
    <p:sldId id="932" r:id="rId15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4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/>
            <a:t>Ділення </a:t>
          </a:r>
          <a:r>
            <a:rPr lang="ru-RU" sz="2800" b="1" dirty="0" err="1" smtClean="0"/>
            <a:t>круглих</a:t>
          </a:r>
          <a:r>
            <a:rPr lang="ru-RU" sz="2800" b="1" dirty="0" smtClean="0"/>
            <a:t> чисел </a:t>
          </a:r>
          <a:r>
            <a:rPr lang="ru-RU" sz="2800" b="1" dirty="0" err="1" smtClean="0"/>
            <a:t>послідовним</a:t>
          </a:r>
          <a:r>
            <a:rPr lang="ru-RU" sz="2800" b="1" dirty="0" smtClean="0"/>
            <a:t> </a:t>
          </a:r>
          <a:r>
            <a:rPr lang="ru-RU" sz="2800" b="1" dirty="0" err="1" smtClean="0"/>
            <a:t>діленням</a:t>
          </a:r>
          <a:endParaRPr lang="ru-RU" sz="28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Ділення числа на </a:t>
          </a:r>
          <a:r>
            <a:rPr lang="ru-RU" sz="3200" b="1" dirty="0" err="1" smtClean="0"/>
            <a:t>добуток</a:t>
          </a:r>
          <a:r>
            <a:rPr lang="ru-RU" sz="3200" b="1" dirty="0" smtClean="0"/>
            <a:t> </a:t>
          </a:r>
          <a:r>
            <a:rPr lang="ru-RU" sz="3200" b="1" dirty="0" err="1" smtClean="0"/>
            <a:t>двома</a:t>
          </a:r>
          <a:r>
            <a:rPr lang="ru-RU" sz="3200" b="1" dirty="0" smtClean="0"/>
            <a:t> способами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chemeClr val="bg1"/>
              </a:solidFill>
            </a:rPr>
            <a:t>Ділення на двоцифрове число розкладанням дільника на множники</a:t>
          </a:r>
          <a:endParaRPr lang="ru-RU" sz="28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smtClean="0"/>
            <a:t>Розв’язува-ння</a:t>
          </a:r>
          <a:r>
            <a:rPr lang="uk-UA" sz="3200" b="1" dirty="0" smtClean="0"/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8759" custLinFactX="402194" custLinFactNeighborX="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6789" custLinFactNeighborX="24841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NeighborX="-8763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22688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472465" y="909665"/>
          <a:ext cx="4273486" cy="2454155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/>
            <a:t>Розв’язува-ння</a:t>
          </a:r>
          <a:r>
            <a:rPr lang="uk-UA" sz="3200" b="1" kern="1200" dirty="0" smtClean="0"/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382130" y="854697"/>
        <a:ext cx="2454155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896310" y="737838"/>
          <a:ext cx="4273486" cy="279780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Ділення на двоцифрове число розкладанням дільника на множники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2634149" y="854696"/>
        <a:ext cx="279780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712058" y="814812"/>
          <a:ext cx="4273486" cy="264386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Ділення </a:t>
          </a:r>
          <a:r>
            <a:rPr lang="ru-RU" sz="2800" b="1" kern="1200" dirty="0" err="1" smtClean="0"/>
            <a:t>круглих</a:t>
          </a:r>
          <a:r>
            <a:rPr lang="ru-RU" sz="2800" b="1" kern="1200" dirty="0" smtClean="0"/>
            <a:t> чисел </a:t>
          </a:r>
          <a:r>
            <a:rPr lang="ru-RU" sz="2800" b="1" kern="1200" dirty="0" err="1" smtClean="0"/>
            <a:t>послідовним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діленням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5526871" y="854696"/>
        <a:ext cx="264386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79083" y="879083"/>
          <a:ext cx="4273486" cy="2515319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Ділення числа на </a:t>
          </a:r>
          <a:r>
            <a:rPr lang="ru-RU" sz="3200" b="1" kern="1200" dirty="0" err="1" smtClean="0"/>
            <a:t>добуток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двома</a:t>
          </a:r>
          <a:r>
            <a:rPr lang="ru-RU" sz="3200" b="1" kern="1200" dirty="0" smtClean="0"/>
            <a:t> способами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515319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197546"/>
            <a:ext cx="8970002" cy="76942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400" b="1" dirty="0" smtClean="0">
                <a:solidFill>
                  <a:srgbClr val="7030A0"/>
                </a:solidFill>
              </a:rPr>
              <a:t>Правило ділення числа на добуток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0142" y="3757217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116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677" y="405458"/>
            <a:ext cx="10655945" cy="6370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задачу і </a:t>
            </a:r>
            <a:r>
              <a:rPr lang="ru-RU" sz="3600" b="1" dirty="0" err="1" smtClean="0"/>
              <a:t>розв’язання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4320" y="1701602"/>
            <a:ext cx="927245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</a:t>
            </a:r>
            <a:r>
              <a:rPr lang="ru-RU" sz="3200" b="1" dirty="0">
                <a:solidFill>
                  <a:schemeClr val="bg1"/>
                </a:solidFill>
              </a:rPr>
              <a:t>За </a:t>
            </a:r>
            <a:r>
              <a:rPr lang="ru-RU" sz="3200" b="1" dirty="0" err="1">
                <a:solidFill>
                  <a:schemeClr val="bg1"/>
                </a:solidFill>
              </a:rPr>
              <a:t>чотири</a:t>
            </a:r>
            <a:r>
              <a:rPr lang="ru-RU" sz="3200" b="1" dirty="0">
                <a:solidFill>
                  <a:schemeClr val="bg1"/>
                </a:solidFill>
              </a:rPr>
              <a:t> дні </a:t>
            </a:r>
            <a:r>
              <a:rPr lang="ru-RU" sz="3200" b="1" dirty="0" err="1"/>
              <a:t>дві</a:t>
            </a:r>
            <a:r>
              <a:rPr lang="ru-RU" sz="3200" b="1" dirty="0"/>
              <a:t> </a:t>
            </a:r>
            <a:r>
              <a:rPr lang="ru-RU" sz="3200" b="1" dirty="0" err="1"/>
              <a:t>групи</a:t>
            </a:r>
            <a:r>
              <a:rPr lang="ru-RU" sz="3200" b="1" dirty="0"/>
              <a:t> </a:t>
            </a:r>
            <a:r>
              <a:rPr lang="ru-RU" sz="3200" b="1" dirty="0" err="1"/>
              <a:t>туристів</a:t>
            </a:r>
            <a:r>
              <a:rPr lang="ru-RU" sz="3200" b="1" dirty="0"/>
              <a:t> </a:t>
            </a:r>
            <a:r>
              <a:rPr lang="ru-RU" sz="3200" b="1" dirty="0" err="1"/>
              <a:t>порівну</a:t>
            </a:r>
            <a:r>
              <a:rPr lang="ru-RU" sz="3200" b="1" dirty="0"/>
              <a:t> </a:t>
            </a:r>
            <a:r>
              <a:rPr lang="ru-RU" sz="3200" b="1" dirty="0" err="1" smtClean="0"/>
              <a:t>використали</a:t>
            </a:r>
            <a:r>
              <a:rPr lang="ru-RU" sz="3200" b="1" dirty="0" smtClean="0"/>
              <a:t> </a:t>
            </a:r>
            <a:r>
              <a:rPr lang="ru-RU" sz="3200" b="1" dirty="0"/>
              <a:t>16 кг </a:t>
            </a:r>
            <a:r>
              <a:rPr lang="ru-RU" sz="3200" b="1" dirty="0" err="1"/>
              <a:t>крупи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кілограмів</a:t>
            </a:r>
            <a:r>
              <a:rPr lang="ru-RU" sz="3200" b="1" dirty="0"/>
              <a:t> </a:t>
            </a:r>
            <a:r>
              <a:rPr lang="ru-RU" sz="3200" b="1" dirty="0" err="1"/>
              <a:t>крупи</a:t>
            </a:r>
            <a:r>
              <a:rPr lang="ru-RU" sz="3200" b="1" dirty="0"/>
              <a:t> </a:t>
            </a:r>
            <a:r>
              <a:rPr lang="ru-RU" sz="3200" b="1" dirty="0" err="1"/>
              <a:t>використовувала</a:t>
            </a:r>
            <a:r>
              <a:rPr lang="ru-RU" sz="3200" b="1" dirty="0"/>
              <a:t> за день одна </a:t>
            </a:r>
            <a:r>
              <a:rPr lang="ru-RU" sz="3200" b="1" dirty="0" err="1"/>
              <a:t>група</a:t>
            </a:r>
            <a:r>
              <a:rPr lang="ru-RU" sz="3200" b="1" dirty="0"/>
              <a:t> </a:t>
            </a:r>
            <a:r>
              <a:rPr lang="ru-RU" sz="3200" b="1" dirty="0" err="1"/>
              <a:t>туристів</a:t>
            </a:r>
            <a:r>
              <a:rPr lang="ru-RU" sz="3200" b="1" dirty="0"/>
              <a:t>? </a:t>
            </a:r>
            <a:endParaRPr lang="ru-RU" sz="3200" b="1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774318" y="3357786"/>
            <a:ext cx="927246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ru-RU" sz="3200" b="1" dirty="0" smtClean="0"/>
              <a:t>16 </a:t>
            </a:r>
            <a:r>
              <a:rPr lang="ru-RU" sz="3200" b="1" dirty="0"/>
              <a:t>: 2 = 8 (кг) </a:t>
            </a:r>
            <a:endParaRPr lang="ru-RU" sz="3200" b="1" dirty="0" smtClean="0"/>
          </a:p>
          <a:p>
            <a:pPr marL="514350" indent="-514350" algn="just">
              <a:buAutoNum type="arabicParenR"/>
            </a:pPr>
            <a:r>
              <a:rPr lang="ru-RU" sz="3200" b="1" dirty="0" smtClean="0"/>
              <a:t>8 </a:t>
            </a:r>
            <a:r>
              <a:rPr lang="ru-RU" sz="3200" b="1" dirty="0"/>
              <a:t>: 4 = 2 (кг)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76782" y="4580302"/>
            <a:ext cx="648380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Розв’яжи</a:t>
            </a:r>
            <a:r>
              <a:rPr lang="ru-RU" sz="2800" b="1" dirty="0">
                <a:solidFill>
                  <a:srgbClr val="7030A0"/>
                </a:solidFill>
              </a:rPr>
              <a:t> задачу </a:t>
            </a:r>
            <a:r>
              <a:rPr lang="ru-RU" sz="2800" b="1" dirty="0" err="1">
                <a:solidFill>
                  <a:srgbClr val="7030A0"/>
                </a:solidFill>
              </a:rPr>
              <a:t>іншим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способом </a:t>
            </a:r>
            <a:r>
              <a:rPr lang="ru-RU" sz="2800" b="1" dirty="0" err="1" smtClean="0">
                <a:solidFill>
                  <a:srgbClr val="7030A0"/>
                </a:solidFill>
              </a:rPr>
              <a:t>усно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320" y="1073822"/>
            <a:ext cx="70790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про що дізнаємося кожною </a:t>
            </a:r>
            <a:r>
              <a:rPr lang="ru-RU" sz="2800" b="1" dirty="0" err="1">
                <a:solidFill>
                  <a:srgbClr val="7030A0"/>
                </a:solidFill>
              </a:rPr>
              <a:t>дією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35667" y="3284327"/>
            <a:ext cx="631111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використала</a:t>
            </a:r>
            <a:r>
              <a:rPr lang="ru-RU" sz="3200" b="1" dirty="0" smtClean="0">
                <a:solidFill>
                  <a:schemeClr val="bg1"/>
                </a:solidFill>
              </a:rPr>
              <a:t> 1 </a:t>
            </a:r>
            <a:r>
              <a:rPr lang="ru-RU" sz="3200" b="1" dirty="0" err="1" smtClean="0">
                <a:solidFill>
                  <a:schemeClr val="bg1"/>
                </a:solidFill>
              </a:rPr>
              <a:t>група</a:t>
            </a:r>
            <a:r>
              <a:rPr lang="ru-RU" sz="3200" b="1" dirty="0" smtClean="0">
                <a:solidFill>
                  <a:schemeClr val="bg1"/>
                </a:solidFill>
              </a:rPr>
              <a:t> за 4 дні.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1988" y="4492495"/>
            <a:ext cx="355466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 </a:t>
            </a:r>
            <a:r>
              <a:rPr lang="ru-RU" sz="3200" b="1" dirty="0" err="1" smtClean="0">
                <a:solidFill>
                  <a:srgbClr val="FFFF00"/>
                </a:solidFill>
              </a:rPr>
              <a:t>дн</a:t>
            </a:r>
            <a:r>
              <a:rPr lang="ru-RU" sz="3200" b="1" dirty="0" smtClean="0">
                <a:solidFill>
                  <a:srgbClr val="FFFF00"/>
                </a:solidFill>
              </a:rPr>
              <a:t>. – 2 гр. – 16 кг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1 </a:t>
            </a:r>
            <a:r>
              <a:rPr lang="uk-UA" sz="3200" b="1" dirty="0" err="1" smtClean="0">
                <a:solidFill>
                  <a:srgbClr val="FFFF00"/>
                </a:solidFill>
              </a:rPr>
              <a:t>дн</a:t>
            </a:r>
            <a:r>
              <a:rPr lang="uk-UA" sz="3200" b="1" dirty="0" smtClean="0">
                <a:solidFill>
                  <a:srgbClr val="FFFF00"/>
                </a:solidFill>
              </a:rPr>
              <a:t>. - 1 гр. - ? кг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97291" y="3820726"/>
            <a:ext cx="636714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використала</a:t>
            </a:r>
            <a:r>
              <a:rPr lang="ru-RU" sz="3200" b="1" dirty="0" smtClean="0">
                <a:solidFill>
                  <a:schemeClr val="bg1"/>
                </a:solidFill>
              </a:rPr>
              <a:t> 1 </a:t>
            </a:r>
            <a:r>
              <a:rPr lang="ru-RU" sz="3200" b="1" dirty="0" err="1" smtClean="0">
                <a:solidFill>
                  <a:schemeClr val="bg1"/>
                </a:solidFill>
              </a:rPr>
              <a:t>група</a:t>
            </a:r>
            <a:r>
              <a:rPr lang="ru-RU" sz="3200" b="1" dirty="0" smtClean="0">
                <a:solidFill>
                  <a:schemeClr val="bg1"/>
                </a:solidFill>
              </a:rPr>
              <a:t> за 1 день.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2620" y="5137027"/>
            <a:ext cx="22621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16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(4 </a:t>
            </a:r>
            <a:r>
              <a:rPr lang="ru-RU" sz="3200" b="1" dirty="0">
                <a:solidFill>
                  <a:schemeClr val="bg1"/>
                </a:solidFill>
              </a:rPr>
              <a:t>∙ 2) =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056681" y="5147660"/>
            <a:ext cx="11849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 ( кг)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/>
      <p:bldP spid="37" grpId="0" animBg="1"/>
      <p:bldP spid="38" grpId="0"/>
      <p:bldP spid="7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4677" y="405458"/>
            <a:ext cx="10655945" cy="6370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Розв’яжіть</a:t>
            </a:r>
            <a:r>
              <a:rPr lang="ru-RU" sz="3600" b="1" dirty="0" smtClean="0"/>
              <a:t> задачу </a:t>
            </a:r>
            <a:r>
              <a:rPr lang="ru-RU" sz="3600" b="1" dirty="0" err="1"/>
              <a:t>скориставшись</a:t>
            </a:r>
            <a:r>
              <a:rPr lang="ru-RU" sz="3600" b="1" dirty="0"/>
              <a:t> схемою.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34116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4320" y="1701602"/>
            <a:ext cx="1064630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</a:t>
            </a:r>
            <a:r>
              <a:rPr lang="ru-RU" sz="3200" b="1" dirty="0"/>
              <a:t>Два </a:t>
            </a:r>
            <a:r>
              <a:rPr lang="ru-RU" sz="3200" b="1" dirty="0" err="1"/>
              <a:t>однакові</a:t>
            </a:r>
            <a:r>
              <a:rPr lang="ru-RU" sz="3200" b="1" dirty="0"/>
              <a:t> </a:t>
            </a:r>
            <a:r>
              <a:rPr lang="ru-RU" sz="3200" b="1" dirty="0" err="1"/>
              <a:t>автомати</a:t>
            </a:r>
            <a:r>
              <a:rPr lang="ru-RU" sz="3200" b="1" dirty="0"/>
              <a:t> за 3 год </a:t>
            </a:r>
            <a:r>
              <a:rPr lang="ru-RU" sz="3200" b="1" dirty="0" err="1"/>
              <a:t>запаковують</a:t>
            </a:r>
            <a:r>
              <a:rPr lang="ru-RU" sz="3200" b="1" dirty="0"/>
              <a:t> 600 </a:t>
            </a:r>
            <a:r>
              <a:rPr lang="ru-RU" sz="3200" b="1" dirty="0" err="1"/>
              <a:t>пакетів</a:t>
            </a:r>
            <a:r>
              <a:rPr lang="ru-RU" sz="3200" b="1" dirty="0"/>
              <a:t> </a:t>
            </a:r>
            <a:r>
              <a:rPr lang="ru-RU" sz="3200" b="1" dirty="0" err="1"/>
              <a:t>крупи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пакетів</a:t>
            </a:r>
            <a:r>
              <a:rPr lang="ru-RU" sz="3200" b="1" dirty="0"/>
              <a:t> </a:t>
            </a:r>
            <a:r>
              <a:rPr lang="ru-RU" sz="3200" b="1" dirty="0" err="1"/>
              <a:t>крупи</a:t>
            </a:r>
            <a:r>
              <a:rPr lang="ru-RU" sz="3200" b="1" dirty="0"/>
              <a:t> </a:t>
            </a:r>
            <a:r>
              <a:rPr lang="ru-RU" sz="3200" b="1" dirty="0" err="1" smtClean="0"/>
              <a:t>запаковує</a:t>
            </a:r>
            <a:r>
              <a:rPr lang="ru-RU" sz="3200" b="1" dirty="0" smtClean="0"/>
              <a:t> </a:t>
            </a:r>
            <a:r>
              <a:rPr lang="ru-RU" sz="3200" b="1" dirty="0"/>
              <a:t>один автомат за </a:t>
            </a:r>
            <a:r>
              <a:rPr lang="ru-RU" sz="3200" b="1" dirty="0" smtClean="0"/>
              <a:t>1год</a:t>
            </a:r>
            <a:r>
              <a:rPr lang="ru-RU" sz="3200" b="1" dirty="0"/>
              <a:t>?</a:t>
            </a:r>
            <a:endParaRPr lang="ru-RU" sz="3200" b="1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764677" y="3355576"/>
            <a:ext cx="1065594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ru-RU" sz="3200" b="1" dirty="0" smtClean="0"/>
              <a:t>___ </a:t>
            </a:r>
            <a:r>
              <a:rPr lang="ru-RU" sz="3200" b="1" dirty="0"/>
              <a:t>: </a:t>
            </a:r>
            <a:r>
              <a:rPr lang="ru-RU" sz="3200" b="1" dirty="0" smtClean="0"/>
              <a:t>__ </a:t>
            </a:r>
            <a:r>
              <a:rPr lang="ru-RU" sz="3200" b="1" dirty="0"/>
              <a:t>= </a:t>
            </a:r>
            <a:r>
              <a:rPr lang="ru-RU" sz="3200" b="1" dirty="0" smtClean="0"/>
              <a:t>_____  </a:t>
            </a:r>
          </a:p>
          <a:p>
            <a:pPr marL="514350" indent="-514350" algn="just">
              <a:buAutoNum type="arabicParenR"/>
            </a:pPr>
            <a:r>
              <a:rPr lang="ru-RU" sz="3200" b="1" dirty="0" smtClean="0"/>
              <a:t>___ </a:t>
            </a:r>
            <a:r>
              <a:rPr lang="ru-RU" sz="3200" b="1" dirty="0"/>
              <a:t>: </a:t>
            </a:r>
            <a:r>
              <a:rPr lang="ru-RU" sz="3200" b="1" dirty="0" smtClean="0"/>
              <a:t>__ </a:t>
            </a:r>
            <a:r>
              <a:rPr lang="ru-RU" sz="3200" b="1" dirty="0"/>
              <a:t>= </a:t>
            </a:r>
            <a:r>
              <a:rPr lang="ru-RU" sz="3200" b="1" dirty="0" smtClean="0"/>
              <a:t>_____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4320" y="1073822"/>
            <a:ext cx="70790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про що дізнаємося кожною </a:t>
            </a:r>
            <a:r>
              <a:rPr lang="ru-RU" sz="2800" b="1" dirty="0" err="1">
                <a:solidFill>
                  <a:srgbClr val="7030A0"/>
                </a:solidFill>
              </a:rPr>
              <a:t>дією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65144" y="3336011"/>
            <a:ext cx="695547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запаковують</a:t>
            </a:r>
            <a:r>
              <a:rPr lang="ru-RU" sz="3200" b="1" dirty="0" smtClean="0">
                <a:solidFill>
                  <a:schemeClr val="bg1"/>
                </a:solidFill>
              </a:rPr>
              <a:t> 2 </a:t>
            </a:r>
            <a:r>
              <a:rPr lang="ru-RU" sz="3200" b="1" dirty="0" err="1" smtClean="0">
                <a:solidFill>
                  <a:schemeClr val="bg1"/>
                </a:solidFill>
              </a:rPr>
              <a:t>автомати</a:t>
            </a:r>
            <a:r>
              <a:rPr lang="ru-RU" sz="3200" b="1" dirty="0" smtClean="0">
                <a:solidFill>
                  <a:schemeClr val="bg1"/>
                </a:solidFill>
              </a:rPr>
              <a:t> за 1 год.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81988" y="4492495"/>
            <a:ext cx="402215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 авт. – 3 год. – 600 п.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1 </a:t>
            </a:r>
            <a:r>
              <a:rPr lang="uk-UA" sz="3200" b="1" dirty="0" err="1" smtClean="0">
                <a:solidFill>
                  <a:srgbClr val="FFFF00"/>
                </a:solidFill>
              </a:rPr>
              <a:t>авт</a:t>
            </a:r>
            <a:r>
              <a:rPr lang="uk-UA" sz="3200" b="1" dirty="0" smtClean="0">
                <a:solidFill>
                  <a:srgbClr val="FFFF00"/>
                </a:solidFill>
              </a:rPr>
              <a:t>. - 1 год - ? п.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63148" y="5670661"/>
            <a:ext cx="9021372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67495" y="3309410"/>
            <a:ext cx="80983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92020" y="3330767"/>
            <a:ext cx="39305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83514" y="3321800"/>
            <a:ext cx="157081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200 (п.)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67495" y="3830376"/>
            <a:ext cx="81537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92020" y="3830375"/>
            <a:ext cx="39305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80201" y="3771013"/>
            <a:ext cx="157081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100 (п.)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602278" y="5670661"/>
            <a:ext cx="688224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100 п. </a:t>
            </a:r>
            <a:r>
              <a:rPr lang="ru-RU" sz="3200" b="1" dirty="0" err="1" smtClean="0">
                <a:solidFill>
                  <a:schemeClr val="bg1"/>
                </a:solidFill>
              </a:rPr>
              <a:t>запакує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1 автомат за 1 годину. 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9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8" grpId="0" animBg="1"/>
      <p:bldP spid="40" grpId="0"/>
      <p:bldP spid="36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</a:t>
            </a:r>
          </a:p>
        </p:txBody>
      </p:sp>
      <p:pic>
        <p:nvPicPr>
          <p:cNvPr id="2" name="Picture 2" descr="D:\3 клас\03 МАТЕМ\1 Листопад\7 Множення в межах 1000\2026-02-27_221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398143"/>
            <a:ext cx="10809029" cy="35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84" y="4149874"/>
            <a:ext cx="1548384" cy="244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472607" cy="11382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поділити</a:t>
            </a:r>
            <a:r>
              <a:rPr lang="ru-RU" sz="3200" b="1" dirty="0" smtClean="0">
                <a:solidFill>
                  <a:schemeClr val="bg1"/>
                </a:solidFill>
              </a:rPr>
              <a:t> 80 на 2, </a:t>
            </a:r>
          </a:p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800 на 2?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452721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поділити 80 на 20, 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800 на 200?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6806943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Рефлексія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53" y="1958307"/>
            <a:ext cx="2300937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96" y="1984564"/>
            <a:ext cx="2367938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4551163"/>
            <a:ext cx="1964740" cy="209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54" y="1958307"/>
            <a:ext cx="2168613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1242" y="4469828"/>
            <a:ext cx="19996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8055" y="4293890"/>
            <a:ext cx="19442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3375" y="4439302"/>
            <a:ext cx="22475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8284" y="5596860"/>
            <a:ext cx="2731939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31654" y="1461344"/>
            <a:ext cx="230093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Було </a:t>
            </a:r>
            <a:r>
              <a:rPr lang="ru-RU" sz="2800" b="1" dirty="0" err="1" smtClean="0">
                <a:solidFill>
                  <a:schemeClr val="bg1"/>
                </a:solidFill>
              </a:rPr>
              <a:t>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33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13280" y="1341562"/>
            <a:ext cx="10119311" cy="57606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котика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настрою. Поясніть чому саме він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549474"/>
            <a:ext cx="10153129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3" descr="D:\Картинки Мудрість дня\photo_2025-07-21_16-37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984564"/>
            <a:ext cx="2342447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Мудрість дня\photo_2025-08-07_12-20-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481" y="1958307"/>
            <a:ext cx="2421110" cy="250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12-19_20-58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26" y="1956129"/>
            <a:ext cx="2488299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20_21-16-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19" y="4322123"/>
            <a:ext cx="2180764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Картинки Мудрість дня\photo_2025-11-16_23-00-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55" y="1984564"/>
            <a:ext cx="2217545" cy="25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Картинки Мудрість дня\photo_2025-07-21_16-33-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23" y="4221882"/>
            <a:ext cx="1944216" cy="224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6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575522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Ст.56- 57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03" y="4566614"/>
            <a:ext cx="1327805" cy="18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7 Множення в межах 1000\2026-02-26_1259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7" y="1485578"/>
            <a:ext cx="1011102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3 клас\03 МАТЕМ\1 Листопад\7 Множення в межах 1000\2026-02-26_1301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87" y="2953234"/>
            <a:ext cx="10111022" cy="109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47740622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274389" y="-69637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Каліграфічна </a:t>
            </a:r>
            <a:r>
              <a:rPr lang="ru-RU" sz="4000" b="1" dirty="0" err="1" smtClean="0"/>
              <a:t>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281545" y="1845618"/>
            <a:ext cx="4702161" cy="9064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90775" y="-71723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129037" y="-516662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65059" y="2723099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7882" y="2739162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49470" y="2746117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698502" y="2747525"/>
            <a:ext cx="454720" cy="567792"/>
          </a:xfrm>
          <a:prstGeom prst="rect">
            <a:avLst/>
          </a:prstGeom>
        </p:spPr>
      </p:pic>
      <p:sp>
        <p:nvSpPr>
          <p:cNvPr id="118" name="Прямоугольник 117"/>
          <p:cNvSpPr/>
          <p:nvPr/>
        </p:nvSpPr>
        <p:spPr>
          <a:xfrm>
            <a:off x="1200885" y="3573810"/>
            <a:ext cx="762027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Запишіть </a:t>
            </a:r>
            <a:r>
              <a:rPr lang="ru-RU" sz="2800" dirty="0" err="1"/>
              <a:t>найменше</a:t>
            </a:r>
            <a:r>
              <a:rPr lang="ru-RU" sz="2800" dirty="0"/>
              <a:t> </a:t>
            </a:r>
            <a:r>
              <a:rPr lang="ru-RU" sz="2800" dirty="0" err="1"/>
              <a:t>одноцифрове</a:t>
            </a:r>
            <a:r>
              <a:rPr lang="ru-RU" sz="2800" dirty="0"/>
              <a:t> число. </a:t>
            </a:r>
            <a:endParaRPr lang="ru-RU" sz="2800" dirty="0" smtClean="0"/>
          </a:p>
          <a:p>
            <a:r>
              <a:rPr lang="ru-RU" sz="2800" dirty="0" err="1" smtClean="0"/>
              <a:t>Напишіть</a:t>
            </a:r>
            <a:r>
              <a:rPr lang="ru-RU" sz="2800" dirty="0" smtClean="0"/>
              <a:t> </a:t>
            </a:r>
            <a:r>
              <a:rPr lang="ru-RU" sz="2800" dirty="0" err="1"/>
              <a:t>найменше</a:t>
            </a:r>
            <a:r>
              <a:rPr lang="ru-RU" sz="2800" dirty="0"/>
              <a:t> </a:t>
            </a:r>
            <a:r>
              <a:rPr lang="ru-RU" sz="2800" dirty="0" err="1"/>
              <a:t>двоцифрове</a:t>
            </a:r>
            <a:r>
              <a:rPr lang="ru-RU" sz="2800" dirty="0"/>
              <a:t> число. </a:t>
            </a:r>
            <a:endParaRPr lang="ru-RU" sz="2800" dirty="0" smtClean="0"/>
          </a:p>
          <a:p>
            <a:r>
              <a:rPr lang="ru-RU" sz="2800" dirty="0" err="1" smtClean="0"/>
              <a:t>Напишіть</a:t>
            </a:r>
            <a:r>
              <a:rPr lang="ru-RU" sz="2800" dirty="0" smtClean="0"/>
              <a:t> </a:t>
            </a:r>
            <a:r>
              <a:rPr lang="ru-RU" sz="2800" dirty="0" err="1"/>
              <a:t>найменше</a:t>
            </a:r>
            <a:r>
              <a:rPr lang="ru-RU" sz="2800" dirty="0"/>
              <a:t> </a:t>
            </a:r>
            <a:r>
              <a:rPr lang="ru-RU" sz="2800" dirty="0" err="1"/>
              <a:t>трицифрове</a:t>
            </a:r>
            <a:r>
              <a:rPr lang="ru-RU" sz="2800" dirty="0"/>
              <a:t> число. </a:t>
            </a:r>
            <a:endParaRPr lang="ru-RU" sz="2800" dirty="0" smtClean="0"/>
          </a:p>
          <a:p>
            <a:r>
              <a:rPr lang="uk-UA" sz="2800" dirty="0" smtClean="0"/>
              <a:t>Запишіть </a:t>
            </a:r>
            <a:r>
              <a:rPr lang="ru-RU" sz="2800" dirty="0" err="1"/>
              <a:t>найменше</a:t>
            </a:r>
            <a:r>
              <a:rPr lang="ru-RU" sz="2800" dirty="0"/>
              <a:t> </a:t>
            </a:r>
            <a:r>
              <a:rPr lang="ru-RU" sz="2800" dirty="0" err="1" smtClean="0"/>
              <a:t>чотирицифрове</a:t>
            </a:r>
            <a:r>
              <a:rPr lang="ru-RU" sz="2800" dirty="0" smtClean="0"/>
              <a:t> </a:t>
            </a:r>
            <a:r>
              <a:rPr lang="ru-RU" sz="2800" dirty="0"/>
              <a:t>число. </a:t>
            </a:r>
            <a:endParaRPr lang="ru-RU" sz="2800" dirty="0" smtClean="0"/>
          </a:p>
          <a:p>
            <a:r>
              <a:rPr lang="ru-RU" sz="2800" dirty="0" smtClean="0"/>
              <a:t>У </a:t>
            </a:r>
            <a:r>
              <a:rPr lang="ru-RU" sz="2800" dirty="0" err="1"/>
              <a:t>скільки</a:t>
            </a:r>
            <a:r>
              <a:rPr lang="ru-RU" sz="2800" dirty="0"/>
              <a:t> разів число 1 </a:t>
            </a:r>
            <a:r>
              <a:rPr lang="ru-RU" sz="2800" dirty="0" err="1"/>
              <a:t>менше</a:t>
            </a:r>
            <a:r>
              <a:rPr lang="ru-RU" sz="2800" dirty="0"/>
              <a:t> за 10? 100</a:t>
            </a:r>
            <a:r>
              <a:rPr lang="ru-RU" sz="2800" dirty="0" smtClean="0"/>
              <a:t>? 1000?</a:t>
            </a:r>
            <a:endParaRPr lang="uk-UA" sz="2800" b="1" dirty="0" smtClean="0"/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03599" y="2781121"/>
            <a:ext cx="408252" cy="50977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81546" y="2805547"/>
            <a:ext cx="408252" cy="50977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85594" y="272281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327182" y="2729766"/>
            <a:ext cx="454720" cy="567792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93234" y="2797184"/>
            <a:ext cx="408252" cy="509770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31717" y="2781014"/>
            <a:ext cx="447921" cy="559303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79863" y="1341562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34583" y="1116000"/>
            <a:ext cx="2376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771" y="465247"/>
            <a:ext cx="10453844" cy="87617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Обчисліть</a:t>
            </a:r>
            <a:r>
              <a:rPr lang="ru-RU" sz="3600" b="1" dirty="0" smtClean="0"/>
              <a:t> значення </a:t>
            </a:r>
            <a:r>
              <a:rPr lang="ru-RU" sz="3600" b="1" dirty="0" err="1" smtClean="0"/>
              <a:t>виразів</a:t>
            </a:r>
            <a:r>
              <a:rPr lang="ru-RU" sz="3600" b="1" dirty="0" smtClean="0"/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84522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№319, 320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978" y="2063383"/>
            <a:ext cx="91298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45 : 5 : 3 </a:t>
            </a:r>
            <a:r>
              <a:rPr lang="ru-RU" sz="3600" b="1" dirty="0" smtClean="0"/>
              <a:t>     36 </a:t>
            </a:r>
            <a:r>
              <a:rPr lang="ru-RU" sz="3600" b="1" dirty="0"/>
              <a:t>: 6 : 2 </a:t>
            </a:r>
            <a:r>
              <a:rPr lang="ru-RU" sz="3600" b="1" dirty="0" smtClean="0"/>
              <a:t>     54 </a:t>
            </a:r>
            <a:r>
              <a:rPr lang="ru-RU" sz="3600" b="1" dirty="0"/>
              <a:t>: 9 : 3 </a:t>
            </a:r>
            <a:r>
              <a:rPr lang="ru-RU" sz="3600" b="1" dirty="0" smtClean="0"/>
              <a:t>     18 </a:t>
            </a:r>
            <a:r>
              <a:rPr lang="ru-RU" sz="3600" b="1" dirty="0"/>
              <a:t>: (2 ∙ </a:t>
            </a:r>
            <a:r>
              <a:rPr lang="ru-RU" sz="3600" b="1" dirty="0" smtClean="0"/>
              <a:t>3)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971129" y="1447887"/>
            <a:ext cx="878497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У якому порядку будемо </a:t>
            </a:r>
            <a:r>
              <a:rPr lang="ru-RU" sz="2800" b="1" dirty="0" err="1">
                <a:solidFill>
                  <a:srgbClr val="7030A0"/>
                </a:solidFill>
              </a:rPr>
              <a:t>виконувати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арифметичні</a:t>
            </a:r>
            <a:r>
              <a:rPr lang="ru-RU" sz="2800" b="1" dirty="0">
                <a:solidFill>
                  <a:srgbClr val="7030A0"/>
                </a:solidFill>
              </a:rPr>
              <a:t> дії?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119" y="2277666"/>
            <a:ext cx="2681429" cy="2650247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573473" y="2097646"/>
            <a:ext cx="576064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856557" y="2109536"/>
            <a:ext cx="507870" cy="6001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73866" y="2063383"/>
            <a:ext cx="458325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620423" y="2063383"/>
            <a:ext cx="426357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4771" y="2925738"/>
            <a:ext cx="859325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err="1" smtClean="0">
                <a:solidFill>
                  <a:srgbClr val="7030A0"/>
                </a:solidFill>
              </a:rPr>
              <a:t>Поясніть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>
                <a:solidFill>
                  <a:srgbClr val="7030A0"/>
                </a:solidFill>
              </a:rPr>
              <a:t>як </a:t>
            </a:r>
            <a:r>
              <a:rPr lang="ru-RU" sz="2800" b="1" dirty="0" err="1">
                <a:solidFill>
                  <a:srgbClr val="7030A0"/>
                </a:solidFill>
              </a:rPr>
              <a:t>поділили</a:t>
            </a:r>
            <a:r>
              <a:rPr lang="ru-RU" sz="2800" b="1" dirty="0">
                <a:solidFill>
                  <a:srgbClr val="7030A0"/>
                </a:solidFill>
              </a:rPr>
              <a:t> число на </a:t>
            </a:r>
            <a:r>
              <a:rPr lang="ru-RU" sz="2800" b="1" dirty="0" err="1">
                <a:solidFill>
                  <a:srgbClr val="7030A0"/>
                </a:solidFill>
              </a:rPr>
              <a:t>добуток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24 </a:t>
            </a:r>
            <a:r>
              <a:rPr lang="ru-RU" sz="2800" b="1" dirty="0">
                <a:solidFill>
                  <a:srgbClr val="FF0000"/>
                </a:solidFill>
              </a:rPr>
              <a:t>: (4 ∙ 2) = 24 : 8 = 3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28343" y="4889449"/>
            <a:ext cx="798899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Щоб </a:t>
            </a:r>
            <a:r>
              <a:rPr lang="ru-RU" sz="2800" b="1" dirty="0" err="1"/>
              <a:t>поділити</a:t>
            </a:r>
            <a:r>
              <a:rPr lang="ru-RU" sz="2800" b="1" dirty="0"/>
              <a:t> число на </a:t>
            </a:r>
            <a:r>
              <a:rPr lang="ru-RU" sz="2800" b="1" dirty="0" err="1"/>
              <a:t>добуток</a:t>
            </a:r>
            <a:r>
              <a:rPr lang="ru-RU" sz="2800" b="1" dirty="0"/>
              <a:t>, можна </a:t>
            </a:r>
            <a:r>
              <a:rPr lang="ru-RU" sz="2800" b="1" dirty="0" err="1"/>
              <a:t>спочатку</a:t>
            </a:r>
            <a:r>
              <a:rPr lang="ru-RU" sz="2800" b="1" dirty="0"/>
              <a:t> </a:t>
            </a:r>
            <a:r>
              <a:rPr lang="ru-RU" sz="2800" b="1" dirty="0" err="1"/>
              <a:t>поділити</a:t>
            </a:r>
            <a:r>
              <a:rPr lang="ru-RU" sz="2800" b="1" dirty="0"/>
              <a:t> число на один із </a:t>
            </a:r>
            <a:r>
              <a:rPr lang="ru-RU" sz="2800" b="1" dirty="0" err="1"/>
              <a:t>множників</a:t>
            </a:r>
            <a:r>
              <a:rPr lang="ru-RU" sz="2800" b="1" dirty="0"/>
              <a:t>, а потім </a:t>
            </a:r>
            <a:r>
              <a:rPr lang="ru-RU" sz="2800" b="1" dirty="0" smtClean="0"/>
              <a:t>результат </a:t>
            </a:r>
            <a:r>
              <a:rPr lang="ru-RU" sz="2800" b="1" dirty="0" err="1"/>
              <a:t>поділити</a:t>
            </a:r>
            <a:r>
              <a:rPr lang="ru-RU" sz="2800" b="1" dirty="0"/>
              <a:t> на </a:t>
            </a:r>
            <a:r>
              <a:rPr lang="ru-RU" sz="2800" b="1" dirty="0" err="1"/>
              <a:t>інший</a:t>
            </a:r>
            <a:r>
              <a:rPr lang="ru-RU" sz="2800" b="1" dirty="0"/>
              <a:t> </a:t>
            </a:r>
            <a:r>
              <a:rPr lang="ru-RU" sz="2800" b="1" dirty="0" err="1"/>
              <a:t>множник</a:t>
            </a:r>
            <a:endParaRPr lang="ru-RU" sz="28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16978" y="3893654"/>
            <a:ext cx="859325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2</a:t>
            </a:r>
            <a:r>
              <a:rPr lang="ru-RU" sz="2800" b="1" dirty="0">
                <a:solidFill>
                  <a:srgbClr val="7030A0"/>
                </a:solidFill>
              </a:rPr>
              <a:t>) </a:t>
            </a:r>
            <a:r>
              <a:rPr lang="ru-RU" sz="28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800" b="1" dirty="0" err="1">
                <a:solidFill>
                  <a:srgbClr val="7030A0"/>
                </a:solidFill>
              </a:rPr>
              <a:t>інший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спосіб</a:t>
            </a:r>
            <a:r>
              <a:rPr lang="ru-RU" sz="2800" b="1" dirty="0">
                <a:solidFill>
                  <a:srgbClr val="7030A0"/>
                </a:solidFill>
              </a:rPr>
              <a:t> ділення числа на </a:t>
            </a:r>
            <a:r>
              <a:rPr lang="ru-RU" sz="2800" b="1" dirty="0" err="1">
                <a:solidFill>
                  <a:srgbClr val="7030A0"/>
                </a:solidFill>
              </a:rPr>
              <a:t>добуток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>
                <a:solidFill>
                  <a:srgbClr val="FF0000"/>
                </a:solidFill>
              </a:rPr>
              <a:t>24 : (4 ∙ 2) = 24 : 4 : 2 = 3</a:t>
            </a: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6" grpId="0" animBg="1"/>
      <p:bldP spid="42" grpId="0" animBg="1"/>
      <p:bldP spid="4" grpId="0" animBg="1"/>
      <p:bldP spid="8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Прямоугольник 54"/>
          <p:cNvSpPr/>
          <p:nvPr/>
        </p:nvSpPr>
        <p:spPr>
          <a:xfrm>
            <a:off x="1023769" y="1504144"/>
            <a:ext cx="3340070" cy="24919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40 </a:t>
            </a:r>
            <a:r>
              <a:rPr lang="ru-RU" sz="3600" b="1" dirty="0"/>
              <a:t>: (4 ∙ 2</a:t>
            </a:r>
            <a:r>
              <a:rPr lang="ru-RU" sz="3600" b="1" dirty="0" smtClean="0"/>
              <a:t>) = </a:t>
            </a:r>
          </a:p>
          <a:p>
            <a:r>
              <a:rPr lang="ru-RU" sz="3600" b="1" dirty="0" smtClean="0"/>
              <a:t>60 </a:t>
            </a:r>
            <a:r>
              <a:rPr lang="ru-RU" sz="3600" b="1" dirty="0"/>
              <a:t>: (10 ∙ 2</a:t>
            </a:r>
            <a:r>
              <a:rPr lang="ru-RU" sz="3600" b="1" dirty="0" smtClean="0"/>
              <a:t>)=</a:t>
            </a:r>
          </a:p>
          <a:p>
            <a:r>
              <a:rPr lang="ru-RU" sz="3600" b="1" dirty="0" smtClean="0"/>
              <a:t>32 </a:t>
            </a:r>
            <a:r>
              <a:rPr lang="ru-RU" sz="3600" b="1" dirty="0"/>
              <a:t>: (4 ∙ 2) </a:t>
            </a:r>
            <a:r>
              <a:rPr lang="ru-RU" sz="3600" b="1" dirty="0" smtClean="0"/>
              <a:t>=</a:t>
            </a:r>
          </a:p>
          <a:p>
            <a:r>
              <a:rPr lang="ru-RU" sz="3600" b="1" dirty="0" smtClean="0"/>
              <a:t>600 </a:t>
            </a:r>
            <a:r>
              <a:rPr lang="ru-RU" sz="3600" b="1" dirty="0"/>
              <a:t>: (3 ∙ 20</a:t>
            </a:r>
            <a:r>
              <a:rPr lang="ru-RU" sz="3600" b="1" dirty="0" smtClean="0"/>
              <a:t>)=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57839" y="1504145"/>
            <a:ext cx="5886889" cy="24919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40 </a:t>
            </a:r>
            <a:r>
              <a:rPr lang="ru-RU" sz="3600" b="1" dirty="0">
                <a:solidFill>
                  <a:schemeClr val="bg1"/>
                </a:solidFill>
              </a:rPr>
              <a:t>: (4 ∙ 2</a:t>
            </a:r>
            <a:r>
              <a:rPr lang="ru-RU" sz="3600" b="1" dirty="0" smtClean="0">
                <a:solidFill>
                  <a:schemeClr val="bg1"/>
                </a:solidFill>
              </a:rPr>
              <a:t>) =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60 </a:t>
            </a:r>
            <a:r>
              <a:rPr lang="ru-RU" sz="3600" b="1" dirty="0">
                <a:solidFill>
                  <a:schemeClr val="bg1"/>
                </a:solidFill>
              </a:rPr>
              <a:t>: (10 ∙ 2</a:t>
            </a:r>
            <a:r>
              <a:rPr lang="ru-RU" sz="3600" b="1" dirty="0" smtClean="0">
                <a:solidFill>
                  <a:schemeClr val="bg1"/>
                </a:solidFill>
              </a:rPr>
              <a:t>)=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32 </a:t>
            </a:r>
            <a:r>
              <a:rPr lang="ru-RU" sz="3600" b="1" dirty="0">
                <a:solidFill>
                  <a:schemeClr val="bg1"/>
                </a:solidFill>
              </a:rPr>
              <a:t>: (4 ∙ 2) </a:t>
            </a:r>
            <a:r>
              <a:rPr lang="ru-RU" sz="3600" b="1" dirty="0" smtClean="0">
                <a:solidFill>
                  <a:schemeClr val="bg1"/>
                </a:solidFill>
              </a:rPr>
              <a:t>=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600 </a:t>
            </a:r>
            <a:r>
              <a:rPr lang="ru-RU" sz="3600" b="1" dirty="0">
                <a:solidFill>
                  <a:schemeClr val="bg1"/>
                </a:solidFill>
              </a:rPr>
              <a:t>: (3 ∙ 20</a:t>
            </a:r>
            <a:r>
              <a:rPr lang="ru-RU" sz="3600" b="1" dirty="0" smtClean="0">
                <a:solidFill>
                  <a:schemeClr val="bg1"/>
                </a:solidFill>
              </a:rPr>
              <a:t>)=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 err="1"/>
              <a:t>обчислення</a:t>
            </a:r>
            <a:r>
              <a:rPr lang="ru-RU" sz="4000" b="1" dirty="0"/>
              <a:t> </a:t>
            </a:r>
            <a:r>
              <a:rPr lang="ru-RU" sz="4000" b="1" dirty="0" err="1"/>
              <a:t>двома</a:t>
            </a:r>
            <a:r>
              <a:rPr lang="ru-RU" sz="4000" b="1" dirty="0"/>
              <a:t> </a:t>
            </a:r>
            <a:r>
              <a:rPr lang="ru-RU" sz="4000" b="1" dirty="0" smtClean="0"/>
              <a:t>способами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28654"/>
            <a:ext cx="141150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32" y="3878827"/>
            <a:ext cx="3192767" cy="2735420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213605" y="1310057"/>
            <a:ext cx="55950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</a:t>
            </a: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74882" y="1560560"/>
            <a:ext cx="49072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</a:rPr>
              <a:t>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56127" y="1560560"/>
            <a:ext cx="232878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40 : 4 : 2 = 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224660" y="1504144"/>
            <a:ext cx="53977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 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14053" y="1907366"/>
            <a:ext cx="7354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494549" y="2107129"/>
            <a:ext cx="44968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53710" y="2107129"/>
            <a:ext cx="55950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73885" y="2439585"/>
            <a:ext cx="454720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3071" y="2673710"/>
            <a:ext cx="59934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410888" y="2719197"/>
            <a:ext cx="454487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70515" y="2138072"/>
            <a:ext cx="25341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60 : 10 : 2 = 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56127" y="2673710"/>
            <a:ext cx="2534131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32 : 4 : 2 = 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26062" y="2996608"/>
            <a:ext cx="7354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60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28356" y="3281694"/>
            <a:ext cx="7354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98668" y="3281694"/>
            <a:ext cx="264811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600 : 3 : 20 = 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995887" y="2960725"/>
            <a:ext cx="93705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200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909245" y="3266759"/>
            <a:ext cx="73548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10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1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2" grpId="0"/>
      <p:bldP spid="44" grpId="0"/>
      <p:bldP spid="45" grpId="0"/>
      <p:bldP spid="46" grpId="0"/>
      <p:bldP spid="47" grpId="0"/>
      <p:bldP spid="43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5939" y="4619324"/>
            <a:ext cx="626730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56 : 28 =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80 </a:t>
            </a:r>
            <a:r>
              <a:rPr lang="ru-RU" sz="3200" b="1" dirty="0">
                <a:solidFill>
                  <a:schemeClr val="bg1"/>
                </a:solidFill>
              </a:rPr>
              <a:t>: 40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64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16 =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69238" y="1504145"/>
            <a:ext cx="5382833" cy="19256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36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(6 </a:t>
            </a:r>
            <a:r>
              <a:rPr lang="ru-RU" sz="3200" b="1" dirty="0">
                <a:solidFill>
                  <a:schemeClr val="bg1"/>
                </a:solidFill>
              </a:rPr>
              <a:t>∙ 2</a:t>
            </a:r>
            <a:r>
              <a:rPr lang="ru-RU" sz="3200" b="1" dirty="0" smtClean="0">
                <a:solidFill>
                  <a:schemeClr val="bg1"/>
                </a:solidFill>
              </a:rPr>
              <a:t>) =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72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(9 </a:t>
            </a:r>
            <a:r>
              <a:rPr lang="ru-RU" sz="3200" b="1" dirty="0">
                <a:solidFill>
                  <a:schemeClr val="bg1"/>
                </a:solidFill>
              </a:rPr>
              <a:t>∙ 2</a:t>
            </a:r>
            <a:r>
              <a:rPr lang="ru-RU" sz="3200" b="1" dirty="0" smtClean="0">
                <a:solidFill>
                  <a:schemeClr val="bg1"/>
                </a:solidFill>
              </a:rPr>
              <a:t>)=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80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(10 </a:t>
            </a:r>
            <a:r>
              <a:rPr lang="ru-RU" sz="3200" b="1" dirty="0">
                <a:solidFill>
                  <a:schemeClr val="bg1"/>
                </a:solidFill>
              </a:rPr>
              <a:t>∙ 2)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400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(10 </a:t>
            </a:r>
            <a:r>
              <a:rPr lang="ru-RU" sz="3200" b="1" dirty="0">
                <a:solidFill>
                  <a:schemeClr val="bg1"/>
                </a:solidFill>
              </a:rPr>
              <a:t>∙ 5</a:t>
            </a:r>
            <a:r>
              <a:rPr lang="ru-RU" sz="3200" b="1" dirty="0" smtClean="0">
                <a:solidFill>
                  <a:schemeClr val="bg1"/>
                </a:solidFill>
              </a:rPr>
              <a:t>)=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023768" y="3537219"/>
            <a:ext cx="880614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Виконайте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ділення, </a:t>
            </a:r>
            <a:r>
              <a:rPr lang="ru-RU" sz="2800" b="1" dirty="0" err="1">
                <a:solidFill>
                  <a:srgbClr val="7030A0"/>
                </a:solidFill>
              </a:rPr>
              <a:t>розклавши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дільник</a:t>
            </a:r>
            <a:r>
              <a:rPr lang="ru-RU" sz="2800" b="1" dirty="0">
                <a:solidFill>
                  <a:srgbClr val="7030A0"/>
                </a:solidFill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</a:rPr>
              <a:t>множники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>
                <a:solidFill>
                  <a:srgbClr val="7030A0"/>
                </a:solidFill>
              </a:rPr>
              <a:t>Скористайся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зразком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Зразок</a:t>
            </a:r>
            <a:r>
              <a:rPr lang="ru-RU" sz="2800" b="1" dirty="0">
                <a:solidFill>
                  <a:srgbClr val="7030A0"/>
                </a:solidFill>
              </a:rPr>
              <a:t>. 48 : 16 = 48 : (8 ∙ 2) = 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3768" y="617681"/>
            <a:ext cx="10142271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Обчисліть</a:t>
            </a:r>
            <a:r>
              <a:rPr lang="ru-RU" sz="4000" b="1" dirty="0">
                <a:solidFill>
                  <a:schemeClr val="bg1"/>
                </a:solidFill>
              </a:rPr>
              <a:t> способом </a:t>
            </a:r>
            <a:r>
              <a:rPr lang="ru-RU" sz="4000" b="1" dirty="0" err="1">
                <a:solidFill>
                  <a:schemeClr val="bg1"/>
                </a:solidFill>
              </a:rPr>
              <a:t>послідовного</a:t>
            </a:r>
            <a:r>
              <a:rPr lang="ru-RU" sz="4000" b="1" dirty="0">
                <a:solidFill>
                  <a:schemeClr val="bg1"/>
                </a:solidFill>
              </a:rPr>
              <a:t> ділення</a:t>
            </a: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№322-323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61" y="1113829"/>
            <a:ext cx="2703181" cy="2315965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3076178" y="1518618"/>
            <a:ext cx="1955324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36 : 6 : 2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21046" y="1492906"/>
            <a:ext cx="42560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21046" y="1968850"/>
            <a:ext cx="44968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1296" y="2441816"/>
            <a:ext cx="59934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76179" y="1968850"/>
            <a:ext cx="1955324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72 : 9 : 2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09716" y="2441816"/>
            <a:ext cx="228837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80 : 10 : 2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480086" y="2911848"/>
            <a:ext cx="251055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400 : 10 : 5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45613" y="2911848"/>
            <a:ext cx="482466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</a:t>
            </a:r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487" y="4619324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56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(7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4)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607045" y="4619324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56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7 : 4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440434" y="4628805"/>
            <a:ext cx="42560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483455" y="5121164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(8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5)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599013" y="5121164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80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8 : 5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432402" y="5130645"/>
            <a:ext cx="42560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461156" y="5601301"/>
            <a:ext cx="226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64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(8 </a:t>
            </a:r>
            <a:r>
              <a:rPr lang="ru-RU" sz="3200" b="1" dirty="0">
                <a:solidFill>
                  <a:schemeClr val="bg1"/>
                </a:solidFill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</a:rPr>
              <a:t>2)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76714" y="5601301"/>
            <a:ext cx="2008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64 </a:t>
            </a:r>
            <a:r>
              <a:rPr lang="ru-RU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 smtClean="0">
                <a:solidFill>
                  <a:schemeClr val="bg1"/>
                </a:solidFill>
              </a:rPr>
              <a:t>8 : 2 </a:t>
            </a:r>
            <a:r>
              <a:rPr lang="ru-RU" sz="32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410103" y="5610782"/>
            <a:ext cx="425600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 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19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  <p:bldP spid="38" grpId="0"/>
      <p:bldP spid="39" grpId="0"/>
      <p:bldP spid="42" grpId="0"/>
      <p:bldP spid="46" grpId="0"/>
      <p:bldP spid="43" grpId="0"/>
      <p:bldP spid="48" grpId="0"/>
      <p:bldP spid="51" grpId="0"/>
      <p:bldP spid="54" grpId="0"/>
      <p:bldP spid="7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769" y="617681"/>
            <a:ext cx="10165602" cy="7238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Знайди </a:t>
            </a:r>
            <a:r>
              <a:rPr lang="ru-RU" sz="3600" b="1" dirty="0" err="1"/>
              <a:t>частку</a:t>
            </a:r>
            <a:r>
              <a:rPr lang="ru-RU" sz="3600" b="1" dirty="0"/>
              <a:t> способом </a:t>
            </a:r>
            <a:r>
              <a:rPr lang="ru-RU" sz="3600" b="1" dirty="0" err="1"/>
              <a:t>послідовного</a:t>
            </a:r>
            <a:r>
              <a:rPr lang="ru-RU" sz="3600" b="1" dirty="0"/>
              <a:t> </a:t>
            </a:r>
            <a:r>
              <a:rPr lang="ru-RU" sz="3600" b="1" dirty="0" smtClean="0"/>
              <a:t>ділення</a:t>
            </a:r>
            <a:endParaRPr lang="ru-RU" sz="3600" b="1" dirty="0"/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77154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Ст.58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№324-325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8109930" y="1398971"/>
            <a:ext cx="2686121" cy="261811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23769" y="4142139"/>
            <a:ext cx="861277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На </a:t>
            </a:r>
            <a:r>
              <a:rPr lang="ru-RU" sz="3200" b="1" dirty="0" err="1"/>
              <a:t>птахофабриці</a:t>
            </a:r>
            <a:r>
              <a:rPr lang="ru-RU" sz="3200" b="1" dirty="0"/>
              <a:t> 900 </a:t>
            </a:r>
            <a:r>
              <a:rPr lang="ru-RU" sz="3200" b="1" dirty="0" err="1"/>
              <a:t>яєць</a:t>
            </a:r>
            <a:r>
              <a:rPr lang="ru-RU" sz="3200" b="1" dirty="0"/>
              <a:t> </a:t>
            </a:r>
            <a:r>
              <a:rPr lang="ru-RU" sz="3200" b="1" dirty="0" err="1"/>
              <a:t>розклали</a:t>
            </a:r>
            <a:r>
              <a:rPr lang="ru-RU" sz="3200" b="1" dirty="0"/>
              <a:t> в лотки, по 30 </a:t>
            </a:r>
            <a:r>
              <a:rPr lang="ru-RU" sz="3200" b="1" dirty="0" err="1"/>
              <a:t>яєць</a:t>
            </a:r>
            <a:r>
              <a:rPr lang="ru-RU" sz="3200" b="1" dirty="0"/>
              <a:t> у </a:t>
            </a:r>
            <a:r>
              <a:rPr lang="ru-RU" sz="3200" b="1" dirty="0" err="1"/>
              <a:t>кожний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лотків</a:t>
            </a:r>
            <a:r>
              <a:rPr lang="ru-RU" sz="3200" b="1" dirty="0"/>
              <a:t> </a:t>
            </a:r>
            <a:r>
              <a:rPr lang="ru-RU" sz="3200" b="1" dirty="0" err="1"/>
              <a:t>знадобилося</a:t>
            </a:r>
            <a:r>
              <a:rPr lang="ru-RU" sz="3200" b="1" dirty="0"/>
              <a:t>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16316" y="5260576"/>
            <a:ext cx="2361094" cy="6120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900 : 10 : 3 =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77410" y="5290456"/>
            <a:ext cx="1318477" cy="5821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30 (л.)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64965" y="5287869"/>
            <a:ext cx="18268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/>
              <a:t>900 : 30 =</a:t>
            </a:r>
            <a:endParaRPr lang="ru-RU" sz="3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096726" y="3493869"/>
            <a:ext cx="508304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Розв’яжіть</a:t>
            </a:r>
            <a:r>
              <a:rPr lang="ru-RU" sz="2800" b="1" dirty="0">
                <a:solidFill>
                  <a:srgbClr val="7030A0"/>
                </a:solidFill>
              </a:rPr>
              <a:t> задачу </a:t>
            </a:r>
            <a:r>
              <a:rPr lang="ru-RU" sz="2800" b="1" dirty="0" err="1">
                <a:solidFill>
                  <a:srgbClr val="7030A0"/>
                </a:solidFill>
              </a:rPr>
              <a:t>усно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0996" y="1500094"/>
            <a:ext cx="508304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600 : </a:t>
            </a:r>
            <a:r>
              <a:rPr lang="ru-RU" sz="3200" b="1" dirty="0" smtClean="0"/>
              <a:t>20 = </a:t>
            </a:r>
          </a:p>
          <a:p>
            <a:r>
              <a:rPr lang="ru-RU" sz="3200" b="1" dirty="0" smtClean="0"/>
              <a:t>800 </a:t>
            </a:r>
            <a:r>
              <a:rPr lang="ru-RU" sz="3200" b="1" dirty="0"/>
              <a:t>: </a:t>
            </a:r>
            <a:r>
              <a:rPr lang="ru-RU" sz="3200" b="1" dirty="0" smtClean="0"/>
              <a:t>40 = </a:t>
            </a:r>
          </a:p>
          <a:p>
            <a:r>
              <a:rPr lang="ru-RU" sz="3200" b="1" dirty="0" smtClean="0"/>
              <a:t>900 </a:t>
            </a:r>
            <a:r>
              <a:rPr lang="ru-RU" sz="3200" b="1" dirty="0"/>
              <a:t>: </a:t>
            </a:r>
            <a:r>
              <a:rPr lang="ru-RU" sz="3200" b="1" dirty="0" smtClean="0"/>
              <a:t>30 =</a:t>
            </a:r>
            <a:endParaRPr lang="ru-RU" sz="32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782689" y="1566337"/>
            <a:ext cx="258804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600 : 10 : 2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47883" y="1566337"/>
            <a:ext cx="59934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71389" y="2048441"/>
            <a:ext cx="258804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800 : 10 : 4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24706" y="2039303"/>
            <a:ext cx="59934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71390" y="2512269"/>
            <a:ext cx="2588043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900 : 10 : 3 = 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36584" y="2512269"/>
            <a:ext cx="599345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30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39" grpId="0" animBg="1"/>
      <p:bldP spid="40" grpId="0" animBg="1"/>
      <p:bldP spid="35" grpId="0" animBg="1"/>
      <p:bldP spid="41" grpId="0"/>
      <p:bldP spid="42" grpId="0"/>
      <p:bldP spid="43" grpId="0"/>
      <p:bldP spid="44" grpId="0"/>
      <p:bldP spid="45" grpId="0"/>
      <p:bldP spid="5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12449</TotalTime>
  <Words>817</Words>
  <Application>Microsoft Office PowerPoint</Application>
  <PresentationFormat>Произвольный</PresentationFormat>
  <Paragraphs>177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1096</cp:revision>
  <dcterms:created xsi:type="dcterms:W3CDTF">2025-08-27T14:01:18Z</dcterms:created>
  <dcterms:modified xsi:type="dcterms:W3CDTF">2026-03-02T09:59:48Z</dcterms:modified>
</cp:coreProperties>
</file>