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1" r:id="rId3"/>
    <p:sldId id="922" r:id="rId4"/>
    <p:sldId id="286" r:id="rId5"/>
    <p:sldId id="927" r:id="rId6"/>
    <p:sldId id="919" r:id="rId7"/>
    <p:sldId id="923" r:id="rId8"/>
    <p:sldId id="928" r:id="rId9"/>
    <p:sldId id="926" r:id="rId10"/>
    <p:sldId id="917" r:id="rId11"/>
    <p:sldId id="889" r:id="rId12"/>
    <p:sldId id="313" r:id="rId13"/>
    <p:sldId id="932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360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Спосіб</a:t>
          </a:r>
          <a:r>
            <a:rPr lang="ru-RU" sz="3200" b="1" dirty="0" smtClean="0"/>
            <a:t> </a:t>
          </a:r>
          <a:r>
            <a:rPr lang="ru-RU" sz="3200" b="1" dirty="0" err="1" smtClean="0"/>
            <a:t>розміну</a:t>
          </a:r>
          <a:r>
            <a:rPr lang="ru-RU" sz="3200" b="1" dirty="0" smtClean="0"/>
            <a:t> </a:t>
          </a:r>
          <a:r>
            <a:rPr lang="ru-RU" sz="3200" b="1" dirty="0" err="1" smtClean="0"/>
            <a:t>купюри</a:t>
          </a:r>
          <a:r>
            <a:rPr lang="ru-RU" sz="3200" b="1" dirty="0" smtClean="0"/>
            <a:t> в 1000грн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Спосіб</a:t>
          </a:r>
          <a:r>
            <a:rPr lang="ru-RU" sz="3200" b="1" dirty="0" smtClean="0"/>
            <a:t> </a:t>
          </a:r>
          <a:r>
            <a:rPr lang="ru-RU" sz="3200" b="1" dirty="0" err="1" smtClean="0"/>
            <a:t>послідовного</a:t>
          </a:r>
          <a:r>
            <a:rPr lang="ru-RU" sz="3200" b="1" dirty="0" smtClean="0"/>
            <a:t> ділення </a:t>
          </a:r>
          <a:r>
            <a:rPr lang="ru-RU" sz="3200" b="1" dirty="0" err="1" smtClean="0"/>
            <a:t>круглих</a:t>
          </a:r>
          <a:r>
            <a:rPr lang="ru-RU" sz="3200" b="1" dirty="0" smtClean="0"/>
            <a:t> чисел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Спосіб добору при діленні круглих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обернених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8854" custLinFactX="412812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6789" custLinFactX="13392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1035" custLinFactX="12405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2462" custLinFactX="-422688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86724" y="864920"/>
          <a:ext cx="4273486" cy="254364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обернених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51645" y="854696"/>
        <a:ext cx="254364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2273962" y="792240"/>
          <a:ext cx="4273486" cy="268900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Спосіб добору при діленні круглих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66203" y="854696"/>
        <a:ext cx="268900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846386" y="1028132"/>
          <a:ext cx="4273486" cy="221722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Спосіб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розміну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купюри</a:t>
          </a:r>
          <a:r>
            <a:rPr lang="ru-RU" sz="3200" b="1" kern="1200" dirty="0" smtClean="0"/>
            <a:t> в 1000грн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874518" y="854697"/>
        <a:ext cx="221722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648685" y="648685"/>
          <a:ext cx="4273486" cy="297611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Спосіб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послідовного</a:t>
          </a:r>
          <a:r>
            <a:rPr lang="ru-RU" sz="3200" b="1" kern="1200" dirty="0" smtClean="0"/>
            <a:t> ділення </a:t>
          </a:r>
          <a:r>
            <a:rPr lang="ru-RU" sz="3200" b="1" kern="1200" dirty="0" err="1" smtClean="0"/>
            <a:t>круглих</a:t>
          </a:r>
          <a:r>
            <a:rPr lang="ru-RU" sz="3200" b="1" kern="1200" dirty="0" smtClean="0"/>
            <a:t> чисел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97611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1.png"/><Relationship Id="rId7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197546"/>
            <a:ext cx="8970002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400" b="1" dirty="0" smtClean="0">
                <a:solidFill>
                  <a:srgbClr val="7030A0"/>
                </a:solidFill>
              </a:rPr>
              <a:t>Два способи обчислення частки </a:t>
            </a:r>
          </a:p>
          <a:p>
            <a:pPr lvl="0" algn="ctr"/>
            <a:r>
              <a:rPr lang="uk-UA" sz="4400" b="1" dirty="0" smtClean="0">
                <a:solidFill>
                  <a:srgbClr val="7030A0"/>
                </a:solidFill>
              </a:rPr>
              <a:t>800 : 200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0142" y="3757217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117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3 МАТЕМ\1 Листопад\7 Множення в межах 1000\2026-02-28_224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2" y="1917626"/>
            <a:ext cx="7714284" cy="25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1301" y="615537"/>
            <a:ext cx="10165602" cy="118728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Розв’яжіть</a:t>
            </a:r>
            <a:r>
              <a:rPr lang="ru-RU" sz="3600" b="1" dirty="0"/>
              <a:t> задачу.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Складіть </a:t>
            </a:r>
            <a:r>
              <a:rPr lang="ru-RU" sz="3600" b="1" dirty="0"/>
              <a:t>до неї 4 </a:t>
            </a:r>
            <a:r>
              <a:rPr lang="ru-RU" sz="3600" b="1" dirty="0" err="1"/>
              <a:t>обернені</a:t>
            </a:r>
            <a:r>
              <a:rPr lang="ru-RU" sz="3600" b="1" dirty="0"/>
              <a:t> </a:t>
            </a:r>
            <a:r>
              <a:rPr lang="ru-RU" sz="3600" b="1" dirty="0" smtClean="0"/>
              <a:t>задачі.</a:t>
            </a:r>
            <a:endParaRPr lang="ru-RU" sz="36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705586" y="1870683"/>
            <a:ext cx="2688406" cy="2620345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127864" y="4562797"/>
            <a:ext cx="159052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24(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718392" y="4581548"/>
            <a:ext cx="288340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ru-RU" sz="3200" b="1" dirty="0" smtClean="0">
                <a:solidFill>
                  <a:schemeClr val="bg1"/>
                </a:solidFill>
              </a:rPr>
              <a:t> соку.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54903" y="5054514"/>
            <a:ext cx="15634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70(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67495" y="4562797"/>
            <a:ext cx="186036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8 ∙ 3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67495" y="5088026"/>
            <a:ext cx="186037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10 ∙ 7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67494" y="5589665"/>
            <a:ext cx="214339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3) 70 + 24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38065" y="5077535"/>
            <a:ext cx="373456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круасанів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92991" y="5602392"/>
            <a:ext cx="15634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94(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29908" y="5773223"/>
            <a:ext cx="262348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 ∙ 3 + 10 ∙ 7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906284" y="5773223"/>
            <a:ext cx="15634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94(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909138" y="3251582"/>
            <a:ext cx="15634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94(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92991" y="2700820"/>
            <a:ext cx="107493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51" grpId="0" animBg="1"/>
      <p:bldP spid="41" grpId="0" animBg="1"/>
      <p:bldP spid="36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Ст.60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84" y="4149874"/>
            <a:ext cx="1548384" cy="2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3 клас\03 МАТЕМ\1 Листопад\7 Множення в межах 1000\2026-02-28_224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486694"/>
            <a:ext cx="10224842" cy="25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число на </a:t>
            </a:r>
            <a:r>
              <a:rPr lang="ru-RU" sz="3200" b="1" dirty="0" err="1" smtClean="0">
                <a:solidFill>
                  <a:schemeClr val="bg1"/>
                </a:solidFill>
              </a:rPr>
              <a:t>добуток</a:t>
            </a:r>
            <a:r>
              <a:rPr lang="ru-RU" sz="3200" b="1" dirty="0" smtClean="0">
                <a:solidFill>
                  <a:schemeClr val="bg1"/>
                </a:solidFill>
              </a:rPr>
              <a:t> чисел?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452721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поділити 80 на 20,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800 на 200?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6806943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Рефлексія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53" y="1958307"/>
            <a:ext cx="2300937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96" y="1984564"/>
            <a:ext cx="2367938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4551163"/>
            <a:ext cx="1964740" cy="20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4" y="1958307"/>
            <a:ext cx="2168613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1242" y="4469828"/>
            <a:ext cx="19996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8055" y="4293890"/>
            <a:ext cx="19442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3375" y="4439302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8284" y="5596860"/>
            <a:ext cx="2731939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31654" y="1461344"/>
            <a:ext cx="230093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Було </a:t>
            </a:r>
            <a:r>
              <a:rPr lang="ru-RU" sz="2800" b="1" dirty="0" err="1" smtClean="0">
                <a:solidFill>
                  <a:schemeClr val="bg1"/>
                </a:solidFill>
              </a:rPr>
              <a:t>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3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1011931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настрою. Поясніть чому саме він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81" y="1958307"/>
            <a:ext cx="2421110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6" y="1956129"/>
            <a:ext cx="2488299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19" y="4322123"/>
            <a:ext cx="2180764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Картинки Мудрість дня\photo_2025-11-16_23-00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55" y="1984564"/>
            <a:ext cx="2217545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23" y="4221882"/>
            <a:ext cx="1944216" cy="22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6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3 клас\03 МАТЕМ\1 Листопад\7 Множення в межах 1000\2026-02-27_221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398143"/>
            <a:ext cx="10179474" cy="34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273" y="4293890"/>
            <a:ext cx="16016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10547475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23244" y="1372104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281545" y="1845618"/>
            <a:ext cx="4702161" cy="9064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29037" y="-516662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03065" y="2729766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72712" y="2735906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27390" y="2767118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69708" y="2752110"/>
            <a:ext cx="454720" cy="567792"/>
          </a:xfrm>
          <a:prstGeom prst="rect">
            <a:avLst/>
          </a:prstGeom>
        </p:spPr>
      </p:pic>
      <p:sp>
        <p:nvSpPr>
          <p:cNvPr id="118" name="Прямоугольник 117"/>
          <p:cNvSpPr/>
          <p:nvPr/>
        </p:nvSpPr>
        <p:spPr>
          <a:xfrm>
            <a:off x="1402817" y="3573810"/>
            <a:ext cx="915370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800" b="1" dirty="0" smtClean="0"/>
              <a:t>Запишіть </a:t>
            </a:r>
            <a:r>
              <a:rPr lang="ru-RU" sz="2800" b="1" dirty="0"/>
              <a:t>«</a:t>
            </a:r>
            <a:r>
              <a:rPr lang="ru-RU" sz="2800" b="1" dirty="0" err="1"/>
              <a:t>сусідів</a:t>
            </a:r>
            <a:r>
              <a:rPr lang="ru-RU" sz="2800" b="1" dirty="0"/>
              <a:t>» числа </a:t>
            </a:r>
            <a:r>
              <a:rPr lang="ru-RU" sz="2800" b="1" dirty="0" smtClean="0"/>
              <a:t>400. </a:t>
            </a:r>
            <a:endParaRPr lang="uk-UA" sz="2800" b="1" dirty="0"/>
          </a:p>
          <a:p>
            <a:pPr marL="514350" indent="-514350">
              <a:buFont typeface="+mj-lt"/>
              <a:buAutoNum type="arabicParenR"/>
            </a:pPr>
            <a:r>
              <a:rPr lang="ru-RU" sz="2800" b="1" dirty="0" err="1" smtClean="0"/>
              <a:t>Знайдіть</a:t>
            </a:r>
            <a:r>
              <a:rPr lang="ru-RU" sz="2800" b="1" dirty="0" smtClean="0"/>
              <a:t> </a:t>
            </a:r>
            <a:r>
              <a:rPr lang="ru-RU" sz="2800" b="1" dirty="0" err="1"/>
              <a:t>частку</a:t>
            </a:r>
            <a:r>
              <a:rPr lang="ru-RU" sz="2800" b="1" dirty="0"/>
              <a:t> чисел </a:t>
            </a:r>
            <a:r>
              <a:rPr lang="ru-RU" sz="2800" b="1" dirty="0" smtClean="0"/>
              <a:t>240 </a:t>
            </a:r>
            <a:r>
              <a:rPr lang="ru-RU" sz="2800" b="1" dirty="0"/>
              <a:t>і </a:t>
            </a:r>
            <a:r>
              <a:rPr lang="ru-RU" sz="2800" b="1" dirty="0" smtClean="0"/>
              <a:t>6. </a:t>
            </a:r>
            <a:endParaRPr lang="uk-UA" sz="2800" b="1" dirty="0"/>
          </a:p>
          <a:p>
            <a:pPr marL="514350" indent="-514350">
              <a:buFont typeface="+mj-lt"/>
              <a:buAutoNum type="arabicParenR"/>
            </a:pPr>
            <a:r>
              <a:rPr lang="ru-RU" sz="2800" b="1" dirty="0" err="1" smtClean="0"/>
              <a:t>Знайдіть</a:t>
            </a:r>
            <a:r>
              <a:rPr lang="ru-RU" sz="2800" b="1" dirty="0" smtClean="0"/>
              <a:t> </a:t>
            </a:r>
            <a:r>
              <a:rPr lang="ru-RU" sz="2800" b="1" dirty="0" err="1"/>
              <a:t>добуток</a:t>
            </a:r>
            <a:r>
              <a:rPr lang="ru-RU" sz="2800" b="1" dirty="0"/>
              <a:t> чисел 4 і 100 </a:t>
            </a:r>
            <a:endParaRPr lang="uk-UA" sz="2800" b="1" dirty="0"/>
          </a:p>
          <a:p>
            <a:pPr marL="514350" indent="-514350">
              <a:buFont typeface="+mj-lt"/>
              <a:buAutoNum type="arabicParenR"/>
            </a:pPr>
            <a:r>
              <a:rPr lang="ru-RU" sz="2800" b="1" dirty="0" err="1" smtClean="0"/>
              <a:t>Ділене</a:t>
            </a:r>
            <a:r>
              <a:rPr lang="ru-RU" sz="2800" b="1" dirty="0" smtClean="0"/>
              <a:t> </a:t>
            </a:r>
            <a:r>
              <a:rPr lang="ru-RU" sz="2800" b="1" dirty="0"/>
              <a:t>— </a:t>
            </a:r>
            <a:r>
              <a:rPr lang="ru-RU" sz="2800" b="1" dirty="0" smtClean="0"/>
              <a:t>420, </a:t>
            </a:r>
            <a:r>
              <a:rPr lang="ru-RU" sz="2800" b="1" dirty="0" err="1"/>
              <a:t>дільник</a:t>
            </a:r>
            <a:r>
              <a:rPr lang="ru-RU" sz="2800" b="1" dirty="0"/>
              <a:t> — </a:t>
            </a:r>
            <a:r>
              <a:rPr lang="ru-RU" sz="2800" b="1" dirty="0" smtClean="0"/>
              <a:t>70. </a:t>
            </a:r>
            <a:r>
              <a:rPr lang="ru-RU" sz="2800" b="1" dirty="0" err="1"/>
              <a:t>Обчисліть</a:t>
            </a:r>
            <a:r>
              <a:rPr lang="ru-RU" sz="2800" b="1" dirty="0"/>
              <a:t> </a:t>
            </a:r>
            <a:r>
              <a:rPr lang="ru-RU" sz="2800" b="1" dirty="0" err="1"/>
              <a:t>частку</a:t>
            </a:r>
            <a:r>
              <a:rPr lang="ru-RU" sz="2800" b="1" dirty="0"/>
              <a:t>. </a:t>
            </a:r>
            <a:endParaRPr lang="uk-UA" sz="2800" b="1" dirty="0"/>
          </a:p>
          <a:p>
            <a:pPr marL="514350" indent="-514350">
              <a:buFont typeface="+mj-lt"/>
              <a:buAutoNum type="arabicParenR"/>
            </a:pPr>
            <a:r>
              <a:rPr lang="ru-RU" sz="2800" b="1" dirty="0" smtClean="0"/>
              <a:t>І </a:t>
            </a:r>
            <a:r>
              <a:rPr lang="ru-RU" sz="2800" b="1" dirty="0" err="1" smtClean="0"/>
              <a:t>множник</a:t>
            </a:r>
            <a:r>
              <a:rPr lang="ru-RU" sz="2800" b="1" dirty="0" smtClean="0"/>
              <a:t> </a:t>
            </a:r>
            <a:r>
              <a:rPr lang="ru-RU" sz="2800" b="1" dirty="0"/>
              <a:t>— </a:t>
            </a:r>
            <a:r>
              <a:rPr lang="ru-RU" sz="2800" b="1" dirty="0" smtClean="0"/>
              <a:t>200</a:t>
            </a:r>
            <a:r>
              <a:rPr lang="ru-RU" sz="2800" b="1" dirty="0"/>
              <a:t>, </a:t>
            </a:r>
            <a:r>
              <a:rPr lang="ru-RU" sz="2800" b="1" dirty="0" smtClean="0"/>
              <a:t>ІІ </a:t>
            </a:r>
            <a:r>
              <a:rPr lang="ru-RU" sz="2800" b="1" dirty="0" err="1" smtClean="0"/>
              <a:t>множник</a:t>
            </a:r>
            <a:r>
              <a:rPr lang="ru-RU" sz="2800" b="1" dirty="0" smtClean="0"/>
              <a:t> </a:t>
            </a:r>
            <a:r>
              <a:rPr lang="ru-RU" sz="2800" b="1" dirty="0"/>
              <a:t>— </a:t>
            </a:r>
            <a:r>
              <a:rPr lang="ru-RU" sz="2800" b="1" dirty="0" smtClean="0"/>
              <a:t>4. </a:t>
            </a:r>
            <a:r>
              <a:rPr lang="ru-RU" sz="2800" b="1" dirty="0" err="1"/>
              <a:t>Обчисліть</a:t>
            </a:r>
            <a:r>
              <a:rPr lang="ru-RU" sz="2800" b="1" dirty="0"/>
              <a:t> </a:t>
            </a:r>
            <a:r>
              <a:rPr lang="ru-RU" sz="2800" b="1" dirty="0" err="1"/>
              <a:t>добуток</a:t>
            </a:r>
            <a:r>
              <a:rPr lang="ru-RU" sz="2800" b="1" dirty="0"/>
              <a:t>. </a:t>
            </a:r>
            <a:endParaRPr lang="uk-UA" sz="2800" b="1" dirty="0" smtClean="0"/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27432" y="2793928"/>
            <a:ext cx="408252" cy="50977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54819" y="2752110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57155" y="2729766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34583" y="1116000"/>
            <a:ext cx="2376000" cy="108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02818" y="2760839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66083" y="2771882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-4224180" y="6284455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11210" y="2776536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04953" y="2797184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99943" y="2781014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720535" y="2771882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66669" y="2797184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69750" y="2776536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771" y="430764"/>
            <a:ext cx="10237820" cy="8761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/>
              <a:t>способом </a:t>
            </a:r>
            <a:r>
              <a:rPr lang="ru-RU" sz="4000" b="1" dirty="0" err="1"/>
              <a:t>послідовного</a:t>
            </a:r>
            <a:r>
              <a:rPr lang="ru-RU" sz="4000" b="1" dirty="0"/>
              <a:t> ділення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№330-331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536" y="1341562"/>
            <a:ext cx="1019705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42 : (7∙ 2</a:t>
            </a:r>
            <a:r>
              <a:rPr lang="ru-RU" sz="3200" b="1" dirty="0" smtClean="0"/>
              <a:t>) =                                  36 </a:t>
            </a:r>
            <a:r>
              <a:rPr lang="ru-RU" sz="3200" b="1" dirty="0"/>
              <a:t>: (6 ∙ 2) </a:t>
            </a:r>
            <a:r>
              <a:rPr lang="ru-RU" sz="3200" b="1" dirty="0" smtClean="0"/>
              <a:t>=          </a:t>
            </a:r>
          </a:p>
          <a:p>
            <a:r>
              <a:rPr lang="ru-RU" sz="3200" b="1" dirty="0" smtClean="0"/>
              <a:t>                               63 </a:t>
            </a:r>
            <a:r>
              <a:rPr lang="ru-RU" sz="3200" b="1" dirty="0"/>
              <a:t>: (7 ∙ 3</a:t>
            </a:r>
            <a:r>
              <a:rPr lang="ru-RU" sz="3200" b="1" dirty="0" smtClean="0"/>
              <a:t>) =</a:t>
            </a:r>
            <a:endParaRPr lang="ru-RU" sz="32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34341" y="1305558"/>
            <a:ext cx="4463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1918" y="2458162"/>
            <a:ext cx="8380427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800" b="1" dirty="0">
                <a:solidFill>
                  <a:srgbClr val="7030A0"/>
                </a:solidFill>
              </a:rPr>
              <a:t>два </a:t>
            </a:r>
            <a:r>
              <a:rPr lang="ru-RU" sz="2800" b="1" dirty="0" err="1">
                <a:solidFill>
                  <a:srgbClr val="7030A0"/>
                </a:solidFill>
              </a:rPr>
              <a:t>способи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обчислення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частки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800 : 200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Спосіб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послідовного</a:t>
            </a:r>
            <a:r>
              <a:rPr lang="ru-RU" sz="2800" b="1" dirty="0">
                <a:solidFill>
                  <a:srgbClr val="7030A0"/>
                </a:solidFill>
              </a:rPr>
              <a:t> ділення: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800 </a:t>
            </a:r>
            <a:r>
              <a:rPr lang="ru-RU" sz="2800" b="1" dirty="0">
                <a:solidFill>
                  <a:srgbClr val="FF0000"/>
                </a:solidFill>
              </a:rPr>
              <a:t>: 200 = 800 : (100 ∙ 2) = (800 : 100) : 2 = 8 : 2 = 4.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2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err="1">
                <a:solidFill>
                  <a:srgbClr val="7030A0"/>
                </a:solidFill>
              </a:rPr>
              <a:t>Спосіб</a:t>
            </a:r>
            <a:r>
              <a:rPr lang="ru-RU" sz="2800" b="1" dirty="0">
                <a:solidFill>
                  <a:srgbClr val="7030A0"/>
                </a:solidFill>
              </a:rPr>
              <a:t> добору</a:t>
            </a:r>
            <a:r>
              <a:rPr lang="ru-RU" sz="2800" b="1" dirty="0" smtClean="0">
                <a:solidFill>
                  <a:srgbClr val="7030A0"/>
                </a:solidFill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</a:rPr>
              <a:t>800 : 200 =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200 </a:t>
            </a:r>
            <a:r>
              <a:rPr lang="ru-RU" sz="2800" b="1" dirty="0">
                <a:solidFill>
                  <a:srgbClr val="FF0000"/>
                </a:solidFill>
              </a:rPr>
              <a:t>∙ 1 = 200 (1 — не </a:t>
            </a:r>
            <a:r>
              <a:rPr lang="ru-RU" sz="2800" b="1" dirty="0" err="1">
                <a:solidFill>
                  <a:srgbClr val="FF0000"/>
                </a:solidFill>
              </a:rPr>
              <a:t>підходить</a:t>
            </a:r>
            <a:r>
              <a:rPr lang="ru-RU" sz="2800" b="1" dirty="0">
                <a:solidFill>
                  <a:srgbClr val="FF0000"/>
                </a:solidFill>
              </a:rPr>
              <a:t>);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200 </a:t>
            </a:r>
            <a:r>
              <a:rPr lang="ru-RU" sz="2800" b="1" dirty="0">
                <a:solidFill>
                  <a:srgbClr val="FF0000"/>
                </a:solidFill>
              </a:rPr>
              <a:t>∙ 2 = 400 (2 — не </a:t>
            </a:r>
            <a:r>
              <a:rPr lang="ru-RU" sz="2800" b="1" dirty="0" err="1">
                <a:solidFill>
                  <a:srgbClr val="FF0000"/>
                </a:solidFill>
              </a:rPr>
              <a:t>підходить</a:t>
            </a:r>
            <a:r>
              <a:rPr lang="ru-RU" sz="2800" b="1" dirty="0">
                <a:solidFill>
                  <a:srgbClr val="FF0000"/>
                </a:solidFill>
              </a:rPr>
              <a:t>);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200 </a:t>
            </a:r>
            <a:r>
              <a:rPr lang="ru-RU" sz="2800" b="1" dirty="0">
                <a:solidFill>
                  <a:srgbClr val="FF0000"/>
                </a:solidFill>
              </a:rPr>
              <a:t>∙ 3 = 600 (3 — не </a:t>
            </a:r>
            <a:r>
              <a:rPr lang="ru-RU" sz="2800" b="1" dirty="0" err="1">
                <a:solidFill>
                  <a:srgbClr val="FF0000"/>
                </a:solidFill>
              </a:rPr>
              <a:t>підходить</a:t>
            </a:r>
            <a:r>
              <a:rPr lang="ru-RU" sz="2800" b="1" dirty="0">
                <a:solidFill>
                  <a:srgbClr val="FF0000"/>
                </a:solidFill>
              </a:rPr>
              <a:t>);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200 </a:t>
            </a:r>
            <a:r>
              <a:rPr lang="ru-RU" sz="2800" b="1" dirty="0">
                <a:solidFill>
                  <a:srgbClr val="FF0000"/>
                </a:solidFill>
              </a:rPr>
              <a:t>∙ 4 = 800 (4 — </a:t>
            </a:r>
            <a:r>
              <a:rPr lang="ru-RU" sz="2800" b="1" dirty="0" err="1">
                <a:solidFill>
                  <a:srgbClr val="FF0000"/>
                </a:solidFill>
              </a:rPr>
              <a:t>підходить</a:t>
            </a:r>
            <a:r>
              <a:rPr lang="ru-RU" sz="2800" b="1" dirty="0">
                <a:solidFill>
                  <a:srgbClr val="FF0000"/>
                </a:solidFill>
              </a:rPr>
              <a:t>). </a:t>
            </a:r>
            <a:r>
              <a:rPr lang="ru-RU" sz="2800" b="1" dirty="0" err="1">
                <a:solidFill>
                  <a:srgbClr val="FF0000"/>
                </a:solidFill>
              </a:rPr>
              <a:t>Отже</a:t>
            </a:r>
            <a:r>
              <a:rPr lang="ru-RU" sz="2800" b="1" dirty="0">
                <a:solidFill>
                  <a:srgbClr val="FF0000"/>
                </a:solidFill>
              </a:rPr>
              <a:t>, 800 : 200 = 4.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71939" y="1322966"/>
            <a:ext cx="199383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42 : 7 : 2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890578" y="1322966"/>
            <a:ext cx="4463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47406" y="1795571"/>
            <a:ext cx="4463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68395" y="1795571"/>
            <a:ext cx="199383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63 : 7 : 3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95887" y="1322966"/>
            <a:ext cx="199383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36 : 6 : 2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25" y="3357785"/>
            <a:ext cx="3024349" cy="29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" grpId="0" animBg="1"/>
      <p:bldP spid="34" grpId="0"/>
      <p:bldP spid="35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28654"/>
            <a:ext cx="141150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5758" y="3933850"/>
            <a:ext cx="8657433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2) </a:t>
            </a:r>
            <a:r>
              <a:rPr lang="ru-RU" sz="3200" b="1" dirty="0" err="1">
                <a:solidFill>
                  <a:srgbClr val="7030A0"/>
                </a:solidFill>
              </a:rPr>
              <a:t>Скільки</a:t>
            </a:r>
            <a:r>
              <a:rPr lang="ru-RU" sz="3200" b="1" dirty="0">
                <a:solidFill>
                  <a:srgbClr val="7030A0"/>
                </a:solidFill>
              </a:rPr>
              <a:t> купюр </a:t>
            </a:r>
            <a:r>
              <a:rPr lang="ru-RU" sz="3200" b="1" dirty="0" err="1">
                <a:solidFill>
                  <a:srgbClr val="7030A0"/>
                </a:solidFill>
              </a:rPr>
              <a:t>вартістю</a:t>
            </a:r>
            <a:r>
              <a:rPr lang="ru-RU" sz="3200" b="1" dirty="0">
                <a:solidFill>
                  <a:srgbClr val="7030A0"/>
                </a:solidFill>
              </a:rPr>
              <a:t> 200 </a:t>
            </a:r>
            <a:r>
              <a:rPr lang="ru-RU" sz="3200" b="1" dirty="0" err="1">
                <a:solidFill>
                  <a:srgbClr val="7030A0"/>
                </a:solidFill>
              </a:rPr>
              <a:t>грн</a:t>
            </a:r>
            <a:r>
              <a:rPr lang="ru-RU" sz="3200" b="1" dirty="0">
                <a:solidFill>
                  <a:srgbClr val="7030A0"/>
                </a:solidFill>
              </a:rPr>
              <a:t> буде, </a:t>
            </a:r>
            <a:r>
              <a:rPr lang="ru-RU" sz="3200" b="1" dirty="0" err="1">
                <a:solidFill>
                  <a:srgbClr val="7030A0"/>
                </a:solidFill>
              </a:rPr>
              <a:t>якщо</a:t>
            </a:r>
            <a:r>
              <a:rPr lang="ru-RU" sz="3200" b="1" dirty="0">
                <a:solidFill>
                  <a:srgbClr val="7030A0"/>
                </a:solidFill>
              </a:rPr>
              <a:t> ними </a:t>
            </a:r>
            <a:r>
              <a:rPr lang="ru-RU" sz="3200" b="1" dirty="0" err="1">
                <a:solidFill>
                  <a:srgbClr val="7030A0"/>
                </a:solidFill>
              </a:rPr>
              <a:t>розміняти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цю</a:t>
            </a:r>
            <a:r>
              <a:rPr lang="ru-RU" sz="3200" b="1" dirty="0">
                <a:solidFill>
                  <a:srgbClr val="7030A0"/>
                </a:solidFill>
              </a:rPr>
              <a:t> купюру?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3) </a:t>
            </a:r>
            <a:r>
              <a:rPr lang="ru-RU" sz="3200" b="1" dirty="0" err="1">
                <a:solidFill>
                  <a:srgbClr val="7030A0"/>
                </a:solidFill>
              </a:rPr>
              <a:t>Скільки</a:t>
            </a:r>
            <a:r>
              <a:rPr lang="ru-RU" sz="3200" b="1" dirty="0">
                <a:solidFill>
                  <a:srgbClr val="7030A0"/>
                </a:solidFill>
              </a:rPr>
              <a:t> купюр </a:t>
            </a:r>
            <a:r>
              <a:rPr lang="ru-RU" sz="3200" b="1" dirty="0" err="1">
                <a:solidFill>
                  <a:srgbClr val="7030A0"/>
                </a:solidFill>
              </a:rPr>
              <a:t>вартістю</a:t>
            </a:r>
            <a:r>
              <a:rPr lang="ru-RU" sz="3200" b="1" dirty="0">
                <a:solidFill>
                  <a:srgbClr val="7030A0"/>
                </a:solidFill>
              </a:rPr>
              <a:t> 500 </a:t>
            </a:r>
            <a:r>
              <a:rPr lang="ru-RU" sz="3200" b="1" dirty="0" err="1">
                <a:solidFill>
                  <a:srgbClr val="7030A0"/>
                </a:solidFill>
              </a:rPr>
              <a:t>грн</a:t>
            </a:r>
            <a:r>
              <a:rPr lang="ru-RU" sz="3200" b="1" dirty="0">
                <a:solidFill>
                  <a:srgbClr val="7030A0"/>
                </a:solidFill>
              </a:rPr>
              <a:t> буде, </a:t>
            </a:r>
            <a:r>
              <a:rPr lang="ru-RU" sz="3200" b="1" dirty="0" err="1">
                <a:solidFill>
                  <a:srgbClr val="7030A0"/>
                </a:solidFill>
              </a:rPr>
              <a:t>якщо</a:t>
            </a:r>
            <a:r>
              <a:rPr lang="ru-RU" sz="3200" b="1" dirty="0">
                <a:solidFill>
                  <a:srgbClr val="7030A0"/>
                </a:solidFill>
              </a:rPr>
              <a:t> ними </a:t>
            </a:r>
            <a:r>
              <a:rPr lang="ru-RU" sz="3200" b="1" dirty="0" err="1">
                <a:solidFill>
                  <a:srgbClr val="7030A0"/>
                </a:solidFill>
              </a:rPr>
              <a:t>розміняти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цю</a:t>
            </a:r>
            <a:r>
              <a:rPr lang="ru-RU" sz="3200" b="1" dirty="0">
                <a:solidFill>
                  <a:srgbClr val="7030A0"/>
                </a:solidFill>
              </a:rPr>
              <a:t> купюру?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1886" y="1311242"/>
            <a:ext cx="4876729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1) </a:t>
            </a:r>
            <a:r>
              <a:rPr lang="ru-RU" sz="3200" b="1" dirty="0" err="1">
                <a:solidFill>
                  <a:srgbClr val="7030A0"/>
                </a:solidFill>
              </a:rPr>
              <a:t>Скільки</a:t>
            </a:r>
            <a:r>
              <a:rPr lang="ru-RU" sz="3200" b="1" dirty="0">
                <a:solidFill>
                  <a:srgbClr val="7030A0"/>
                </a:solidFill>
              </a:rPr>
              <a:t> купюр </a:t>
            </a:r>
            <a:r>
              <a:rPr lang="ru-RU" sz="3200" b="1" dirty="0" err="1">
                <a:solidFill>
                  <a:srgbClr val="7030A0"/>
                </a:solidFill>
              </a:rPr>
              <a:t>вартістю</a:t>
            </a:r>
            <a:r>
              <a:rPr lang="ru-RU" sz="3200" b="1" dirty="0">
                <a:solidFill>
                  <a:srgbClr val="7030A0"/>
                </a:solidFill>
              </a:rPr>
              <a:t> 100 </a:t>
            </a:r>
            <a:r>
              <a:rPr lang="ru-RU" sz="3200" b="1" dirty="0" err="1">
                <a:solidFill>
                  <a:srgbClr val="7030A0"/>
                </a:solidFill>
              </a:rPr>
              <a:t>грн</a:t>
            </a:r>
            <a:r>
              <a:rPr lang="ru-RU" sz="3200" b="1" dirty="0">
                <a:solidFill>
                  <a:srgbClr val="7030A0"/>
                </a:solidFill>
              </a:rPr>
              <a:t> буде, </a:t>
            </a:r>
            <a:r>
              <a:rPr lang="ru-RU" sz="3200" b="1" dirty="0" err="1">
                <a:solidFill>
                  <a:srgbClr val="7030A0"/>
                </a:solidFill>
              </a:rPr>
              <a:t>якщо</a:t>
            </a:r>
            <a:r>
              <a:rPr lang="ru-RU" sz="3200" b="1" dirty="0">
                <a:solidFill>
                  <a:srgbClr val="7030A0"/>
                </a:solidFill>
              </a:rPr>
              <a:t> ними </a:t>
            </a:r>
            <a:r>
              <a:rPr lang="ru-RU" sz="3200" b="1" dirty="0" err="1">
                <a:solidFill>
                  <a:srgbClr val="7030A0"/>
                </a:solidFill>
              </a:rPr>
              <a:t>розміняти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цю</a:t>
            </a:r>
            <a:r>
              <a:rPr lang="ru-RU" sz="3200" b="1" dirty="0">
                <a:solidFill>
                  <a:srgbClr val="7030A0"/>
                </a:solidFill>
              </a:rPr>
              <a:t> купюру? 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477738"/>
            <a:ext cx="10142271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Яка купюра </a:t>
            </a:r>
            <a:r>
              <a:rPr lang="ru-RU" sz="4000" b="1" dirty="0" err="1"/>
              <a:t>зображена</a:t>
            </a:r>
            <a:r>
              <a:rPr lang="ru-RU" sz="4000" b="1" dirty="0"/>
              <a:t> на </a:t>
            </a:r>
            <a:r>
              <a:rPr lang="ru-RU" sz="4000" b="1" dirty="0" err="1"/>
              <a:t>малюнку</a:t>
            </a:r>
            <a:r>
              <a:rPr lang="ru-RU" sz="4000" b="1" dirty="0"/>
              <a:t>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50" y="3784764"/>
            <a:ext cx="2754895" cy="236027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912091" y="2983053"/>
            <a:ext cx="65350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220923" y="4352833"/>
            <a:ext cx="44968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83699" y="4371411"/>
            <a:ext cx="334242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1000грн : 200грн=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94362" y="5422620"/>
            <a:ext cx="3397364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1000грн : 500грн=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7 Множення в межах 1000\2026-02-28_21434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8" y="1265772"/>
            <a:ext cx="5687083" cy="2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490874" y="3003660"/>
            <a:ext cx="3399704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1000грн : 100грн=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46094" y="5420985"/>
            <a:ext cx="38269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8" grpId="0" animBg="1"/>
      <p:bldP spid="38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7 Множення в межах 1000\2026-02-28_22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40" y="4437906"/>
            <a:ext cx="10096800" cy="10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069239" y="1504145"/>
            <a:ext cx="2341650" cy="1925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150 : </a:t>
            </a:r>
            <a:r>
              <a:rPr lang="ru-RU" sz="3200" b="1" dirty="0" smtClean="0"/>
              <a:t>50 =</a:t>
            </a:r>
          </a:p>
          <a:p>
            <a:r>
              <a:rPr lang="ru-RU" sz="3200" b="1" dirty="0" smtClean="0"/>
              <a:t>400 </a:t>
            </a:r>
            <a:r>
              <a:rPr lang="ru-RU" sz="3200" b="1" dirty="0"/>
              <a:t>: </a:t>
            </a:r>
            <a:r>
              <a:rPr lang="ru-RU" sz="3200" b="1" dirty="0" smtClean="0"/>
              <a:t>80 = </a:t>
            </a:r>
          </a:p>
          <a:p>
            <a:r>
              <a:rPr lang="ru-RU" sz="3200" b="1" dirty="0" smtClean="0"/>
              <a:t>360 </a:t>
            </a:r>
            <a:r>
              <a:rPr lang="ru-RU" sz="3200" b="1" dirty="0"/>
              <a:t>: 90 =</a:t>
            </a:r>
            <a:endParaRPr lang="ru-RU" sz="3200" b="1" dirty="0" smtClean="0"/>
          </a:p>
          <a:p>
            <a:r>
              <a:rPr lang="ru-RU" sz="3200" b="1" dirty="0" smtClean="0"/>
              <a:t>120 </a:t>
            </a:r>
            <a:r>
              <a:rPr lang="ru-RU" sz="3200" b="1" dirty="0"/>
              <a:t>: </a:t>
            </a:r>
            <a:r>
              <a:rPr lang="ru-RU" sz="3200" b="1" dirty="0" smtClean="0"/>
              <a:t>40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33650" y="3426135"/>
            <a:ext cx="412888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Знайди </a:t>
            </a:r>
            <a:r>
              <a:rPr lang="ru-RU" sz="2800" b="1" dirty="0" err="1">
                <a:solidFill>
                  <a:srgbClr val="7030A0"/>
                </a:solidFill>
              </a:rPr>
              <a:t>частки</a:t>
            </a:r>
            <a:r>
              <a:rPr lang="ru-RU" sz="2800" b="1" dirty="0">
                <a:solidFill>
                  <a:srgbClr val="7030A0"/>
                </a:solidFill>
              </a:rPr>
              <a:t> зручним для тебе способом.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Знайди </a:t>
            </a:r>
            <a:r>
              <a:rPr lang="ru-RU" sz="4000" b="1" dirty="0" err="1"/>
              <a:t>частки</a:t>
            </a:r>
            <a:r>
              <a:rPr lang="ru-RU" sz="4000" b="1" dirty="0"/>
              <a:t> способом </a:t>
            </a:r>
            <a:r>
              <a:rPr lang="ru-RU" sz="4000" b="1" dirty="0" smtClean="0"/>
              <a:t>добору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№333-334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31048" y="1520963"/>
            <a:ext cx="42560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58282" y="1958549"/>
            <a:ext cx="4496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58282" y="2466969"/>
            <a:ext cx="39125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58282" y="2911848"/>
            <a:ext cx="48246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22229" y="4467802"/>
            <a:ext cx="66732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=3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2228" y="4969642"/>
            <a:ext cx="66732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=3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031502" y="4437906"/>
            <a:ext cx="69181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=5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31502" y="4990568"/>
            <a:ext cx="66732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=6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621956" y="4434534"/>
            <a:ext cx="66732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=4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31435" y="4969642"/>
            <a:ext cx="69181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=3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335648" y="4434534"/>
            <a:ext cx="66732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=3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335648" y="4990677"/>
            <a:ext cx="69181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=2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4596" y="1579967"/>
            <a:ext cx="2600927" cy="2663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971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9" grpId="0"/>
      <p:bldP spid="42" grpId="0"/>
      <p:bldP spid="46" grpId="0"/>
      <p:bldP spid="54" grpId="0"/>
      <p:bldP spid="57" grpId="0"/>
      <p:bldP spid="61" grpId="0"/>
      <p:bldP spid="64" grpId="0"/>
      <p:bldP spid="44" grpId="0"/>
      <p:bldP spid="45" grpId="0"/>
      <p:bldP spid="47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5426" y="405458"/>
            <a:ext cx="10335356" cy="6370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</a:t>
            </a:r>
            <a:r>
              <a:rPr lang="ru-RU" sz="3600" b="1" dirty="0"/>
              <a:t>задачі, </a:t>
            </a:r>
            <a:r>
              <a:rPr lang="ru-RU" sz="3600" b="1" dirty="0" err="1" smtClean="0"/>
              <a:t>розгляньте</a:t>
            </a:r>
            <a:r>
              <a:rPr lang="ru-RU" sz="3600" b="1" dirty="0" smtClean="0"/>
              <a:t> </a:t>
            </a:r>
            <a:r>
              <a:rPr lang="ru-RU" sz="3600" b="1" dirty="0" err="1"/>
              <a:t>короткі</a:t>
            </a:r>
            <a:r>
              <a:rPr lang="ru-RU" sz="3600" b="1" dirty="0"/>
              <a:t> записи.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2514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2376" y="1642727"/>
            <a:ext cx="546072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</a:t>
            </a:r>
            <a:r>
              <a:rPr lang="ru-RU" sz="2800" b="1" dirty="0"/>
              <a:t>1) Для </a:t>
            </a:r>
            <a:r>
              <a:rPr lang="ru-RU" sz="2800" b="1" dirty="0" err="1"/>
              <a:t>гуртка</a:t>
            </a:r>
            <a:r>
              <a:rPr lang="ru-RU" sz="2800" b="1" dirty="0"/>
              <a:t> купили 7 </a:t>
            </a:r>
            <a:r>
              <a:rPr lang="ru-RU" sz="2800" b="1" dirty="0" err="1"/>
              <a:t>лінійок</a:t>
            </a:r>
            <a:r>
              <a:rPr lang="ru-RU" sz="2800" b="1" dirty="0"/>
              <a:t> за </a:t>
            </a:r>
            <a:r>
              <a:rPr lang="ru-RU" sz="2800" b="1" dirty="0" err="1"/>
              <a:t>ціною</a:t>
            </a:r>
            <a:r>
              <a:rPr lang="ru-RU" sz="2800" b="1" dirty="0"/>
              <a:t> </a:t>
            </a:r>
            <a:r>
              <a:rPr lang="ru-RU" sz="2800" b="1" dirty="0" smtClean="0"/>
              <a:t>8 </a:t>
            </a:r>
            <a:r>
              <a:rPr lang="ru-RU" sz="2800" b="1" dirty="0" err="1" smtClean="0"/>
              <a:t>грн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кожна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smtClean="0"/>
              <a:t>6 </a:t>
            </a:r>
            <a:r>
              <a:rPr lang="ru-RU" sz="2800" b="1" dirty="0" err="1"/>
              <a:t>пензликів</a:t>
            </a:r>
            <a:r>
              <a:rPr lang="ru-RU" sz="2800" b="1" dirty="0"/>
              <a:t> за </a:t>
            </a:r>
            <a:r>
              <a:rPr lang="ru-RU" sz="2800" b="1" dirty="0" err="1"/>
              <a:t>ціною</a:t>
            </a:r>
            <a:r>
              <a:rPr lang="ru-RU" sz="2800" b="1" dirty="0"/>
              <a:t> </a:t>
            </a:r>
            <a:r>
              <a:rPr lang="ru-RU" sz="2800" b="1" dirty="0" smtClean="0"/>
              <a:t>10грн </a:t>
            </a:r>
            <a:r>
              <a:rPr lang="ru-RU" sz="2800" b="1" dirty="0" err="1"/>
              <a:t>кожний</a:t>
            </a:r>
            <a:r>
              <a:rPr lang="ru-RU" sz="2800" b="1" dirty="0"/>
              <a:t>. Яка </a:t>
            </a:r>
            <a:r>
              <a:rPr lang="ru-RU" sz="2800" b="1" dirty="0" err="1" smtClean="0"/>
              <a:t>вартість</a:t>
            </a:r>
            <a:r>
              <a:rPr lang="ru-RU" sz="2800" b="1" dirty="0" smtClean="0"/>
              <a:t> </a:t>
            </a:r>
            <a:r>
              <a:rPr lang="ru-RU" sz="2800" b="1" dirty="0"/>
              <a:t>цієї покупки?</a:t>
            </a:r>
            <a:r>
              <a:rPr lang="ru-RU" sz="2800" b="1" dirty="0" smtClean="0"/>
              <a:t>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41867" y="3469379"/>
            <a:ext cx="11227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978" y="1092107"/>
            <a:ext cx="824723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Чим вони </a:t>
            </a:r>
            <a:r>
              <a:rPr lang="ru-RU" sz="2800" b="1" dirty="0" err="1">
                <a:solidFill>
                  <a:srgbClr val="7030A0"/>
                </a:solidFill>
              </a:rPr>
              <a:t>схожі</a:t>
            </a:r>
            <a:r>
              <a:rPr lang="ru-RU" sz="2800" b="1" dirty="0">
                <a:solidFill>
                  <a:srgbClr val="7030A0"/>
                </a:solidFill>
              </a:rPr>
              <a:t> й чим різняться? </a:t>
            </a:r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задачі.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03217" y="1642726"/>
            <a:ext cx="536142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2) Для </a:t>
            </a:r>
            <a:r>
              <a:rPr lang="ru-RU" sz="2800" b="1" dirty="0" err="1"/>
              <a:t>гуртка</a:t>
            </a:r>
            <a:r>
              <a:rPr lang="ru-RU" sz="2800" b="1" dirty="0"/>
              <a:t> купили 7 </a:t>
            </a:r>
            <a:r>
              <a:rPr lang="ru-RU" sz="2800" b="1" dirty="0" err="1"/>
              <a:t>лінійок</a:t>
            </a:r>
            <a:r>
              <a:rPr lang="ru-RU" sz="2800" b="1" dirty="0"/>
              <a:t> і кілька </a:t>
            </a:r>
            <a:r>
              <a:rPr lang="ru-RU" sz="2800" b="1" dirty="0" err="1"/>
              <a:t>пензликів</a:t>
            </a:r>
            <a:r>
              <a:rPr lang="ru-RU" sz="2800" b="1" dirty="0"/>
              <a:t> на загальну суму </a:t>
            </a:r>
            <a:r>
              <a:rPr lang="ru-RU" sz="2800" b="1" dirty="0" smtClean="0"/>
              <a:t>116грн</a:t>
            </a:r>
            <a:r>
              <a:rPr lang="ru-RU" sz="2800" b="1" dirty="0"/>
              <a:t>. </a:t>
            </a:r>
            <a:r>
              <a:rPr lang="ru-RU" sz="2800" b="1" dirty="0" err="1"/>
              <a:t>Лінійка</a:t>
            </a:r>
            <a:r>
              <a:rPr lang="ru-RU" sz="2800" b="1" dirty="0"/>
              <a:t> </a:t>
            </a:r>
            <a:r>
              <a:rPr lang="ru-RU" sz="2800" b="1" dirty="0" err="1"/>
              <a:t>коштує</a:t>
            </a:r>
            <a:r>
              <a:rPr lang="ru-RU" sz="2800" b="1" dirty="0"/>
              <a:t> </a:t>
            </a:r>
            <a:r>
              <a:rPr lang="ru-RU" sz="2800" b="1" dirty="0" smtClean="0"/>
              <a:t>8грн</a:t>
            </a:r>
            <a:r>
              <a:rPr lang="ru-RU" sz="2800" b="1" dirty="0"/>
              <a:t>, а </a:t>
            </a:r>
            <a:r>
              <a:rPr lang="ru-RU" sz="2800" b="1" dirty="0" err="1"/>
              <a:t>пензлик</a:t>
            </a:r>
            <a:r>
              <a:rPr lang="ru-RU" sz="2800" b="1" dirty="0"/>
              <a:t> — </a:t>
            </a:r>
            <a:r>
              <a:rPr lang="ru-RU" sz="2800" b="1" dirty="0" smtClean="0"/>
              <a:t>10грн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купили </a:t>
            </a:r>
            <a:r>
              <a:rPr lang="ru-RU" sz="2800" b="1" dirty="0" err="1"/>
              <a:t>пензликів</a:t>
            </a:r>
            <a:r>
              <a:rPr lang="ru-RU" sz="2800" b="1" dirty="0"/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492" y="4847150"/>
            <a:ext cx="26019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7 + </a:t>
            </a:r>
            <a:r>
              <a:rPr lang="ru-RU" sz="3200" b="1" dirty="0">
                <a:solidFill>
                  <a:schemeClr val="bg1"/>
                </a:solidFill>
              </a:rPr>
              <a:t>10 ∙ </a:t>
            </a:r>
            <a:r>
              <a:rPr lang="ru-RU" sz="3200" b="1" dirty="0" smtClean="0">
                <a:solidFill>
                  <a:schemeClr val="bg1"/>
                </a:solidFill>
              </a:rPr>
              <a:t>6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6665" y="4865875"/>
            <a:ext cx="17855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116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3 МАТЕМ\1 Листопад\7 Множення в межах 1000\2026-02-28_2217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6" y="3508895"/>
            <a:ext cx="3904492" cy="10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1 Листопад\7 Множення в межах 1000\2026-02-28_2218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18" y="3912919"/>
            <a:ext cx="47720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641867" y="4035881"/>
            <a:ext cx="11227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77452" y="5185796"/>
            <a:ext cx="11790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(п.)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441908" y="3620531"/>
            <a:ext cx="11227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340566" y="4616134"/>
            <a:ext cx="12127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116-Л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87399" y="4365898"/>
            <a:ext cx="72301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9725" y="4365898"/>
            <a:ext cx="72301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52206" y="5185797"/>
            <a:ext cx="32252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(116 – 8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7) : </a:t>
            </a:r>
            <a:r>
              <a:rPr lang="ru-RU" sz="3200" b="1" dirty="0">
                <a:solidFill>
                  <a:schemeClr val="bg1"/>
                </a:solidFill>
              </a:rPr>
              <a:t>10 </a:t>
            </a:r>
            <a:r>
              <a:rPr lang="ru-RU" sz="3200" b="1" dirty="0" smtClean="0">
                <a:solidFill>
                  <a:schemeClr val="bg1"/>
                </a:solidFill>
              </a:rPr>
              <a:t>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98668" y="4653930"/>
            <a:ext cx="72301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02841" y="4677729"/>
            <a:ext cx="72301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0271" y="5632030"/>
            <a:ext cx="491193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Складіть </a:t>
            </a:r>
            <a:r>
              <a:rPr lang="ru-RU" sz="2400" b="1" dirty="0">
                <a:solidFill>
                  <a:srgbClr val="7030A0"/>
                </a:solidFill>
              </a:rPr>
              <a:t>ще одну задачу, </a:t>
            </a:r>
            <a:r>
              <a:rPr lang="ru-RU" sz="2400" b="1" dirty="0" err="1">
                <a:solidFill>
                  <a:srgbClr val="7030A0"/>
                </a:solidFill>
              </a:rPr>
              <a:t>обернену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першої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Зробіть </a:t>
            </a:r>
            <a:r>
              <a:rPr lang="ru-RU" sz="2400" b="1" dirty="0">
                <a:solidFill>
                  <a:srgbClr val="7030A0"/>
                </a:solidFill>
              </a:rPr>
              <a:t>короткий запис.</a:t>
            </a: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" grpId="0" animBg="1"/>
      <p:bldP spid="40" grpId="0" animBg="1"/>
      <p:bldP spid="36" grpId="0" animBg="1"/>
      <p:bldP spid="42" grpId="0" animBg="1"/>
      <p:bldP spid="43" grpId="0" animBg="1"/>
      <p:bldP spid="44" grpId="0" animBg="1"/>
      <p:bldP spid="45" grpId="0"/>
      <p:bldP spid="46" grpId="0"/>
      <p:bldP spid="47" grpId="0" animBg="1"/>
      <p:bldP spid="48" grpId="0"/>
      <p:bldP spid="49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12627</TotalTime>
  <Words>636</Words>
  <Application>Microsoft Office PowerPoint</Application>
  <PresentationFormat>Произвольный</PresentationFormat>
  <Paragraphs>144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1110</cp:revision>
  <dcterms:created xsi:type="dcterms:W3CDTF">2025-08-27T14:01:18Z</dcterms:created>
  <dcterms:modified xsi:type="dcterms:W3CDTF">2026-03-01T10:19:48Z</dcterms:modified>
</cp:coreProperties>
</file>