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82" r:id="rId2"/>
    <p:sldId id="931" r:id="rId3"/>
    <p:sldId id="922" r:id="rId4"/>
    <p:sldId id="286" r:id="rId5"/>
    <p:sldId id="927" r:id="rId6"/>
    <p:sldId id="919" r:id="rId7"/>
    <p:sldId id="926" r:id="rId8"/>
    <p:sldId id="923" r:id="rId9"/>
    <p:sldId id="928" r:id="rId10"/>
    <p:sldId id="917" r:id="rId11"/>
    <p:sldId id="889" r:id="rId12"/>
    <p:sldId id="313" r:id="rId13"/>
    <p:sldId id="932" r:id="rId14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/>
            <a:t>Порівняння </a:t>
          </a:r>
          <a:r>
            <a:rPr lang="ru-RU" sz="3200" b="1" dirty="0" err="1" smtClean="0"/>
            <a:t>виразів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Множення і ділення круглих чисел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Правило множення суми на число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/>
            <a:t>Розв’язува-ння</a:t>
          </a:r>
          <a:r>
            <a:rPr lang="uk-UA" sz="3200" b="1" dirty="0" smtClean="0"/>
            <a:t> </a:t>
          </a:r>
          <a:r>
            <a:rPr lang="uk-UA" sz="3200" b="1" dirty="0" smtClean="0"/>
            <a:t>задачі </a:t>
          </a:r>
          <a:r>
            <a:rPr lang="uk-UA" sz="3200" b="1" smtClean="0"/>
            <a:t>двома способами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38854" custLinFactX="394133" custLinFactNeighborX="4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38590" custLinFactNeighborX="-1796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31405" custLinFactNeighborX="-2713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37072" custLinFactX="-422688" custLinFactNeighborX="-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212500" y="822247"/>
          <a:ext cx="4273486" cy="2628991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Розв’язува-ння</a:t>
          </a:r>
          <a:r>
            <a:rPr lang="uk-UA" sz="3200" b="1" kern="1200" dirty="0" smtClean="0"/>
            <a:t> </a:t>
          </a:r>
          <a:r>
            <a:rPr lang="uk-UA" sz="3200" b="1" kern="1200" dirty="0" smtClean="0"/>
            <a:t>задачі </a:t>
          </a:r>
          <a:r>
            <a:rPr lang="uk-UA" sz="3200" b="1" kern="1200" smtClean="0"/>
            <a:t>двома способами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034748" y="854696"/>
        <a:ext cx="2628991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1948124" y="824746"/>
          <a:ext cx="4273486" cy="2623992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Правило множення суми на число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772871" y="854696"/>
        <a:ext cx="2623992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610125" y="892765"/>
          <a:ext cx="4273486" cy="2487955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Порівняння </a:t>
          </a:r>
          <a:r>
            <a:rPr lang="ru-RU" sz="3200" b="1" kern="1200" dirty="0" err="1" smtClean="0"/>
            <a:t>виразів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502890" y="854697"/>
        <a:ext cx="2487955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839117" y="839117"/>
          <a:ext cx="4273486" cy="2595251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Множення і ділення круглих чисел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595251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microsoft.com/office/2007/relationships/hdphoto" Target="../media/hdphoto4.wdp"/><Relationship Id="rId4" Type="http://schemas.openxmlformats.org/officeDocument/2006/relationships/image" Target="../media/image37.png"/><Relationship Id="rId9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1.png"/><Relationship Id="rId7" Type="http://schemas.openxmlformats.org/officeDocument/2006/relationships/image" Target="../media/image2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71551" y="1197546"/>
            <a:ext cx="8496944" cy="156964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lvl="0" algn="ctr"/>
            <a:r>
              <a:rPr lang="uk-UA" sz="4800" b="1" dirty="0" smtClean="0">
                <a:solidFill>
                  <a:srgbClr val="7030A0"/>
                </a:solidFill>
              </a:rPr>
              <a:t>Правило множення суми на число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8346" y="3744921"/>
            <a:ext cx="3500149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7. </a:t>
            </a:r>
            <a:r>
              <a:rPr lang="uk-UA" sz="2400" b="1" dirty="0" smtClean="0">
                <a:solidFill>
                  <a:srgbClr val="7030A0"/>
                </a:solidFill>
              </a:rPr>
              <a:t>Множення і ділення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118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551" y="3345490"/>
            <a:ext cx="2338409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3 МАТЕМ\1 Листопад\7 Множення в межах 1000\2026-03-03_1910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50" y="1896082"/>
            <a:ext cx="10040433" cy="192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91301" y="615537"/>
            <a:ext cx="10165602" cy="118728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Складіть задачу за даними </a:t>
            </a:r>
            <a:r>
              <a:rPr lang="ru-RU" sz="3600" b="1" dirty="0" err="1" smtClean="0"/>
              <a:t>таблиці</a:t>
            </a:r>
            <a:r>
              <a:rPr lang="ru-RU" sz="3600" b="1" dirty="0" smtClean="0"/>
              <a:t>.</a:t>
            </a:r>
          </a:p>
          <a:p>
            <a:pPr algn="ctr"/>
            <a:r>
              <a:rPr lang="ru-RU" sz="3600" b="1" dirty="0" err="1" smtClean="0"/>
              <a:t>Розв’яжіть</a:t>
            </a:r>
            <a:r>
              <a:rPr lang="ru-RU" sz="3600" b="1" dirty="0" smtClean="0"/>
              <a:t> </a:t>
            </a:r>
            <a:r>
              <a:rPr lang="ru-RU" sz="3600" b="1" dirty="0" err="1"/>
              <a:t>двома</a:t>
            </a:r>
            <a:r>
              <a:rPr lang="ru-RU" sz="3600" b="1" dirty="0"/>
              <a:t> способами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Ст.62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№346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312955" y="3892932"/>
            <a:ext cx="620219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24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177276" y="4293890"/>
            <a:ext cx="3626866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І </a:t>
            </a:r>
            <a:r>
              <a:rPr lang="ru-RU" sz="3600" b="1" dirty="0" err="1" smtClean="0">
                <a:solidFill>
                  <a:schemeClr val="bg1"/>
                </a:solidFill>
              </a:rPr>
              <a:t>сп</a:t>
            </a:r>
            <a:r>
              <a:rPr lang="ru-RU" sz="3600" b="1" dirty="0" smtClean="0">
                <a:solidFill>
                  <a:schemeClr val="bg1"/>
                </a:solidFill>
              </a:rPr>
              <a:t>. 6 ∙ 4 + 3 ∙ 4 =  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804142" y="4293890"/>
            <a:ext cx="1801531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36(дер.)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459050" y="3892932"/>
            <a:ext cx="620219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12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125638" y="5088025"/>
            <a:ext cx="3626866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ІІ </a:t>
            </a:r>
            <a:r>
              <a:rPr lang="ru-RU" sz="3600" b="1" dirty="0" err="1" smtClean="0">
                <a:solidFill>
                  <a:schemeClr val="bg1"/>
                </a:solidFill>
              </a:rPr>
              <a:t>сп</a:t>
            </a:r>
            <a:r>
              <a:rPr lang="ru-RU" sz="3600" b="1" dirty="0" smtClean="0">
                <a:solidFill>
                  <a:schemeClr val="bg1"/>
                </a:solidFill>
              </a:rPr>
              <a:t>. (6 + 3) ∙ 4 =  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775059" y="5088025"/>
            <a:ext cx="1801531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36(дер.)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Apple orchard view in meadow with clear sky | Premium Vect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144" y="3898967"/>
            <a:ext cx="4320453" cy="221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392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 animBg="1"/>
      <p:bldP spid="52" grpId="0" animBg="1"/>
      <p:bldP spid="37" grpId="0"/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6480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150351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Ст.63-64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084" y="2608720"/>
            <a:ext cx="1548384" cy="244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3 клас\03 МАТЕМ\1 Листопад\7 Множення в межах 1000\2026-03-03_1930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69" y="1269554"/>
            <a:ext cx="8902378" cy="86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3 клас\03 МАТЕМ\1 Листопад\7 Множення в межах 1000\2026-03-03_1931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2107791"/>
            <a:ext cx="8896085" cy="295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121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«Мікрофон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5928" y="1657266"/>
            <a:ext cx="5472607" cy="11382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Як можна </a:t>
            </a:r>
            <a:r>
              <a:rPr lang="ru-RU" sz="3200" b="1" dirty="0" err="1" smtClean="0">
                <a:solidFill>
                  <a:schemeClr val="bg1"/>
                </a:solidFill>
              </a:rPr>
              <a:t>поділити</a:t>
            </a:r>
            <a:r>
              <a:rPr lang="ru-RU" sz="3200" b="1" dirty="0" smtClean="0">
                <a:solidFill>
                  <a:schemeClr val="bg1"/>
                </a:solidFill>
              </a:rPr>
              <a:t> число на </a:t>
            </a:r>
            <a:r>
              <a:rPr lang="ru-RU" sz="3200" b="1" dirty="0" err="1" smtClean="0">
                <a:solidFill>
                  <a:schemeClr val="bg1"/>
                </a:solidFill>
              </a:rPr>
              <a:t>добуток</a:t>
            </a:r>
            <a:r>
              <a:rPr lang="ru-RU" sz="3200" b="1" dirty="0" smtClean="0">
                <a:solidFill>
                  <a:schemeClr val="bg1"/>
                </a:solidFill>
              </a:rPr>
              <a:t> чисел?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5" y="3226112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75814" y="3213770"/>
            <a:ext cx="5452721" cy="11864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Як </a:t>
            </a:r>
            <a:r>
              <a:rPr lang="uk-UA" sz="3200" b="1" dirty="0" smtClean="0">
                <a:solidFill>
                  <a:schemeClr val="bg1"/>
                </a:solidFill>
              </a:rPr>
              <a:t>помножити суму на число? </a:t>
            </a:r>
            <a:endParaRPr lang="ru-RU" sz="3200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47" y="4725938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87915" y="4725938"/>
            <a:ext cx="544062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найцікавішим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13280" y="1341562"/>
            <a:ext cx="6806943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Оберіть котика своєї роботи на уроці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9462" y="549474"/>
            <a:ext cx="10153129" cy="68423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Рефлексія</a:t>
            </a:r>
            <a:endParaRPr lang="ru-RU" sz="4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3" descr="D:\Картинки Мудрість дня\photo_2025-07-21_16-37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1984564"/>
            <a:ext cx="2342447" cy="250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Картинки Мудрість дня\photo_2025-08-07_12-20-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653" y="1958307"/>
            <a:ext cx="2300937" cy="250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Картинки Мудрість дня\photo_2025-12-19_20-58-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196" y="1984564"/>
            <a:ext cx="2367938" cy="250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Мудрість дня\photo_2025-08-20_21-16-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279" y="4551163"/>
            <a:ext cx="1964740" cy="209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Картинки Мудрість дня\photo_2025-07-21_16-33-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54" y="1958307"/>
            <a:ext cx="2168613" cy="250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41242" y="4469828"/>
            <a:ext cx="199967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Відчуваю</a:t>
            </a:r>
            <a:r>
              <a:rPr lang="ru-RU" sz="2800" b="1" dirty="0" smtClean="0">
                <a:solidFill>
                  <a:schemeClr val="bg1"/>
                </a:solidFill>
              </a:rPr>
              <a:t> успіх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08055" y="4293890"/>
            <a:ext cx="194421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Не все </a:t>
            </a:r>
            <a:r>
              <a:rPr lang="ru-RU" sz="2800" b="1" dirty="0" err="1" smtClean="0">
                <a:solidFill>
                  <a:schemeClr val="bg1"/>
                </a:solidFill>
              </a:rPr>
              <a:t>зрозуміло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23375" y="4439302"/>
            <a:ext cx="224757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Відчуваю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задоволення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88284" y="5596860"/>
            <a:ext cx="2731939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Урок </a:t>
            </a:r>
            <a:r>
              <a:rPr lang="ru-RU" sz="2800" b="1" dirty="0" err="1" smtClean="0">
                <a:solidFill>
                  <a:schemeClr val="bg1"/>
                </a:solidFill>
              </a:rPr>
              <a:t>пройшов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непомітно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831654" y="1461344"/>
            <a:ext cx="2300937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Було </a:t>
            </a:r>
            <a:r>
              <a:rPr lang="ru-RU" sz="2800" b="1" dirty="0" err="1" smtClean="0">
                <a:solidFill>
                  <a:schemeClr val="bg1"/>
                </a:solidFill>
              </a:rPr>
              <a:t>важко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33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13280" y="1341562"/>
            <a:ext cx="10119311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Оберіть котика </a:t>
            </a:r>
            <a:r>
              <a:rPr lang="uk-UA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свого </a:t>
            </a:r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настрою. Поясніть чому саме він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9462" y="549474"/>
            <a:ext cx="10153129" cy="68423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Налаштування на урок </a:t>
            </a:r>
            <a:endParaRPr lang="ru-RU" sz="4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3" descr="D:\Картинки Мудрість дня\photo_2025-07-21_16-37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1984564"/>
            <a:ext cx="2342447" cy="250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Картинки Мудрість дня\photo_2025-08-07_12-20-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481" y="1958307"/>
            <a:ext cx="2421110" cy="250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Картинки Мудрість дня\photo_2025-12-19_20-58-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026" y="1956129"/>
            <a:ext cx="2488299" cy="250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Мудрість дня\photo_2025-08-20_21-16-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319" y="4322123"/>
            <a:ext cx="2180764" cy="232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:\Картинки Мудрість дня\photo_2025-11-16_23-00-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455" y="1984564"/>
            <a:ext cx="2217545" cy="250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Картинки Мудрість дня\photo_2025-07-21_16-33-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623" y="4221882"/>
            <a:ext cx="1944216" cy="224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069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114347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Ст.60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391" y="3980471"/>
            <a:ext cx="1826546" cy="254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3 клас\03 МАТЕМ\1 Листопад\7 Множення в межах 1000\2026-02-28_2244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1486694"/>
            <a:ext cx="10224842" cy="251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78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031791717"/>
              </p:ext>
            </p:extLst>
          </p:nvPr>
        </p:nvGraphicFramePr>
        <p:xfrm>
          <a:off x="649570" y="1577826"/>
          <a:ext cx="10771053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81" y="987326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03187" y="-723469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37711" y="-712651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11066" y="-574578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155097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338570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2" y="477466"/>
            <a:ext cx="8279407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Математичний диктант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281545" y="1845618"/>
            <a:ext cx="4702161" cy="9064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1764429C-F8FC-485D-AEFF-E3BC1A2AA38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458" t="28869" r="17585" b="20413"/>
          <a:stretch/>
        </p:blipFill>
        <p:spPr>
          <a:xfrm>
            <a:off x="10698421" y="-911363"/>
            <a:ext cx="1703198" cy="747074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581" y="303233"/>
            <a:ext cx="1621682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67563" y="-86844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78673" y="-901471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0743" y="-7874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3471" y="-77941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90775" y="-717234"/>
            <a:ext cx="408252" cy="50977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903803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4086" y="-7184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F321B7C6-6BF4-4968-9848-26B8E098189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2" t="18225" r="9048" b="23686"/>
          <a:stretch/>
        </p:blipFill>
        <p:spPr>
          <a:xfrm>
            <a:off x="9155412" y="-987944"/>
            <a:ext cx="1620000" cy="5040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88377" y="-74925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384104" y="-689442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713046" y="-721210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342358" y="-1098379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3715424" y="-1022695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1982188" y="-960813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57603" y="-774529"/>
            <a:ext cx="454720" cy="56779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71667" y="-748616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129037" y="-516662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73594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47895" y="-711113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56346" y="-740691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20226" y="-417808"/>
            <a:ext cx="302667" cy="272949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8444824" y="-1124689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26825" y="2727035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109539" y="-723814"/>
            <a:ext cx="454720" cy="56779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427019" y="2735906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36502" y="-714580"/>
            <a:ext cx="454720" cy="567792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222893" y="2785057"/>
            <a:ext cx="408252" cy="509770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="" xmlns:a16="http://schemas.microsoft.com/office/drawing/2014/main" id="{EF2C7E8F-ECD0-492E-9285-452AD7136A4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56" r="7416" b="22173"/>
          <a:stretch/>
        </p:blipFill>
        <p:spPr>
          <a:xfrm>
            <a:off x="5034583" y="1116000"/>
            <a:ext cx="2376000" cy="10800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402818" y="2760839"/>
            <a:ext cx="454720" cy="567792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-4224180" y="6284455"/>
            <a:ext cx="454720" cy="56779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349279" y="2775923"/>
            <a:ext cx="454720" cy="56779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603065" y="1372104"/>
            <a:ext cx="454720" cy="5677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8995" y="3365527"/>
            <a:ext cx="11056320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61950" indent="-361950">
              <a:buFont typeface="+mj-lt"/>
              <a:buAutoNum type="arabicParenR"/>
            </a:pPr>
            <a:r>
              <a:rPr lang="ru-RU" sz="2800" dirty="0" smtClean="0"/>
              <a:t>Число 27 я </a:t>
            </a:r>
            <a:r>
              <a:rPr lang="ru-RU" sz="2800" dirty="0" err="1" smtClean="0"/>
              <a:t>розділила</a:t>
            </a:r>
            <a:r>
              <a:rPr lang="ru-RU" sz="2800" dirty="0" smtClean="0"/>
              <a:t> </a:t>
            </a:r>
            <a:r>
              <a:rPr lang="ru-RU" sz="2800" dirty="0"/>
              <a:t>на </a:t>
            </a:r>
            <a:r>
              <a:rPr lang="ru-RU" sz="2800" dirty="0" err="1"/>
              <a:t>невідоме</a:t>
            </a:r>
            <a:r>
              <a:rPr lang="ru-RU" sz="2800" dirty="0"/>
              <a:t> число й </a:t>
            </a:r>
            <a:r>
              <a:rPr lang="ru-RU" sz="2800" dirty="0" err="1" smtClean="0"/>
              <a:t>отримала</a:t>
            </a:r>
            <a:r>
              <a:rPr lang="ru-RU" sz="2800" dirty="0" smtClean="0"/>
              <a:t> 9. Яке  число я задумала? </a:t>
            </a:r>
            <a:endParaRPr lang="uk-UA" sz="2800" dirty="0"/>
          </a:p>
          <a:p>
            <a:pPr marL="361950" indent="-361950">
              <a:buFont typeface="+mj-lt"/>
              <a:buAutoNum type="arabicParenR"/>
            </a:pPr>
            <a:r>
              <a:rPr lang="ru-RU" sz="2800" dirty="0" smtClean="0"/>
              <a:t>На </a:t>
            </a:r>
            <a:r>
              <a:rPr lang="ru-RU" sz="2800" dirty="0"/>
              <a:t>яке число слід </a:t>
            </a:r>
            <a:r>
              <a:rPr lang="ru-RU" sz="2800" dirty="0" err="1"/>
              <a:t>помножити</a:t>
            </a:r>
            <a:r>
              <a:rPr lang="ru-RU" sz="2800" dirty="0"/>
              <a:t> 3, щоб </a:t>
            </a:r>
            <a:r>
              <a:rPr lang="ru-RU" sz="2800" dirty="0" err="1"/>
              <a:t>отримати</a:t>
            </a:r>
            <a:r>
              <a:rPr lang="ru-RU" sz="2800" dirty="0"/>
              <a:t> </a:t>
            </a:r>
            <a:r>
              <a:rPr lang="ru-RU" sz="2800" dirty="0" smtClean="0"/>
              <a:t>300? </a:t>
            </a:r>
          </a:p>
          <a:p>
            <a:pPr marL="361950" indent="-361950">
              <a:buFont typeface="+mj-lt"/>
              <a:buAutoNum type="arabicParenR"/>
            </a:pPr>
            <a:r>
              <a:rPr lang="ru-RU" sz="2800" dirty="0" err="1" smtClean="0"/>
              <a:t>Обчисліть</a:t>
            </a:r>
            <a:r>
              <a:rPr lang="ru-RU" sz="2800" dirty="0" smtClean="0"/>
              <a:t> </a:t>
            </a:r>
            <a:r>
              <a:rPr lang="ru-RU" sz="2800" dirty="0" err="1"/>
              <a:t>третину</a:t>
            </a:r>
            <a:r>
              <a:rPr lang="ru-RU" sz="2800" dirty="0"/>
              <a:t> від числа </a:t>
            </a:r>
            <a:r>
              <a:rPr lang="ru-RU" sz="2800" dirty="0" smtClean="0"/>
              <a:t>180. </a:t>
            </a:r>
            <a:endParaRPr lang="uk-UA" sz="2800" dirty="0"/>
          </a:p>
          <a:p>
            <a:pPr marL="361950" indent="-361950">
              <a:buFont typeface="+mj-lt"/>
              <a:buAutoNum type="arabicParenR"/>
            </a:pPr>
            <a:r>
              <a:rPr lang="ru-RU" sz="2800" dirty="0" err="1" smtClean="0"/>
              <a:t>Ділене</a:t>
            </a:r>
            <a:r>
              <a:rPr lang="ru-RU" sz="2800" dirty="0" smtClean="0"/>
              <a:t> </a:t>
            </a:r>
            <a:r>
              <a:rPr lang="ru-RU" sz="2800" dirty="0"/>
              <a:t>— </a:t>
            </a:r>
            <a:r>
              <a:rPr lang="ru-RU" sz="2800" dirty="0" smtClean="0"/>
              <a:t>630, </a:t>
            </a:r>
            <a:r>
              <a:rPr lang="ru-RU" sz="2800" dirty="0" err="1"/>
              <a:t>дільник</a:t>
            </a:r>
            <a:r>
              <a:rPr lang="ru-RU" sz="2800" dirty="0"/>
              <a:t> — </a:t>
            </a:r>
            <a:r>
              <a:rPr lang="ru-RU" sz="2800" dirty="0" smtClean="0"/>
              <a:t>90. </a:t>
            </a:r>
            <a:r>
              <a:rPr lang="ru-RU" sz="2800" dirty="0" err="1"/>
              <a:t>Обчисліть</a:t>
            </a:r>
            <a:r>
              <a:rPr lang="ru-RU" sz="2800" dirty="0"/>
              <a:t> </a:t>
            </a:r>
            <a:r>
              <a:rPr lang="ru-RU" sz="2800" dirty="0" err="1"/>
              <a:t>частку</a:t>
            </a:r>
            <a:r>
              <a:rPr lang="ru-RU" sz="2800" dirty="0"/>
              <a:t>. </a:t>
            </a:r>
            <a:endParaRPr lang="uk-UA" sz="2800" dirty="0"/>
          </a:p>
          <a:p>
            <a:pPr marL="361950" indent="-361950">
              <a:buFont typeface="+mj-lt"/>
              <a:buAutoNum type="arabicParenR"/>
            </a:pPr>
            <a:r>
              <a:rPr lang="ru-RU" sz="2800" dirty="0" err="1" smtClean="0"/>
              <a:t>Множники</a:t>
            </a:r>
            <a:r>
              <a:rPr lang="ru-RU" sz="2800" dirty="0" smtClean="0"/>
              <a:t> </a:t>
            </a:r>
            <a:r>
              <a:rPr lang="ru-RU" sz="2800" dirty="0"/>
              <a:t>— </a:t>
            </a:r>
            <a:r>
              <a:rPr lang="ru-RU" sz="2800" dirty="0" smtClean="0"/>
              <a:t>80 </a:t>
            </a:r>
            <a:r>
              <a:rPr lang="ru-RU" sz="2800" dirty="0"/>
              <a:t>і 5. </a:t>
            </a:r>
            <a:r>
              <a:rPr lang="ru-RU" sz="2800" dirty="0" err="1"/>
              <a:t>Обчисліть</a:t>
            </a:r>
            <a:r>
              <a:rPr lang="ru-RU" sz="2800" dirty="0"/>
              <a:t> </a:t>
            </a:r>
            <a:r>
              <a:rPr lang="ru-RU" sz="2800" dirty="0" err="1"/>
              <a:t>добуток</a:t>
            </a:r>
            <a:r>
              <a:rPr lang="ru-RU" sz="2800" dirty="0"/>
              <a:t>. </a:t>
            </a:r>
            <a:endParaRPr lang="uk-UA" sz="2800" dirty="0"/>
          </a:p>
          <a:p>
            <a:pPr marL="361950" indent="-361950">
              <a:buFont typeface="+mj-lt"/>
              <a:buAutoNum type="arabicParenR"/>
            </a:pPr>
            <a:r>
              <a:rPr lang="ru-RU" sz="2800" dirty="0" smtClean="0"/>
              <a:t>Чому </a:t>
            </a:r>
            <a:r>
              <a:rPr lang="ru-RU" sz="2800" dirty="0" err="1"/>
              <a:t>дорівнює</a:t>
            </a:r>
            <a:r>
              <a:rPr lang="ru-RU" sz="2800" dirty="0"/>
              <a:t> половина числа </a:t>
            </a:r>
            <a:r>
              <a:rPr lang="ru-RU" sz="2800" dirty="0" smtClean="0"/>
              <a:t>1000</a:t>
            </a:r>
            <a:r>
              <a:rPr lang="ru-RU" sz="2800" dirty="0"/>
              <a:t>?</a:t>
            </a: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567863" y="2775923"/>
            <a:ext cx="454720" cy="567792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94702" y="2752110"/>
            <a:ext cx="454720" cy="56779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057155" y="2745273"/>
            <a:ext cx="454720" cy="56779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657349" y="2754144"/>
            <a:ext cx="454720" cy="56779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675397" y="2779735"/>
            <a:ext cx="420547" cy="534723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861447" y="2779735"/>
            <a:ext cx="454720" cy="56779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503995" y="2718981"/>
            <a:ext cx="454720" cy="56779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104189" y="2727852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54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3 МАТЕМ\1 Листопад\7 Множення в межах 1000\2026-03-02_224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76" y="1400282"/>
            <a:ext cx="9985572" cy="109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4365" y="430764"/>
            <a:ext cx="10008226" cy="87617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Гра «</a:t>
            </a:r>
            <a:r>
              <a:rPr lang="ru-RU" sz="4000" b="1" dirty="0" err="1" smtClean="0"/>
              <a:t>Бліц</a:t>
            </a:r>
            <a:r>
              <a:rPr lang="ru-RU" sz="4000" b="1" dirty="0" smtClean="0"/>
              <a:t>». </a:t>
            </a:r>
            <a:r>
              <a:rPr lang="ru-RU" sz="4000" b="1" dirty="0" err="1" smtClean="0"/>
              <a:t>Обчисліть</a:t>
            </a:r>
            <a:r>
              <a:rPr lang="ru-RU" sz="4000" b="1" dirty="0" smtClean="0"/>
              <a:t> вирази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8452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Ст.61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№340-341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732446" y="1400282"/>
            <a:ext cx="446386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4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732446" y="1881621"/>
            <a:ext cx="446386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3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422318" y="1413570"/>
            <a:ext cx="446386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3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168" y="3933850"/>
            <a:ext cx="2441506" cy="2413114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5213847" y="1907657"/>
            <a:ext cx="66985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30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992693" y="1364629"/>
            <a:ext cx="61961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20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992693" y="1832680"/>
            <a:ext cx="61961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24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046780" y="1364629"/>
            <a:ext cx="859969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300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031171" y="1862747"/>
            <a:ext cx="94096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320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D:\3 клас\03 МАТЕМ\1 Листопад\7 Множення в межах 1000\2026-03-02_224459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" r="78"/>
          <a:stretch/>
        </p:blipFill>
        <p:spPr bwMode="auto">
          <a:xfrm>
            <a:off x="1147776" y="2766478"/>
            <a:ext cx="9984815" cy="108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2275837" y="2759641"/>
            <a:ext cx="66323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20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275837" y="3240980"/>
            <a:ext cx="87370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200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285633" y="2745717"/>
            <a:ext cx="66323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24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285634" y="3168974"/>
            <a:ext cx="92821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240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246302" y="2693921"/>
            <a:ext cx="71750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18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224517" y="3146559"/>
            <a:ext cx="92061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180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097275" y="2693921"/>
            <a:ext cx="515036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5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081666" y="3192039"/>
            <a:ext cx="53064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5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0248171" y="2716336"/>
            <a:ext cx="88442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200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0226386" y="3168974"/>
            <a:ext cx="46399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2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2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5" grpId="0"/>
      <p:bldP spid="37" grpId="0"/>
      <p:bldP spid="36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3" grpId="0"/>
      <p:bldP spid="5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0905" y="405458"/>
            <a:ext cx="1100373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Прочитайте задачу. Розгляньте </a:t>
            </a:r>
            <a:r>
              <a:rPr lang="ru-RU" sz="3200" b="1" dirty="0" err="1" smtClean="0"/>
              <a:t>схематичний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малюнок</a:t>
            </a:r>
            <a:r>
              <a:rPr lang="ru-RU" sz="3200" b="1" dirty="0" smtClean="0"/>
              <a:t> до неї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12514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Ст.61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№342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64677" y="1269554"/>
            <a:ext cx="5730485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 </a:t>
            </a:r>
            <a:r>
              <a:rPr lang="ru-RU" sz="2800" b="1" dirty="0"/>
              <a:t>У саду росте 10 </a:t>
            </a:r>
            <a:r>
              <a:rPr lang="ru-RU" sz="2800" b="1" dirty="0" err="1"/>
              <a:t>рядів</a:t>
            </a:r>
            <a:r>
              <a:rPr lang="ru-RU" sz="2800" b="1" dirty="0"/>
              <a:t> </a:t>
            </a:r>
            <a:r>
              <a:rPr lang="ru-RU" sz="2800" b="1" dirty="0" err="1"/>
              <a:t>яблунь</a:t>
            </a:r>
            <a:r>
              <a:rPr lang="ru-RU" sz="2800" b="1" dirty="0"/>
              <a:t>, по 5 дерев у </a:t>
            </a:r>
            <a:r>
              <a:rPr lang="ru-RU" sz="2800" b="1" dirty="0" smtClean="0"/>
              <a:t>кожному</a:t>
            </a:r>
            <a:r>
              <a:rPr lang="ru-RU" sz="2800" b="1" dirty="0"/>
              <a:t>, і 10 </a:t>
            </a:r>
            <a:r>
              <a:rPr lang="ru-RU" sz="2800" b="1" dirty="0" err="1"/>
              <a:t>рядів</a:t>
            </a:r>
            <a:r>
              <a:rPr lang="ru-RU" sz="2800" b="1" dirty="0"/>
              <a:t> груш, по 3 дерева в кожному. </a:t>
            </a:r>
            <a:r>
              <a:rPr lang="ru-RU" sz="2800" b="1" dirty="0" err="1"/>
              <a:t>Скільки</a:t>
            </a:r>
            <a:r>
              <a:rPr lang="ru-RU" sz="2800" b="1" dirty="0"/>
              <a:t> всього </a:t>
            </a:r>
            <a:r>
              <a:rPr lang="ru-RU" sz="2800" b="1" dirty="0" err="1"/>
              <a:t>яблунь</a:t>
            </a:r>
            <a:r>
              <a:rPr lang="ru-RU" sz="2800" b="1" dirty="0"/>
              <a:t> і груш росте в саду?</a:t>
            </a:r>
            <a:endParaRPr lang="ru-RU" sz="28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740103" y="3969452"/>
            <a:ext cx="4667565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Задачу можна </a:t>
            </a:r>
            <a:r>
              <a:rPr lang="ru-RU" sz="2400" b="1" dirty="0" err="1">
                <a:solidFill>
                  <a:srgbClr val="7030A0"/>
                </a:solidFill>
              </a:rPr>
              <a:t>розв’язати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двома</a:t>
            </a:r>
            <a:r>
              <a:rPr lang="ru-RU" sz="2400" b="1" dirty="0">
                <a:solidFill>
                  <a:srgbClr val="7030A0"/>
                </a:solidFill>
              </a:rPr>
              <a:t> способами. </a:t>
            </a:r>
            <a:r>
              <a:rPr lang="ru-RU" sz="2400" b="1" dirty="0" err="1" smtClean="0">
                <a:solidFill>
                  <a:srgbClr val="7030A0"/>
                </a:solidFill>
              </a:rPr>
              <a:t>Поясніть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за схемами </a:t>
            </a:r>
            <a:r>
              <a:rPr lang="ru-RU" sz="2400" b="1" dirty="0" err="1">
                <a:solidFill>
                  <a:srgbClr val="7030A0"/>
                </a:solidFill>
              </a:rPr>
              <a:t>кожний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спосіб</a:t>
            </a:r>
            <a:r>
              <a:rPr lang="ru-RU" sz="2400" b="1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2050" name="Picture 2" descr="D:\3 клас\03 МАТЕМ\1 Листопад\7 Множення в межах 1000\2026-03-02_23070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103" y="1269554"/>
            <a:ext cx="4630276" cy="254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3 клас\03 МАТЕМ\1 Листопад\7 Множення в межах 1000\2026-03-02_23191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74" y="3139135"/>
            <a:ext cx="6124575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172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28654"/>
            <a:ext cx="1411508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</a:t>
            </a:r>
            <a:r>
              <a:rPr lang="en-US" sz="2800" b="1" dirty="0" smtClean="0">
                <a:solidFill>
                  <a:schemeClr val="bg1"/>
                </a:solidFill>
              </a:rPr>
              <a:t>2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№343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013176" y="2983053"/>
            <a:ext cx="8657433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Обчисліть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значення </a:t>
            </a:r>
            <a:r>
              <a:rPr lang="ru-RU" sz="2800" b="1" dirty="0" err="1">
                <a:solidFill>
                  <a:srgbClr val="7030A0"/>
                </a:solidFill>
              </a:rPr>
              <a:t>кожної</a:t>
            </a:r>
            <a:r>
              <a:rPr lang="ru-RU" sz="2800" b="1" dirty="0">
                <a:solidFill>
                  <a:srgbClr val="7030A0"/>
                </a:solidFill>
              </a:rPr>
              <a:t> пари </a:t>
            </a:r>
            <a:r>
              <a:rPr lang="ru-RU" sz="2800" b="1" dirty="0" err="1">
                <a:solidFill>
                  <a:srgbClr val="7030A0"/>
                </a:solidFill>
              </a:rPr>
              <a:t>виразів</a:t>
            </a:r>
            <a:r>
              <a:rPr lang="ru-RU" sz="2800" b="1" dirty="0">
                <a:solidFill>
                  <a:srgbClr val="7030A0"/>
                </a:solidFill>
              </a:rPr>
              <a:t> у </a:t>
            </a:r>
            <a:r>
              <a:rPr lang="ru-RU" sz="2800" b="1" dirty="0" err="1" smtClean="0">
                <a:solidFill>
                  <a:srgbClr val="7030A0"/>
                </a:solidFill>
              </a:rPr>
              <a:t>стовпчиках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і </a:t>
            </a:r>
            <a:r>
              <a:rPr lang="ru-RU" sz="2800" b="1" dirty="0" err="1" smtClean="0">
                <a:solidFill>
                  <a:srgbClr val="7030A0"/>
                </a:solidFill>
              </a:rPr>
              <a:t>перевірте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властивість</a:t>
            </a:r>
            <a:r>
              <a:rPr lang="ru-RU" sz="2800" b="1" dirty="0">
                <a:solidFill>
                  <a:srgbClr val="7030A0"/>
                </a:solidFill>
              </a:rPr>
              <a:t> множення </a:t>
            </a:r>
            <a:r>
              <a:rPr lang="ru-RU" sz="2800" b="1" dirty="0" err="1">
                <a:solidFill>
                  <a:srgbClr val="7030A0"/>
                </a:solidFill>
              </a:rPr>
              <a:t>суми</a:t>
            </a:r>
            <a:r>
              <a:rPr lang="ru-RU" sz="2800" b="1" dirty="0">
                <a:solidFill>
                  <a:srgbClr val="7030A0"/>
                </a:solidFill>
              </a:rPr>
              <a:t> на число.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28781" y="1311242"/>
            <a:ext cx="10137257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Щоб </a:t>
            </a:r>
            <a:r>
              <a:rPr lang="ru-RU" sz="3200" b="1" dirty="0" err="1">
                <a:solidFill>
                  <a:schemeClr val="bg1"/>
                </a:solidFill>
              </a:rPr>
              <a:t>помножити</a:t>
            </a:r>
            <a:r>
              <a:rPr lang="ru-RU" sz="3200" b="1" dirty="0">
                <a:solidFill>
                  <a:schemeClr val="bg1"/>
                </a:solidFill>
              </a:rPr>
              <a:t> суму на число, можна </a:t>
            </a:r>
            <a:r>
              <a:rPr lang="ru-RU" sz="3200" b="1" dirty="0" err="1" smtClean="0">
                <a:solidFill>
                  <a:schemeClr val="bg1"/>
                </a:solidFill>
              </a:rPr>
              <a:t>помножити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на це число </a:t>
            </a:r>
            <a:r>
              <a:rPr lang="ru-RU" sz="3200" b="1" dirty="0" err="1">
                <a:solidFill>
                  <a:schemeClr val="bg1"/>
                </a:solidFill>
              </a:rPr>
              <a:t>кожний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доданок</a:t>
            </a:r>
            <a:r>
              <a:rPr lang="ru-RU" sz="3200" b="1" dirty="0">
                <a:solidFill>
                  <a:schemeClr val="bg1"/>
                </a:solidFill>
              </a:rPr>
              <a:t> і </a:t>
            </a:r>
            <a:r>
              <a:rPr lang="ru-RU" sz="3200" b="1" dirty="0" err="1">
                <a:solidFill>
                  <a:schemeClr val="bg1"/>
                </a:solidFill>
              </a:rPr>
              <a:t>знайдені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добутки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додати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(</a:t>
            </a:r>
            <a:r>
              <a:rPr lang="ru-RU" sz="3200" b="1" dirty="0">
                <a:solidFill>
                  <a:srgbClr val="FFFF00"/>
                </a:solidFill>
              </a:rPr>
              <a:t>а + b) ∙ с = а ∙ с + b ∙ с</a:t>
            </a:r>
            <a:endParaRPr lang="ru-RU" sz="3200" b="1" dirty="0" smtClean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23768" y="477738"/>
            <a:ext cx="10142271" cy="72388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Запам’ятайте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359" y="2919261"/>
            <a:ext cx="2754895" cy="2360271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1020978" y="4317744"/>
            <a:ext cx="8641828" cy="17220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/>
              <a:t>4 ∙ 5 + 3 ∙ </a:t>
            </a:r>
            <a:r>
              <a:rPr lang="ru-RU" sz="3200" b="1" dirty="0" smtClean="0"/>
              <a:t>5=        2 </a:t>
            </a:r>
            <a:r>
              <a:rPr lang="ru-RU" sz="3200" b="1" dirty="0"/>
              <a:t>∙ 10 + 7 ∙ </a:t>
            </a:r>
            <a:r>
              <a:rPr lang="ru-RU" sz="3200" b="1" dirty="0" smtClean="0"/>
              <a:t>10=         3 </a:t>
            </a:r>
            <a:r>
              <a:rPr lang="ru-RU" sz="3200" b="1" dirty="0"/>
              <a:t>∙ 3 + 5 ∙ </a:t>
            </a:r>
            <a:r>
              <a:rPr lang="ru-RU" sz="3200" b="1" dirty="0" smtClean="0"/>
              <a:t>3=</a:t>
            </a:r>
          </a:p>
          <a:p>
            <a:r>
              <a:rPr lang="ru-RU" sz="2000" b="1" dirty="0" smtClean="0"/>
              <a:t> </a:t>
            </a:r>
          </a:p>
          <a:p>
            <a:r>
              <a:rPr lang="ru-RU" sz="3200" b="1" dirty="0" smtClean="0"/>
              <a:t>(</a:t>
            </a:r>
            <a:r>
              <a:rPr lang="ru-RU" sz="3200" b="1" dirty="0"/>
              <a:t>4 + 3) ∙ 5 </a:t>
            </a:r>
            <a:r>
              <a:rPr lang="ru-RU" sz="3200" b="1" dirty="0" smtClean="0"/>
              <a:t>=           (</a:t>
            </a:r>
            <a:r>
              <a:rPr lang="ru-RU" sz="3200" b="1" dirty="0"/>
              <a:t>2 + 7) ∙ 10 </a:t>
            </a:r>
            <a:r>
              <a:rPr lang="ru-RU" sz="3200" b="1" dirty="0" smtClean="0"/>
              <a:t>=             (</a:t>
            </a:r>
            <a:r>
              <a:rPr lang="ru-RU" sz="3200" b="1" dirty="0"/>
              <a:t>3 + 5) ∙ </a:t>
            </a:r>
            <a:r>
              <a:rPr lang="ru-RU" sz="3200" b="1" dirty="0" smtClean="0"/>
              <a:t>3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995687" y="4473910"/>
            <a:ext cx="71607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35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195486" y="4011710"/>
            <a:ext cx="65988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20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203599" y="4033901"/>
            <a:ext cx="65988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15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922176" y="5238378"/>
            <a:ext cx="71607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35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358185" y="4932344"/>
            <a:ext cx="65988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7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195335" y="4432521"/>
            <a:ext cx="71607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90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916897" y="4099397"/>
            <a:ext cx="65988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20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243577" y="4062729"/>
            <a:ext cx="65988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70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981055" y="5238378"/>
            <a:ext cx="71607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90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244258" y="4907434"/>
            <a:ext cx="65988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9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9027333" y="4444358"/>
            <a:ext cx="643276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24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192243" y="4199530"/>
            <a:ext cx="65988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9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229932" y="4126487"/>
            <a:ext cx="65988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15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9019416" y="5250215"/>
            <a:ext cx="71607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24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518114" y="4919271"/>
            <a:ext cx="45472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8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11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3" grpId="0" animBg="1"/>
      <p:bldP spid="46" grpId="0"/>
      <p:bldP spid="42" grpId="0"/>
      <p:bldP spid="34" grpId="0"/>
      <p:bldP spid="36" grpId="0"/>
      <p:bldP spid="37" grpId="0"/>
      <p:bldP spid="40" grpId="0"/>
      <p:bldP spid="41" grpId="0"/>
      <p:bldP spid="44" grpId="0"/>
      <p:bldP spid="45" grpId="0"/>
      <p:bldP spid="47" grpId="0"/>
      <p:bldP spid="49" grpId="0"/>
      <p:bldP spid="50" grpId="0"/>
      <p:bldP spid="51" grpId="0"/>
      <p:bldP spid="52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3 МАТЕМ\1 Листопад\7 Множення в межах 1000\2026-03-03_104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26" y="3786179"/>
            <a:ext cx="10167476" cy="177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979463" y="1557586"/>
            <a:ext cx="6773518" cy="14978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(3 + 7) ∙ 10 =</a:t>
            </a:r>
          </a:p>
          <a:p>
            <a:r>
              <a:rPr lang="ru-RU" sz="3200" b="1" dirty="0" smtClean="0"/>
              <a:t>(20 + 80) ∙ 10=</a:t>
            </a:r>
          </a:p>
          <a:p>
            <a:r>
              <a:rPr lang="ru-RU" sz="3200" b="1" dirty="0"/>
              <a:t>(30 + 40) ∙ </a:t>
            </a:r>
            <a:r>
              <a:rPr lang="ru-RU" sz="3200" b="1" dirty="0" smtClean="0"/>
              <a:t>5</a:t>
            </a:r>
            <a:r>
              <a:rPr lang="en-US" sz="3200" b="1" dirty="0" smtClean="0"/>
              <a:t> =</a:t>
            </a:r>
            <a:endParaRPr lang="ru-RU" sz="32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370783" y="3262959"/>
            <a:ext cx="2480679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Порівняйте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23768" y="617681"/>
            <a:ext cx="10142271" cy="72388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Обчисліть</a:t>
            </a:r>
            <a:r>
              <a:rPr lang="ru-RU" sz="3200" b="1" dirty="0" smtClean="0"/>
              <a:t> </a:t>
            </a:r>
            <a:r>
              <a:rPr lang="ru-RU" sz="3200" b="1" dirty="0"/>
              <a:t>значення кожного </a:t>
            </a:r>
            <a:r>
              <a:rPr lang="ru-RU" sz="3200" b="1" dirty="0" err="1"/>
              <a:t>виразу</a:t>
            </a:r>
            <a:r>
              <a:rPr lang="ru-RU" sz="3200" b="1" dirty="0"/>
              <a:t> </a:t>
            </a:r>
            <a:r>
              <a:rPr lang="ru-RU" sz="3200" b="1" dirty="0" err="1"/>
              <a:t>двома</a:t>
            </a:r>
            <a:r>
              <a:rPr lang="ru-RU" sz="3200" b="1" dirty="0"/>
              <a:t> </a:t>
            </a:r>
            <a:r>
              <a:rPr lang="ru-RU" sz="3200" b="1" dirty="0" smtClean="0"/>
              <a:t>способами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9281" y="5686262"/>
            <a:ext cx="184355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Ст.62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№344-345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128908" y="1567486"/>
            <a:ext cx="2718842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</a:t>
            </a:r>
            <a:r>
              <a:rPr lang="en-US" sz="3200" b="1" dirty="0" smtClean="0">
                <a:solidFill>
                  <a:srgbClr val="FFFF00"/>
                </a:solidFill>
              </a:rPr>
              <a:t> ∙ 10 + 7 ∙ 10 = 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811512" y="1569972"/>
            <a:ext cx="870233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100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452964" y="2040452"/>
            <a:ext cx="1189129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1000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106043" y="2513418"/>
            <a:ext cx="813584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</a:t>
            </a:r>
            <a:r>
              <a:rPr lang="en-US" sz="3200" b="1" dirty="0" smtClean="0">
                <a:solidFill>
                  <a:srgbClr val="FFFF00"/>
                </a:solidFill>
              </a:rPr>
              <a:t>50</a:t>
            </a:r>
            <a:r>
              <a:rPr lang="ru-RU" sz="3200" b="1" dirty="0" smtClean="0">
                <a:solidFill>
                  <a:srgbClr val="FF0000"/>
                </a:solidFill>
              </a:rPr>
              <a:t>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203599" y="3935705"/>
            <a:ext cx="426988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</a:rPr>
              <a:t>  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963782" y="4443231"/>
            <a:ext cx="447106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=  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195487" y="5326116"/>
            <a:ext cx="919172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120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6301" y="1396595"/>
            <a:ext cx="2180957" cy="223364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37" name="Прямоугольник 36"/>
          <p:cNvSpPr/>
          <p:nvPr/>
        </p:nvSpPr>
        <p:spPr>
          <a:xfrm>
            <a:off x="3460142" y="2080391"/>
            <a:ext cx="3221603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20 ∙ 10 + 80 ∙ 10 = 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310481" y="2565947"/>
            <a:ext cx="3041183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30 ∙ 5 + 40 ∙ 5 = 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040157" y="4973052"/>
            <a:ext cx="459586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&lt;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383174" y="3921232"/>
            <a:ext cx="459586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&gt;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123309" y="5326116"/>
            <a:ext cx="459586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3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339275" y="4437906"/>
            <a:ext cx="459586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&gt;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8842760" y="4923649"/>
            <a:ext cx="459586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&gt;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19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39" grpId="0"/>
      <p:bldP spid="42" grpId="0"/>
      <p:bldP spid="46" grpId="0"/>
      <p:bldP spid="54" grpId="0"/>
      <p:bldP spid="57" grpId="0" animBg="1"/>
      <p:bldP spid="61" grpId="0" animBg="1"/>
      <p:bldP spid="64" grpId="0"/>
      <p:bldP spid="37" grpId="0"/>
      <p:bldP spid="38" grpId="0"/>
      <p:bldP spid="40" grpId="0" animBg="1"/>
      <p:bldP spid="48" grpId="0" animBg="1"/>
      <p:bldP spid="55" grpId="0"/>
      <p:bldP spid="56" grpId="0" animBg="1"/>
      <p:bldP spid="5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12852</TotalTime>
  <Words>496</Words>
  <Application>Microsoft Office PowerPoint</Application>
  <PresentationFormat>Произвольный</PresentationFormat>
  <Paragraphs>138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1127</cp:revision>
  <dcterms:created xsi:type="dcterms:W3CDTF">2025-08-27T14:01:18Z</dcterms:created>
  <dcterms:modified xsi:type="dcterms:W3CDTF">2026-03-04T09:51:11Z</dcterms:modified>
</cp:coreProperties>
</file>