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31" r:id="rId3"/>
    <p:sldId id="922" r:id="rId4"/>
    <p:sldId id="286" r:id="rId5"/>
    <p:sldId id="927" r:id="rId6"/>
    <p:sldId id="919" r:id="rId7"/>
    <p:sldId id="928" r:id="rId8"/>
    <p:sldId id="935" r:id="rId9"/>
    <p:sldId id="933" r:id="rId10"/>
    <p:sldId id="934" r:id="rId11"/>
    <p:sldId id="889" r:id="rId12"/>
    <p:sldId id="313" r:id="rId13"/>
    <p:sldId id="932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Порівняння </a:t>
          </a:r>
          <a:r>
            <a:rPr lang="ru-RU" sz="3200" b="1" dirty="0" err="1" smtClean="0"/>
            <a:t>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Множення і ділення круглих чисел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Правило множення суми на число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 на суму двох добутків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8854" custLinFactX="394133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8590" custLinFactNeighborX="-179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1405" custLinFactNeighborX="-2713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7072" custLinFactX="-422688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12500" y="822247"/>
          <a:ext cx="4273486" cy="262899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на суму двох добутків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748" y="854696"/>
        <a:ext cx="262899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948124" y="824746"/>
          <a:ext cx="4273486" cy="2623992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Правило множення суми на число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72871" y="854696"/>
        <a:ext cx="2623992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610125" y="892765"/>
          <a:ext cx="4273486" cy="248795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Порівняння </a:t>
          </a:r>
          <a:r>
            <a:rPr lang="ru-RU" sz="3200" b="1" kern="1200" dirty="0" err="1" smtClean="0"/>
            <a:t>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02890" y="854697"/>
        <a:ext cx="248795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39117" y="839117"/>
          <a:ext cx="4273486" cy="259525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Множення і ділення круглих чисел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9525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40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4.jpeg"/><Relationship Id="rId2" Type="http://schemas.openxmlformats.org/officeDocument/2006/relationships/image" Target="../media/image1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jpeg"/><Relationship Id="rId7" Type="http://schemas.openxmlformats.org/officeDocument/2006/relationships/image" Target="../media/image2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400" b="1" dirty="0" smtClean="0">
                <a:solidFill>
                  <a:srgbClr val="7030A0"/>
                </a:solidFill>
              </a:rPr>
              <a:t>Задачі на  знаходження суми двох добутків і обернені до них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119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2101" y="4706945"/>
            <a:ext cx="6537241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учнів </a:t>
            </a:r>
            <a:r>
              <a:rPr lang="ru-RU" sz="2400" b="1" dirty="0" err="1">
                <a:solidFill>
                  <a:srgbClr val="7030A0"/>
                </a:solidFill>
              </a:rPr>
              <a:t>ідуть</a:t>
            </a:r>
            <a:r>
              <a:rPr lang="ru-RU" sz="2400" b="1" dirty="0">
                <a:solidFill>
                  <a:srgbClr val="7030A0"/>
                </a:solidFill>
              </a:rPr>
              <a:t> до школи </a:t>
            </a:r>
            <a:r>
              <a:rPr lang="ru-RU" sz="2400" b="1" dirty="0" err="1">
                <a:solidFill>
                  <a:srgbClr val="7030A0"/>
                </a:solidFill>
              </a:rPr>
              <a:t>пішки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361950" indent="-361950"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учнів </a:t>
            </a:r>
            <a:r>
              <a:rPr lang="ru-RU" sz="2400" b="1" dirty="0" err="1">
                <a:solidFill>
                  <a:srgbClr val="7030A0"/>
                </a:solidFill>
              </a:rPr>
              <a:t>їдуть</a:t>
            </a:r>
            <a:r>
              <a:rPr lang="ru-RU" sz="2400" b="1" dirty="0">
                <a:solidFill>
                  <a:srgbClr val="7030A0"/>
                </a:solidFill>
              </a:rPr>
              <a:t> машиною? </a:t>
            </a:r>
          </a:p>
          <a:p>
            <a:pPr marL="361950" indent="-361950"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учнів </a:t>
            </a:r>
            <a:r>
              <a:rPr lang="ru-RU" sz="2400" b="1" dirty="0" err="1">
                <a:solidFill>
                  <a:srgbClr val="7030A0"/>
                </a:solidFill>
              </a:rPr>
              <a:t>їдуть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шкільним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автобусом?</a:t>
            </a:r>
          </a:p>
          <a:p>
            <a:pPr marL="361950" indent="-361950"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всього учнів у </a:t>
            </a:r>
            <a:r>
              <a:rPr lang="ru-RU" sz="2400" b="1" dirty="0" err="1">
                <a:solidFill>
                  <a:srgbClr val="7030A0"/>
                </a:solidFill>
              </a:rPr>
              <a:t>класі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4098" name="Picture 2" descr="D:\3 клас\03 МАТЕМ\1 Листопад\7 Множення в межах 1000\2026-03-03_193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0" y="1630321"/>
            <a:ext cx="6898628" cy="30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1301" y="615537"/>
            <a:ext cx="10165602" cy="10140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Розгляньте </a:t>
            </a:r>
            <a:r>
              <a:rPr lang="ru-RU" sz="3200" b="1" dirty="0" err="1"/>
              <a:t>діаграму</a:t>
            </a:r>
            <a:r>
              <a:rPr lang="ru-RU" sz="3200" b="1" dirty="0"/>
              <a:t>, на </a:t>
            </a:r>
            <a:r>
              <a:rPr lang="ru-RU" sz="3200" b="1" dirty="0" err="1"/>
              <a:t>якій</a:t>
            </a:r>
            <a:r>
              <a:rPr lang="ru-RU" sz="3200" b="1" dirty="0"/>
              <a:t> показано, як учні 3 класу </a:t>
            </a:r>
            <a:r>
              <a:rPr lang="ru-RU" sz="3200" b="1" dirty="0" err="1"/>
              <a:t>дістаються</a:t>
            </a:r>
            <a:r>
              <a:rPr lang="ru-RU" sz="3200" b="1" dirty="0"/>
              <a:t> до школи.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99716" y="5054977"/>
            <a:ext cx="40502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24278" y="1773610"/>
            <a:ext cx="283262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Дайте </a:t>
            </a:r>
            <a:r>
              <a:rPr lang="ru-RU" sz="2400" b="1" dirty="0" err="1">
                <a:solidFill>
                  <a:srgbClr val="7030A0"/>
                </a:solidFill>
              </a:rPr>
              <a:t>відповіді</a:t>
            </a:r>
            <a:r>
              <a:rPr lang="ru-RU" sz="2400" b="1" dirty="0">
                <a:solidFill>
                  <a:srgbClr val="7030A0"/>
                </a:solidFill>
              </a:rPr>
              <a:t> на запитання.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591210" y="5938715"/>
            <a:ext cx="219541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 + 8 + 5 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09760" y="4700329"/>
            <a:ext cx="615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09076" y="5949596"/>
            <a:ext cx="143949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23(уч.)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16768" y="5442116"/>
            <a:ext cx="492308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56" y="2813024"/>
            <a:ext cx="3175462" cy="27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17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 animBg="1"/>
      <p:bldP spid="35" grpId="0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3456385" cy="122413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Ст.66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3 МАТЕМ\1 Листопад\7 Множення в межах 1000\2026-03-04_164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53" y="382141"/>
            <a:ext cx="6932290" cy="57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084" y="4221882"/>
            <a:ext cx="1548384" cy="24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3 клас\03 МАТЕМ\1 Листопад\7 Множення в межах 1000\2026-03-04_165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205658"/>
            <a:ext cx="2232249" cy="9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3 клас\03 МАТЕМ\1 Листопад\7 Множення в межах 1000\2026-03-04_1652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0" y="3220350"/>
            <a:ext cx="306634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7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число на </a:t>
            </a:r>
            <a:r>
              <a:rPr lang="ru-RU" sz="3200" b="1" dirty="0" err="1" smtClean="0">
                <a:solidFill>
                  <a:schemeClr val="bg1"/>
                </a:solidFill>
              </a:rPr>
              <a:t>добуток</a:t>
            </a:r>
            <a:r>
              <a:rPr lang="ru-RU" sz="3200" b="1" dirty="0" smtClean="0">
                <a:solidFill>
                  <a:schemeClr val="bg1"/>
                </a:solidFill>
              </a:rPr>
              <a:t> чисел?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452721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</a:t>
            </a:r>
            <a:r>
              <a:rPr lang="uk-UA" sz="3200" b="1" dirty="0" smtClean="0">
                <a:solidFill>
                  <a:schemeClr val="bg1"/>
                </a:solidFill>
              </a:rPr>
              <a:t>можна помножити суму на число?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3280" y="1341562"/>
            <a:ext cx="6806943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котика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Рефлексія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3" descr="D:\Картинки Мудрість дня\photo_2025-07-21_16-37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984564"/>
            <a:ext cx="2342447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Мудрість дня\photo_2025-08-07_12-20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53" y="1958307"/>
            <a:ext cx="2300937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12-19_20-58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96" y="1984564"/>
            <a:ext cx="2367938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4551163"/>
            <a:ext cx="1964740" cy="20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Мудрість дня\photo_2025-07-21_16-33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4" y="1958307"/>
            <a:ext cx="2168613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1242" y="4469828"/>
            <a:ext cx="199967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8055" y="4293890"/>
            <a:ext cx="194421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3375" y="4439302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8284" y="5596860"/>
            <a:ext cx="2731939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31654" y="1461344"/>
            <a:ext cx="230093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Було </a:t>
            </a:r>
            <a:r>
              <a:rPr lang="ru-RU" sz="2800" b="1" dirty="0" err="1" smtClean="0">
                <a:solidFill>
                  <a:schemeClr val="bg1"/>
                </a:solidFill>
              </a:rPr>
              <a:t>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33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3280" y="1341562"/>
            <a:ext cx="1011931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котика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настрою. Поясніть чому саме він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3" descr="D:\Картинки Мудрість дня\photo_2025-07-21_16-37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984564"/>
            <a:ext cx="2342447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Мудрість дня\photo_2025-08-07_12-20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81" y="1958307"/>
            <a:ext cx="2421110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12-19_20-58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26" y="1956129"/>
            <a:ext cx="2488299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19" y="4322123"/>
            <a:ext cx="2180764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Картинки Мудрість дня\photo_2025-11-16_23-00-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55" y="1984564"/>
            <a:ext cx="2217545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Мудрість дня\photo_2025-07-21_16-33-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23" y="4221882"/>
            <a:ext cx="1944216" cy="22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6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3 клас\03 МАТЕМ\1 Листопад\7 Множення в межах 1000\2026-03-03_193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484489"/>
            <a:ext cx="8902378" cy="8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3 клас\03 МАТЕМ\1 Листопад\7 Множення в межах 1000\2026-03-03_193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55" y="2322726"/>
            <a:ext cx="8896085" cy="29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50351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Ст.63-64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3980471"/>
            <a:ext cx="1826546" cy="25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51597017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281545" y="1845618"/>
            <a:ext cx="4702161" cy="9064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29037" y="-516662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81685" y="2747662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06456" y="2746666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7603" y="2805684"/>
            <a:ext cx="408252" cy="509770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34583" y="1116000"/>
            <a:ext cx="2376000" cy="1080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-4224180" y="6284455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58963" y="2754144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593796" y="2763571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54098" y="2718981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03065" y="2745273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30237" y="2733173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57907" y="2805684"/>
            <a:ext cx="420547" cy="53472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03065" y="1349834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57155" y="2738577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71667" y="2738577"/>
            <a:ext cx="454720" cy="567792"/>
          </a:xfrm>
          <a:prstGeom prst="rect">
            <a:avLst/>
          </a:prstGeom>
        </p:spPr>
      </p:pic>
      <p:pic>
        <p:nvPicPr>
          <p:cNvPr id="2050" name="Picture 2" descr="D:\3 клас\03 МАТЕМ\1 Листопад\7 Множення в межах 1000\2026-03-04_15235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48" y="3514905"/>
            <a:ext cx="7196743" cy="26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547414" y="3933850"/>
            <a:ext cx="3020449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Запишіть відповідні числа, щоб </a:t>
            </a:r>
            <a:r>
              <a:rPr lang="ru-RU" sz="2800" b="1" dirty="0" err="1" smtClean="0">
                <a:solidFill>
                  <a:srgbClr val="7030A0"/>
                </a:solidFill>
              </a:rPr>
              <a:t>рівності</a:t>
            </a:r>
            <a:r>
              <a:rPr lang="ru-RU" sz="2800" b="1" dirty="0" smtClean="0">
                <a:solidFill>
                  <a:srgbClr val="7030A0"/>
                </a:solidFill>
              </a:rPr>
              <a:t> були </a:t>
            </a:r>
            <a:r>
              <a:rPr lang="ru-RU" sz="2800" b="1" dirty="0" err="1" smtClean="0">
                <a:solidFill>
                  <a:srgbClr val="7030A0"/>
                </a:solidFill>
              </a:rPr>
              <a:t>істинними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43991" y="2773052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30500" y="2752110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158168" y="2785057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60183" y="2740611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33528" y="2754144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66214" y="2733133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39559" y="2746666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145479" y="2798645"/>
            <a:ext cx="408252" cy="50977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390941" y="273823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759543" y="2731538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3 МАТЕМ\1 Листопад\7 Множення в межах 1000\2026-03-04_150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65" y="1400282"/>
            <a:ext cx="7343042" cy="31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4365" y="617682"/>
            <a:ext cx="10008226" cy="6892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Гра «</a:t>
            </a:r>
            <a:r>
              <a:rPr lang="ru-RU" sz="4000" b="1" dirty="0" err="1" smtClean="0"/>
              <a:t>Бліц</a:t>
            </a:r>
            <a:r>
              <a:rPr lang="ru-RU" sz="4000" b="1" dirty="0" smtClean="0"/>
              <a:t>».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вирази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3167897" y="1413570"/>
            <a:ext cx="44638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67897" y="1993619"/>
            <a:ext cx="44638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49069" y="3818274"/>
            <a:ext cx="44638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70" y="3192139"/>
            <a:ext cx="3166026" cy="3129209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7736633" y="1381551"/>
            <a:ext cx="48222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1398" y="2565698"/>
            <a:ext cx="43685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91536" y="3206206"/>
            <a:ext cx="43685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26028" y="1992250"/>
            <a:ext cx="66323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25590" y="2605687"/>
            <a:ext cx="46410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736634" y="3205528"/>
            <a:ext cx="4530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853388" y="3817596"/>
            <a:ext cx="48661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5" grpId="0"/>
      <p:bldP spid="37" grpId="0"/>
      <p:bldP spid="36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3 МАТЕМ\1 Листопад\7 Множення в межах 1000\2026-03-03_2031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61641"/>
          <a:stretch/>
        </p:blipFill>
        <p:spPr bwMode="auto">
          <a:xfrm>
            <a:off x="1011316" y="3978717"/>
            <a:ext cx="9631069" cy="13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979463" y="1557586"/>
            <a:ext cx="6250845" cy="1440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(</a:t>
            </a:r>
            <a:r>
              <a:rPr lang="ru-RU" sz="3200" b="1" dirty="0" smtClean="0"/>
              <a:t>30 </a:t>
            </a:r>
            <a:r>
              <a:rPr lang="ru-RU" sz="3200" b="1" dirty="0" smtClean="0"/>
              <a:t>+ </a:t>
            </a:r>
            <a:r>
              <a:rPr lang="ru-RU" sz="3200" b="1" dirty="0" smtClean="0"/>
              <a:t>40) </a:t>
            </a:r>
            <a:r>
              <a:rPr lang="ru-RU" sz="3200" b="1" dirty="0" smtClean="0"/>
              <a:t>∙ </a:t>
            </a:r>
            <a:r>
              <a:rPr lang="ru-RU" sz="3200" b="1" dirty="0" smtClean="0"/>
              <a:t>5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(8 </a:t>
            </a:r>
            <a:r>
              <a:rPr lang="ru-RU" sz="3200" b="1" dirty="0" smtClean="0"/>
              <a:t>+ </a:t>
            </a:r>
            <a:r>
              <a:rPr lang="ru-RU" sz="3200" b="1" dirty="0" smtClean="0"/>
              <a:t>6) </a:t>
            </a:r>
            <a:r>
              <a:rPr lang="ru-RU" sz="3200" b="1" dirty="0" smtClean="0"/>
              <a:t>∙ 10</a:t>
            </a:r>
            <a:r>
              <a:rPr lang="ru-RU" sz="3200" b="1" dirty="0" smtClean="0"/>
              <a:t>=</a:t>
            </a:r>
          </a:p>
          <a:p>
            <a:r>
              <a:rPr lang="uk-UA" sz="3200" b="1" dirty="0" smtClean="0"/>
              <a:t>(8 + 6) ∙ 5 =</a:t>
            </a:r>
            <a:endParaRPr lang="ru-RU" sz="3200" b="1" dirty="0" smtClean="0"/>
          </a:p>
        </p:txBody>
      </p:sp>
      <p:sp>
        <p:nvSpPr>
          <p:cNvPr id="53" name="Прямоугольник 52"/>
          <p:cNvSpPr/>
          <p:nvPr/>
        </p:nvSpPr>
        <p:spPr>
          <a:xfrm>
            <a:off x="979463" y="3294069"/>
            <a:ext cx="248842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Порівняйте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Обчисліть</a:t>
            </a:r>
            <a:r>
              <a:rPr lang="ru-RU" sz="3200" b="1" dirty="0" smtClean="0"/>
              <a:t> </a:t>
            </a:r>
            <a:r>
              <a:rPr lang="ru-RU" sz="3200" b="1" dirty="0"/>
              <a:t>значення кожного </a:t>
            </a:r>
            <a:r>
              <a:rPr lang="ru-RU" sz="3200" b="1" dirty="0" err="1"/>
              <a:t>виразу</a:t>
            </a:r>
            <a:r>
              <a:rPr lang="ru-RU" sz="3200" b="1" dirty="0"/>
              <a:t> </a:t>
            </a:r>
            <a:r>
              <a:rPr lang="ru-RU" sz="3200" b="1" dirty="0" err="1"/>
              <a:t>двома</a:t>
            </a:r>
            <a:r>
              <a:rPr lang="ru-RU" sz="3200" b="1" dirty="0"/>
              <a:t> </a:t>
            </a:r>
            <a:r>
              <a:rPr lang="ru-RU" sz="3200" b="1" dirty="0" smtClean="0"/>
              <a:t>способами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9281" y="5686262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60602" y="1557586"/>
            <a:ext cx="87023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35</a:t>
            </a:r>
            <a:r>
              <a:rPr lang="en-US" sz="3200" b="1" dirty="0" smtClean="0">
                <a:solidFill>
                  <a:srgbClr val="FFFF00"/>
                </a:solidFill>
              </a:rPr>
              <a:t>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58806" y="2040452"/>
            <a:ext cx="85095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1</a:t>
            </a:r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r>
              <a:rPr lang="en-US" sz="3200" b="1" dirty="0" smtClean="0">
                <a:solidFill>
                  <a:srgbClr val="FFFF00"/>
                </a:solidFill>
              </a:rPr>
              <a:t>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665950" y="4002934"/>
            <a:ext cx="42698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64091" y="3732397"/>
            <a:ext cx="4595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8860" y="1396595"/>
            <a:ext cx="2338397" cy="23948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7" name="Прямоугольник 36"/>
          <p:cNvSpPr/>
          <p:nvPr/>
        </p:nvSpPr>
        <p:spPr>
          <a:xfrm>
            <a:off x="3186217" y="2015107"/>
            <a:ext cx="2865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∙ 10 + </a:t>
            </a:r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∙ 10 = 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18892" y="1567486"/>
            <a:ext cx="304118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30 ∙ 5 + 40 ∙ 5 = 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15643" y="4728085"/>
            <a:ext cx="45958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106322" y="4043301"/>
            <a:ext cx="45958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&gt;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08344" y="3732397"/>
            <a:ext cx="4595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09482" y="4813282"/>
            <a:ext cx="45958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&lt;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92938" y="2488073"/>
            <a:ext cx="256340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∙ </a:t>
            </a:r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+ </a:t>
            </a:r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∙ </a:t>
            </a:r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= 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01689" y="2488073"/>
            <a:ext cx="85095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r>
              <a:rPr lang="en-US" sz="3200" b="1" dirty="0" smtClean="0">
                <a:solidFill>
                  <a:srgbClr val="FFFF00"/>
                </a:solidFill>
              </a:rPr>
              <a:t>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16491" y="4437906"/>
            <a:ext cx="4595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60744" y="4437906"/>
            <a:ext cx="4595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186739" y="3684749"/>
            <a:ext cx="4595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430992" y="3684749"/>
            <a:ext cx="4595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09346" y="4475900"/>
            <a:ext cx="4595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353599" y="4475900"/>
            <a:ext cx="4595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1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2" grpId="0"/>
      <p:bldP spid="46" grpId="0"/>
      <p:bldP spid="57" grpId="0" animBg="1"/>
      <p:bldP spid="64" grpId="0"/>
      <p:bldP spid="37" grpId="0"/>
      <p:bldP spid="38" grpId="0"/>
      <p:bldP spid="40" grpId="0" animBg="1"/>
      <p:bldP spid="48" grpId="0" animBg="1"/>
      <p:bldP spid="55" grpId="0"/>
      <p:bldP spid="56" grpId="0" animBg="1"/>
      <p:bldP spid="43" grpId="0"/>
      <p:bldP spid="44" grpId="0"/>
      <p:bldP spid="45" grpId="0"/>
      <p:bldP spid="47" grpId="0"/>
      <p:bldP spid="49" grpId="0"/>
      <p:bldP spid="50" grpId="0"/>
      <p:bldP spid="51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3 МАТЕМ\1 Листопад\7 Множення в межах 1000\2026-02-28_224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2" y="1917626"/>
            <a:ext cx="7714284" cy="25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1301" y="615537"/>
            <a:ext cx="10165602" cy="118728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Розв’яжіть</a:t>
            </a:r>
            <a:r>
              <a:rPr lang="ru-RU" sz="3600" b="1" dirty="0"/>
              <a:t> </a:t>
            </a:r>
            <a:r>
              <a:rPr lang="ru-RU" sz="3600" b="1" dirty="0" smtClean="0"/>
              <a:t>задачу </a:t>
            </a:r>
            <a:r>
              <a:rPr lang="ru-RU" sz="3600" b="1" dirty="0" err="1" smtClean="0"/>
              <a:t>виразом</a:t>
            </a:r>
            <a:r>
              <a:rPr lang="ru-RU" sz="3600" b="1" dirty="0" smtClean="0"/>
              <a:t>.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Складіть </a:t>
            </a:r>
            <a:r>
              <a:rPr lang="ru-RU" sz="3600" b="1" dirty="0"/>
              <a:t>до неї </a:t>
            </a:r>
            <a:r>
              <a:rPr lang="ru-RU" sz="3600" b="1" dirty="0" smtClean="0"/>
              <a:t>2 </a:t>
            </a:r>
            <a:r>
              <a:rPr lang="ru-RU" sz="3600" b="1" dirty="0" err="1"/>
              <a:t>обернені</a:t>
            </a:r>
            <a:r>
              <a:rPr lang="ru-RU" sz="3600" b="1" dirty="0"/>
              <a:t> </a:t>
            </a:r>
            <a:r>
              <a:rPr lang="ru-RU" sz="3600" b="1" dirty="0" smtClean="0"/>
              <a:t>задачі.</a:t>
            </a:r>
            <a:endParaRPr lang="ru-RU" sz="36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705586" y="1870683"/>
            <a:ext cx="2688406" cy="2620345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045760" y="4922243"/>
            <a:ext cx="262348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 ∙ 3 + 10 ∙ 7 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75539" y="4944731"/>
            <a:ext cx="15634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94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909138" y="3251582"/>
            <a:ext cx="15634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94(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410888" y="2715510"/>
            <a:ext cx="107493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5351" y="4471765"/>
            <a:ext cx="68694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24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87948" y="4471765"/>
            <a:ext cx="68694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70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49472" y="4928205"/>
            <a:ext cx="295486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(94 – 10 </a:t>
            </a:r>
            <a:r>
              <a:rPr lang="ru-RU" sz="3200" b="1" dirty="0" smtClean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7) : 3 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04342" y="4928205"/>
            <a:ext cx="15634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51072" y="3724548"/>
            <a:ext cx="107493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95737" y="5546484"/>
            <a:ext cx="295486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(94 – 8 </a:t>
            </a:r>
            <a:r>
              <a:rPr lang="ru-RU" sz="3200" b="1" dirty="0" smtClean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3) : 10 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50607" y="5546484"/>
            <a:ext cx="15634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 (</a:t>
            </a:r>
            <a:r>
              <a:rPr lang="ru-RU" sz="3200" b="1" dirty="0" err="1" smtClean="0">
                <a:solidFill>
                  <a:schemeClr val="bg1"/>
                </a:solidFill>
              </a:rPr>
              <a:t>шт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18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4" grpId="0" animBg="1"/>
      <p:bldP spid="54" grpId="1" animBg="1"/>
      <p:bldP spid="35" grpId="0"/>
      <p:bldP spid="37" grpId="0"/>
      <p:bldP spid="38" grpId="0" animBg="1"/>
      <p:bldP spid="39" grpId="0" animBg="1"/>
      <p:bldP spid="40" grpId="0" animBg="1"/>
      <p:bldP spid="43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Заклад дошкільної освіти № 58 міста Житомира | Сюжетно-рольова гра  «Супермарке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88" y="4437906"/>
            <a:ext cx="3514527" cy="19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7 Множення в межах 1000\2026-03-03_191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63" y="1400640"/>
            <a:ext cx="7844757" cy="33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1301" y="615537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Складіть за </a:t>
            </a:r>
            <a:r>
              <a:rPr lang="ru-RU" sz="3600" b="1" dirty="0" err="1" smtClean="0"/>
              <a:t>таблицями</a:t>
            </a:r>
            <a:r>
              <a:rPr lang="ru-RU" sz="3600" b="1" dirty="0"/>
              <a:t> </a:t>
            </a:r>
            <a:r>
              <a:rPr lang="ru-RU" sz="3600" b="1" dirty="0" err="1" smtClean="0"/>
              <a:t>дві</a:t>
            </a:r>
            <a:r>
              <a:rPr lang="ru-RU" sz="3600" b="1" dirty="0" smtClean="0"/>
              <a:t> задачі.</a:t>
            </a:r>
            <a:r>
              <a:rPr lang="ru-RU" sz="3600" b="1" dirty="0"/>
              <a:t> </a:t>
            </a:r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їх.</a:t>
            </a:r>
            <a:endParaRPr lang="ru-RU" sz="36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14771" y="2709714"/>
            <a:ext cx="487421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∙ 10 + 3 ∙ 10 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466198" y="2701429"/>
            <a:ext cx="15296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90(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20384" y="2709714"/>
            <a:ext cx="226859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(6 + 3) ∙ 10 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99543" y="4628368"/>
            <a:ext cx="810044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36440" y="1421953"/>
            <a:ext cx="262068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Яку задачу можна </a:t>
            </a:r>
            <a:r>
              <a:rPr lang="ru-RU" sz="2400" b="1" dirty="0" err="1">
                <a:solidFill>
                  <a:srgbClr val="7030A0"/>
                </a:solidFill>
              </a:rPr>
              <a:t>розв’язати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двома</a:t>
            </a:r>
            <a:r>
              <a:rPr lang="ru-RU" sz="2400" b="1" dirty="0">
                <a:solidFill>
                  <a:srgbClr val="7030A0"/>
                </a:solidFill>
              </a:rPr>
              <a:t> способами?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36440" y="2805753"/>
            <a:ext cx="262013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Складіть </a:t>
            </a:r>
            <a:r>
              <a:rPr lang="ru-RU" sz="2400" b="1" dirty="0">
                <a:solidFill>
                  <a:srgbClr val="7030A0"/>
                </a:solidFill>
              </a:rPr>
              <a:t>задачу, </a:t>
            </a:r>
            <a:r>
              <a:rPr lang="ru-RU" sz="2400" b="1" dirty="0" err="1">
                <a:solidFill>
                  <a:srgbClr val="7030A0"/>
                </a:solidFill>
              </a:rPr>
              <a:t>обернену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</a:rPr>
              <a:t>другої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76104" y="5085619"/>
            <a:ext cx="243710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∙ 4 + 2 ∙ 7 =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44515" y="4631462"/>
            <a:ext cx="810044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13210" y="5085619"/>
            <a:ext cx="175497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38(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4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38" grpId="0"/>
      <p:bldP spid="39" grpId="0"/>
      <p:bldP spid="7" grpId="0" animBg="1"/>
      <p:bldP spid="34" grpId="0" animBg="1"/>
      <p:bldP spid="35" grpId="0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12924</TotalTime>
  <Words>410</Words>
  <Application>Microsoft Office PowerPoint</Application>
  <PresentationFormat>Произвольный</PresentationFormat>
  <Paragraphs>127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1136</cp:revision>
  <dcterms:created xsi:type="dcterms:W3CDTF">2025-08-27T14:01:18Z</dcterms:created>
  <dcterms:modified xsi:type="dcterms:W3CDTF">2026-03-04T15:05:01Z</dcterms:modified>
</cp:coreProperties>
</file>