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82" r:id="rId2"/>
    <p:sldId id="931" r:id="rId3"/>
    <p:sldId id="286" r:id="rId4"/>
    <p:sldId id="927" r:id="rId5"/>
    <p:sldId id="919" r:id="rId6"/>
    <p:sldId id="926" r:id="rId7"/>
    <p:sldId id="928" r:id="rId8"/>
    <p:sldId id="917" r:id="rId9"/>
    <p:sldId id="933" r:id="rId10"/>
    <p:sldId id="934" r:id="rId11"/>
    <p:sldId id="889" r:id="rId12"/>
    <p:sldId id="313" r:id="rId13"/>
    <p:sldId id="932" r:id="rId14"/>
  </p:sldIdLst>
  <p:sldSz cx="12184063" cy="6859588"/>
  <p:notesSz cx="6858000" cy="9144000"/>
  <p:defaultTextStyle>
    <a:defPPr>
      <a:defRPr lang="ru-RU"/>
    </a:defPPr>
    <a:lvl1pPr marL="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695" autoAdjust="0"/>
  </p:normalViewPr>
  <p:slideViewPr>
    <p:cSldViewPr>
      <p:cViewPr>
        <p:scale>
          <a:sx n="90" d="100"/>
          <a:sy n="90" d="100"/>
        </p:scale>
        <p:origin x="-462" y="48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err="1" smtClean="0"/>
            <a:t>Розв’язува-ння</a:t>
          </a:r>
          <a:r>
            <a:rPr lang="ru-RU" sz="3200" b="1" dirty="0" smtClean="0"/>
            <a:t> задач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Повторення способів знаходження добутків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Множення виду 15 ∙ 3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Робота з діаграма-ми</a:t>
          </a:r>
          <a:endParaRPr lang="ru-RU" sz="3200" b="1" dirty="0">
            <a:solidFill>
              <a:schemeClr val="bg1"/>
            </a:solidFill>
          </a:endParaRPr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28828" custLinFactX="400000" custLinFactNeighborX="450984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38590" custLinFactX="4495" custLinFactNeighborX="1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39249" custLinFactNeighborX="84061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37072" custLinFactX="-393322" custLinFactNeighborX="-4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7338694" y="912079"/>
          <a:ext cx="4273486" cy="2449327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Робота з діаграма-ми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8250773" y="854697"/>
        <a:ext cx="2449327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2003444" y="819280"/>
          <a:ext cx="4273486" cy="2634925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Множення виду 15 ∙ 3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2822725" y="854696"/>
        <a:ext cx="2634925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4679038" y="813015"/>
          <a:ext cx="4273486" cy="2647455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/>
            <a:t>Розв’язува-ння</a:t>
          </a:r>
          <a:r>
            <a:rPr lang="ru-RU" sz="3200" b="1" kern="1200" dirty="0" smtClean="0"/>
            <a:t> задач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5492054" y="854696"/>
        <a:ext cx="2647455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-719832" y="833710"/>
          <a:ext cx="4273486" cy="2606065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Повторення способів знаходження добутків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113879" y="854696"/>
        <a:ext cx="2606065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66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68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9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69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54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11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53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6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21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90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02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4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microsoft.com/office/2007/relationships/hdphoto" Target="../media/hdphoto3.wdp"/><Relationship Id="rId4" Type="http://schemas.openxmlformats.org/officeDocument/2006/relationships/image" Target="../media/image29.png"/><Relationship Id="rId9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1.wdp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9.png"/><Relationship Id="rId7" Type="http://schemas.openxmlformats.org/officeDocument/2006/relationships/image" Target="../media/image2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71551" y="1197546"/>
            <a:ext cx="8496944" cy="830983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lvl="0" algn="ctr"/>
            <a:r>
              <a:rPr lang="uk-UA" sz="4800" b="1" dirty="0" smtClean="0">
                <a:solidFill>
                  <a:srgbClr val="7030A0"/>
                </a:solidFill>
              </a:rPr>
              <a:t>Множення виду 15 ∙ 3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68346" y="3744921"/>
            <a:ext cx="3500149" cy="193897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Математика</a:t>
            </a:r>
            <a:endParaRPr lang="en-US" sz="2400" b="1" dirty="0">
              <a:solidFill>
                <a:srgbClr val="7030A0"/>
              </a:solidFill>
            </a:endParaRP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3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>
                <a:solidFill>
                  <a:srgbClr val="7030A0"/>
                </a:solidFill>
              </a:rPr>
              <a:t>Розділ </a:t>
            </a:r>
            <a:r>
              <a:rPr lang="uk-UA" sz="2400" b="1" i="1" dirty="0" smtClean="0">
                <a:solidFill>
                  <a:srgbClr val="7030A0"/>
                </a:solidFill>
              </a:rPr>
              <a:t>7. </a:t>
            </a:r>
            <a:r>
              <a:rPr lang="uk-UA" sz="2400" b="1" dirty="0" smtClean="0">
                <a:solidFill>
                  <a:srgbClr val="7030A0"/>
                </a:solidFill>
              </a:rPr>
              <a:t>Множення і ділення в межах 1000</a:t>
            </a:r>
            <a:endParaRPr lang="uk-UA" sz="2400" b="1" dirty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120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551" y="3345490"/>
            <a:ext cx="2338409" cy="233840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3 клас\03 МАТЕМ\1 Листопад\7 Множення в межах 1000\2026-03-04_2108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556" y="1611296"/>
            <a:ext cx="7200900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4482" y="485360"/>
            <a:ext cx="10165602" cy="112206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Розгляньте </a:t>
            </a:r>
            <a:r>
              <a:rPr lang="ru-RU" sz="3200" b="1" dirty="0" err="1"/>
              <a:t>діаграму</a:t>
            </a:r>
            <a:r>
              <a:rPr lang="ru-RU" sz="3200" b="1" dirty="0"/>
              <a:t>, на </a:t>
            </a:r>
            <a:r>
              <a:rPr lang="ru-RU" sz="3200" b="1" dirty="0" err="1"/>
              <a:t>якій</a:t>
            </a:r>
            <a:r>
              <a:rPr lang="ru-RU" sz="3200" b="1" dirty="0"/>
              <a:t> показано, чим </a:t>
            </a:r>
            <a:r>
              <a:rPr lang="ru-RU" sz="3200" b="1" dirty="0" smtClean="0"/>
              <a:t>займаються </a:t>
            </a:r>
            <a:r>
              <a:rPr lang="ru-RU" sz="3200" b="1" dirty="0"/>
              <a:t>учні 3 класу на </a:t>
            </a:r>
            <a:r>
              <a:rPr lang="ru-RU" sz="3200" b="1" dirty="0" err="1"/>
              <a:t>дозвіллі</a:t>
            </a:r>
            <a:r>
              <a:rPr lang="ru-RU" sz="3200" b="1" dirty="0"/>
              <a:t>. </a:t>
            </a: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4" y="5711138"/>
            <a:ext cx="126749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Ст.65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№359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974482" y="1980346"/>
            <a:ext cx="2813293" cy="94539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Дайте </a:t>
            </a:r>
            <a:r>
              <a:rPr lang="ru-RU" sz="2800" b="1" dirty="0" err="1">
                <a:solidFill>
                  <a:srgbClr val="7030A0"/>
                </a:solidFill>
              </a:rPr>
              <a:t>відповіді</a:t>
            </a:r>
            <a:r>
              <a:rPr lang="ru-RU" sz="2800" b="1" dirty="0">
                <a:solidFill>
                  <a:srgbClr val="7030A0"/>
                </a:solidFill>
              </a:rPr>
              <a:t> на </a:t>
            </a:r>
            <a:r>
              <a:rPr lang="ru-RU" sz="2800" b="1" dirty="0" smtClean="0">
                <a:solidFill>
                  <a:srgbClr val="7030A0"/>
                </a:solidFill>
              </a:rPr>
              <a:t>запитання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71875" y="3306316"/>
            <a:ext cx="3636681" cy="162844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indent="-361950">
              <a:buAutoNum type="arabicParenR"/>
            </a:pPr>
            <a:r>
              <a:rPr lang="ru-RU" sz="2400" b="1" dirty="0" smtClean="0"/>
              <a:t>Чим </a:t>
            </a:r>
            <a:r>
              <a:rPr lang="ru-RU" sz="2400" b="1" dirty="0"/>
              <a:t>займається </a:t>
            </a:r>
            <a:r>
              <a:rPr lang="ru-RU" sz="2400" b="1" dirty="0" err="1"/>
              <a:t>більшість</a:t>
            </a:r>
            <a:r>
              <a:rPr lang="ru-RU" sz="2400" b="1" dirty="0"/>
              <a:t> учнів на </a:t>
            </a:r>
            <a:r>
              <a:rPr lang="ru-RU" sz="2400" b="1" dirty="0" err="1"/>
              <a:t>дозвіллі</a:t>
            </a:r>
            <a:r>
              <a:rPr lang="ru-RU" sz="2400" b="1" dirty="0"/>
              <a:t>? </a:t>
            </a:r>
            <a:endParaRPr lang="ru-RU" sz="2400" b="1" dirty="0" smtClean="0"/>
          </a:p>
          <a:p>
            <a:pPr marL="361950" indent="-361950">
              <a:buAutoNum type="arabicParenR"/>
            </a:pPr>
            <a:r>
              <a:rPr lang="ru-RU" sz="2400" b="1" dirty="0" err="1" smtClean="0"/>
              <a:t>Скільки</a:t>
            </a:r>
            <a:r>
              <a:rPr lang="ru-RU" sz="2400" b="1" dirty="0" smtClean="0"/>
              <a:t> </a:t>
            </a:r>
            <a:r>
              <a:rPr lang="ru-RU" sz="2400" b="1" dirty="0"/>
              <a:t>учнів </a:t>
            </a:r>
            <a:r>
              <a:rPr lang="ru-RU" sz="2400" b="1" dirty="0" err="1"/>
              <a:t>читають</a:t>
            </a:r>
            <a:r>
              <a:rPr lang="ru-RU" sz="2400" b="1" dirty="0"/>
              <a:t>? 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447546" y="5026308"/>
            <a:ext cx="8599234" cy="136965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/>
              <a:t>3) Чи </a:t>
            </a:r>
            <a:r>
              <a:rPr lang="ru-RU" sz="2400" b="1" dirty="0"/>
              <a:t>правда, що учнів, які люблять </a:t>
            </a:r>
            <a:r>
              <a:rPr lang="ru-RU" sz="2400" b="1" dirty="0" err="1" smtClean="0"/>
              <a:t>переглядати</a:t>
            </a:r>
            <a:r>
              <a:rPr lang="ru-RU" sz="2400" b="1" dirty="0" smtClean="0"/>
              <a:t> </a:t>
            </a:r>
            <a:r>
              <a:rPr lang="ru-RU" sz="2400" b="1" dirty="0" err="1"/>
              <a:t>відеоролики</a:t>
            </a:r>
            <a:r>
              <a:rPr lang="ru-RU" sz="2400" b="1" dirty="0"/>
              <a:t> більше, </a:t>
            </a:r>
            <a:r>
              <a:rPr lang="ru-RU" sz="2400" b="1" dirty="0" err="1"/>
              <a:t>ніж</a:t>
            </a:r>
            <a:r>
              <a:rPr lang="ru-RU" sz="2400" b="1" dirty="0"/>
              <a:t> учнів, які займаються спортом? </a:t>
            </a:r>
          </a:p>
          <a:p>
            <a:r>
              <a:rPr lang="ru-RU" sz="2400" b="1" dirty="0" smtClean="0"/>
              <a:t>4) </a:t>
            </a:r>
            <a:r>
              <a:rPr lang="ru-RU" sz="2400" b="1" dirty="0" err="1" smtClean="0"/>
              <a:t>Скільки</a:t>
            </a:r>
            <a:r>
              <a:rPr lang="ru-RU" sz="2400" b="1" dirty="0" smtClean="0"/>
              <a:t> </a:t>
            </a:r>
            <a:r>
              <a:rPr lang="ru-RU" sz="2400" b="1" dirty="0"/>
              <a:t>всього учнів у </a:t>
            </a:r>
            <a:r>
              <a:rPr lang="ru-RU" sz="2400" b="1" dirty="0" err="1"/>
              <a:t>класі</a:t>
            </a:r>
            <a:r>
              <a:rPr lang="ru-RU" sz="2400" b="1" dirty="0"/>
              <a:t>?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896345" y="5920115"/>
            <a:ext cx="2427934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8 + 7 + 5 + 4 =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8225092" y="5920115"/>
            <a:ext cx="1349923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smtClean="0">
                <a:solidFill>
                  <a:schemeClr val="bg1"/>
                </a:solidFill>
              </a:rPr>
              <a:t>24 </a:t>
            </a:r>
            <a:r>
              <a:rPr lang="ru-RU" sz="2800" b="1" dirty="0" smtClean="0">
                <a:solidFill>
                  <a:schemeClr val="bg1"/>
                </a:solidFill>
              </a:rPr>
              <a:t>(уч.)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2391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9462" y="549474"/>
            <a:ext cx="10179473" cy="6480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9995" y="5878066"/>
            <a:ext cx="1143474" cy="97105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Ст.66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335" y="3435681"/>
            <a:ext cx="1836416" cy="289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3 клас\03 МАТЕМ\1 Листопад\7 Множення в межах 1000\2026-03-04_2116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513" y="1485578"/>
            <a:ext cx="10229372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1216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709" y="1657145"/>
            <a:ext cx="1352288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3478" y="549474"/>
            <a:ext cx="9865095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</a:t>
            </a:r>
            <a:r>
              <a:rPr lang="uk-UA" sz="3600" b="1" dirty="0">
                <a:solidFill>
                  <a:schemeClr val="bg1"/>
                </a:solidFill>
              </a:rPr>
              <a:t>«Мікрофон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55928" y="1657266"/>
            <a:ext cx="5832645" cy="11382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ru-RU" sz="3200" b="1" dirty="0" smtClean="0">
                <a:solidFill>
                  <a:schemeClr val="bg1"/>
                </a:solidFill>
              </a:rPr>
              <a:t>Як множимо </a:t>
            </a:r>
            <a:r>
              <a:rPr lang="ru-RU" sz="3200" b="1" dirty="0" err="1" smtClean="0">
                <a:solidFill>
                  <a:schemeClr val="bg1"/>
                </a:solidFill>
              </a:rPr>
              <a:t>двоцифрове</a:t>
            </a:r>
            <a:r>
              <a:rPr lang="ru-RU" sz="3200" b="1" dirty="0" smtClean="0">
                <a:solidFill>
                  <a:schemeClr val="bg1"/>
                </a:solidFill>
              </a:rPr>
              <a:t> число на </a:t>
            </a:r>
            <a:r>
              <a:rPr lang="ru-RU" sz="3200" b="1" dirty="0" err="1" smtClean="0">
                <a:solidFill>
                  <a:schemeClr val="bg1"/>
                </a:solidFill>
              </a:rPr>
              <a:t>одноцифрове</a:t>
            </a:r>
            <a:r>
              <a:rPr lang="ru-RU" sz="3200" b="1" dirty="0" smtClean="0">
                <a:solidFill>
                  <a:schemeClr val="bg1"/>
                </a:solidFill>
              </a:rPr>
              <a:t> 24 ∙ 3? 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075" y="3226112"/>
            <a:ext cx="1391160" cy="118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175814" y="3213770"/>
            <a:ext cx="5452721" cy="11864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Як можна помножити суму на число? </a:t>
            </a:r>
            <a:endParaRPr lang="ru-RU" sz="3200" dirty="0"/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947" y="4725938"/>
            <a:ext cx="135228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187915" y="4725938"/>
            <a:ext cx="5440620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200" b="1" dirty="0"/>
              <a:t>Яке завдання на уроці було </a:t>
            </a:r>
            <a:r>
              <a:rPr lang="uk-UA" sz="3200" b="1" dirty="0" smtClean="0"/>
              <a:t>найцікавішим</a:t>
            </a:r>
            <a:r>
              <a:rPr lang="uk-UA" sz="3200" b="1" dirty="0"/>
              <a:t>?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979463" y="1657266"/>
            <a:ext cx="2551141" cy="227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13280" y="1341562"/>
            <a:ext cx="6806943" cy="57606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Оберіть котика своєї роботи на уроці</a:t>
            </a:r>
            <a:endParaRPr lang="ru-RU" sz="32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79462" y="549474"/>
            <a:ext cx="10153129" cy="684234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Рефлексія</a:t>
            </a:r>
            <a:endParaRPr lang="ru-RU" sz="40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" name="Picture 3" descr="D:\Картинки Мудрість дня\photo_2025-07-21_16-37-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2" y="1984564"/>
            <a:ext cx="2342447" cy="250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Картинки Мудрість дня\photo_2025-08-07_12-20-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653" y="1958307"/>
            <a:ext cx="2300937" cy="250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D:\Картинки Мудрість дня\photo_2025-12-19_20-58-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196" y="1984564"/>
            <a:ext cx="2367938" cy="250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Мудрість дня\photo_2025-08-20_21-16-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279" y="4551163"/>
            <a:ext cx="1964740" cy="209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Картинки Мудрість дня\photo_2025-07-21_16-33-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054" y="1958307"/>
            <a:ext cx="2168613" cy="250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041242" y="4469828"/>
            <a:ext cx="199967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Відчуваю</a:t>
            </a:r>
            <a:r>
              <a:rPr lang="ru-RU" sz="2800" b="1" dirty="0" smtClean="0">
                <a:solidFill>
                  <a:schemeClr val="bg1"/>
                </a:solidFill>
              </a:rPr>
              <a:t> успіх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08055" y="4293890"/>
            <a:ext cx="194421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Не все </a:t>
            </a:r>
            <a:r>
              <a:rPr lang="ru-RU" sz="2800" b="1" dirty="0" err="1" smtClean="0">
                <a:solidFill>
                  <a:schemeClr val="bg1"/>
                </a:solidFill>
              </a:rPr>
              <a:t>зрозуміло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23375" y="4439302"/>
            <a:ext cx="2247579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Відчуваю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задоволення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88284" y="5596860"/>
            <a:ext cx="2731939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Урок </a:t>
            </a:r>
            <a:r>
              <a:rPr lang="ru-RU" sz="2800" b="1" dirty="0" err="1" smtClean="0">
                <a:solidFill>
                  <a:schemeClr val="bg1"/>
                </a:solidFill>
              </a:rPr>
              <a:t>пройшов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непомітно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831654" y="1461344"/>
            <a:ext cx="2300937" cy="52322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Було </a:t>
            </a:r>
            <a:r>
              <a:rPr lang="ru-RU" sz="2800" b="1" dirty="0" err="1" smtClean="0">
                <a:solidFill>
                  <a:schemeClr val="bg1"/>
                </a:solidFill>
              </a:rPr>
              <a:t>важко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3336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13280" y="1341562"/>
            <a:ext cx="10119311" cy="57606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Оберіть котика </a:t>
            </a:r>
            <a:r>
              <a:rPr lang="uk-UA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свого </a:t>
            </a:r>
            <a:r>
              <a:rPr lang="uk-UA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настрою. Поясніть чому саме він</a:t>
            </a:r>
            <a:endParaRPr lang="ru-RU" sz="32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79462" y="549474"/>
            <a:ext cx="10153129" cy="684234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Налаштування на урок </a:t>
            </a:r>
            <a:endParaRPr lang="ru-RU" sz="40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" name="Picture 3" descr="D:\Картинки Мудрість дня\photo_2025-07-21_16-37-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2" y="1984564"/>
            <a:ext cx="2342447" cy="250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Картинки Мудрість дня\photo_2025-08-07_12-20-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481" y="1958307"/>
            <a:ext cx="2421110" cy="250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D:\Картинки Мудрість дня\photo_2025-12-19_20-58-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026" y="1956129"/>
            <a:ext cx="2488299" cy="250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Мудрість дня\photo_2025-08-20_21-16-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319" y="4322123"/>
            <a:ext cx="2180764" cy="232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D:\Картинки Мудрість дня\photo_2025-11-16_23-00-2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455" y="1984564"/>
            <a:ext cx="2217545" cy="250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Картинки Мудрість дня\photo_2025-07-21_16-33-0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623" y="4221882"/>
            <a:ext cx="1944216" cy="224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0696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8" y="599705"/>
            <a:ext cx="9886706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План уроку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066429415"/>
              </p:ext>
            </p:extLst>
          </p:nvPr>
        </p:nvGraphicFramePr>
        <p:xfrm>
          <a:off x="649570" y="1577826"/>
          <a:ext cx="10771053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81" y="987326"/>
            <a:ext cx="10278148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303187" y="-723469"/>
            <a:ext cx="454720" cy="56779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37711" y="-712651"/>
            <a:ext cx="454720" cy="56779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211066" y="-574578"/>
            <a:ext cx="312405" cy="2916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2698" y="-728431"/>
            <a:ext cx="30149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·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2155097" y="-689442"/>
            <a:ext cx="30789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4318" y="-683909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(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2338570" y="-689442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)</a:t>
            </a:r>
          </a:p>
        </p:txBody>
      </p:sp>
      <p:sp>
        <p:nvSpPr>
          <p:cNvPr id="14" name="Прямоугольник 4"/>
          <p:cNvSpPr/>
          <p:nvPr/>
        </p:nvSpPr>
        <p:spPr>
          <a:xfrm>
            <a:off x="918082" y="477466"/>
            <a:ext cx="8279407" cy="7200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Математичний диктант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1" t="46720" r="16769" b="36401"/>
          <a:stretch/>
        </p:blipFill>
        <p:spPr>
          <a:xfrm>
            <a:off x="3281545" y="1845618"/>
            <a:ext cx="4702161" cy="906492"/>
          </a:xfrm>
          <a:prstGeom prst="rect">
            <a:avLst/>
          </a:prstGeom>
        </p:spPr>
      </p:pic>
      <p:pic>
        <p:nvPicPr>
          <p:cNvPr id="75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581" y="303233"/>
            <a:ext cx="1621682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Box 98"/>
          <p:cNvSpPr txBox="1"/>
          <p:nvPr/>
        </p:nvSpPr>
        <p:spPr>
          <a:xfrm>
            <a:off x="8767563" y="-868440"/>
            <a:ext cx="4299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9178673" y="-901471"/>
            <a:ext cx="466490" cy="76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90743" y="-787444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523471" y="-779416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790775" y="-717234"/>
            <a:ext cx="408252" cy="509770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3903803" y="-785514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644086" y="-718497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962963" y="-762813"/>
            <a:ext cx="77406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</a:p>
        </p:txBody>
      </p:sp>
      <p:sp>
        <p:nvSpPr>
          <p:cNvPr id="85" name="Прямокутник 21"/>
          <p:cNvSpPr/>
          <p:nvPr/>
        </p:nvSpPr>
        <p:spPr>
          <a:xfrm>
            <a:off x="88377" y="-749250"/>
            <a:ext cx="65392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endParaRPr lang="uk-UA" sz="3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кутник 38"/>
          <p:cNvSpPr/>
          <p:nvPr/>
        </p:nvSpPr>
        <p:spPr>
          <a:xfrm>
            <a:off x="1384104" y="-689442"/>
            <a:ext cx="445666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sp>
        <p:nvSpPr>
          <p:cNvPr id="88" name="Прямокутник 29"/>
          <p:cNvSpPr/>
          <p:nvPr/>
        </p:nvSpPr>
        <p:spPr>
          <a:xfrm>
            <a:off x="713046" y="-721210"/>
            <a:ext cx="63790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2097810" y="2707396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53C93A0D-9881-4FCD-B371-91B218EF268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7" t="14359" r="58556" b="71501"/>
          <a:stretch/>
        </p:blipFill>
        <p:spPr>
          <a:xfrm>
            <a:off x="10879230" y="-590416"/>
            <a:ext cx="633998" cy="382532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t="46189" r="88757" b="48887"/>
          <a:stretch/>
        </p:blipFill>
        <p:spPr>
          <a:xfrm>
            <a:off x="9733910" y="-588842"/>
            <a:ext cx="324000" cy="39600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357603" y="-774529"/>
            <a:ext cx="454720" cy="56779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971667" y="-748616"/>
            <a:ext cx="454720" cy="56779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928589" y="-628916"/>
            <a:ext cx="420932" cy="276565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654819" y="-735944"/>
            <a:ext cx="454720" cy="567792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947895" y="-711113"/>
            <a:ext cx="420547" cy="534723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756346" y="-740691"/>
            <a:ext cx="454720" cy="567792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920226" y="-417808"/>
            <a:ext cx="302667" cy="272949"/>
          </a:xfrm>
          <a:prstGeom prst="rect">
            <a:avLst/>
          </a:prstGeom>
        </p:spPr>
      </p:pic>
      <p:sp>
        <p:nvSpPr>
          <p:cNvPr id="152" name="TextBox 151"/>
          <p:cNvSpPr txBox="1"/>
          <p:nvPr/>
        </p:nvSpPr>
        <p:spPr>
          <a:xfrm>
            <a:off x="10027089" y="-731698"/>
            <a:ext cx="752665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109539" y="-723814"/>
            <a:ext cx="454720" cy="567792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711250" y="2746666"/>
            <a:ext cx="454720" cy="56779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436502" y="-714580"/>
            <a:ext cx="454720" cy="567792"/>
          </a:xfrm>
          <a:prstGeom prst="rect">
            <a:avLst/>
          </a:prstGeom>
        </p:spPr>
      </p:pic>
      <p:pic>
        <p:nvPicPr>
          <p:cNvPr id="147" name="Рисунок 146">
            <a:extLst>
              <a:ext uri="{FF2B5EF4-FFF2-40B4-BE49-F238E27FC236}">
                <a16:creationId xmlns:a16="http://schemas.microsoft.com/office/drawing/2014/main" xmlns="" id="{EF2C7E8F-ECD0-492E-9285-452AD7136A4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056" r="7416" b="22173"/>
          <a:stretch/>
        </p:blipFill>
        <p:spPr>
          <a:xfrm>
            <a:off x="5034583" y="1116000"/>
            <a:ext cx="2376000" cy="1080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31996" y="3573810"/>
            <a:ext cx="9366915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61950" indent="-361950">
              <a:buFont typeface="+mj-lt"/>
              <a:buAutoNum type="arabicParenR"/>
            </a:pPr>
            <a:r>
              <a:rPr lang="ru-RU" sz="2800" dirty="0" smtClean="0"/>
              <a:t>Запишіть периметр квадрата зі стороною 20см.</a:t>
            </a:r>
          </a:p>
          <a:p>
            <a:pPr marL="361950" indent="-361950">
              <a:buFont typeface="+mj-lt"/>
              <a:buAutoNum type="arabicParenR"/>
            </a:pPr>
            <a:r>
              <a:rPr lang="ru-RU" sz="2800" dirty="0" smtClean="0"/>
              <a:t>Запишіть, </a:t>
            </a:r>
            <a:r>
              <a:rPr lang="ru-RU" sz="2800" dirty="0" err="1" smtClean="0"/>
              <a:t>скільки</a:t>
            </a:r>
            <a:r>
              <a:rPr lang="ru-RU" sz="2800" dirty="0" smtClean="0"/>
              <a:t> </a:t>
            </a:r>
            <a:r>
              <a:rPr lang="ru-RU" sz="2800" dirty="0" err="1" smtClean="0"/>
              <a:t>хвилин</a:t>
            </a:r>
            <a:r>
              <a:rPr lang="ru-RU" sz="2800" dirty="0" smtClean="0"/>
              <a:t> у 6 год?</a:t>
            </a:r>
          </a:p>
          <a:p>
            <a:pPr marL="361950" indent="-361950">
              <a:buFont typeface="+mj-lt"/>
              <a:buAutoNum type="arabicParenR"/>
            </a:pPr>
            <a:r>
              <a:rPr lang="ru-RU" sz="2800" dirty="0" smtClean="0"/>
              <a:t>Запишіть, </a:t>
            </a:r>
            <a:r>
              <a:rPr lang="ru-RU" sz="2800" dirty="0" err="1" smtClean="0"/>
              <a:t>скільки</a:t>
            </a:r>
            <a:r>
              <a:rPr lang="ru-RU" sz="2800" dirty="0" smtClean="0"/>
              <a:t> </a:t>
            </a:r>
            <a:r>
              <a:rPr lang="ru-RU" sz="2800" dirty="0" err="1" smtClean="0"/>
              <a:t>яблук</a:t>
            </a:r>
            <a:r>
              <a:rPr lang="ru-RU" sz="2800" dirty="0" smtClean="0"/>
              <a:t> в шести 20-кілограмових ящиках</a:t>
            </a:r>
            <a:r>
              <a:rPr lang="ru-RU" sz="2800" dirty="0"/>
              <a:t>.</a:t>
            </a:r>
          </a:p>
        </p:txBody>
      </p:sp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3567863" y="2775923"/>
            <a:ext cx="454720" cy="567792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894702" y="2752110"/>
            <a:ext cx="454720" cy="567792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057155" y="2745273"/>
            <a:ext cx="454720" cy="567792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1457399" y="2746666"/>
            <a:ext cx="454720" cy="567792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233967" y="2757228"/>
            <a:ext cx="454720" cy="567792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4289850" y="2688582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450693" y="2798577"/>
            <a:ext cx="408252" cy="50977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744815" y="2785935"/>
            <a:ext cx="454720" cy="567792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6449220" y="2709714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9" name="Рисунок 88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4589798" y="1349834"/>
            <a:ext cx="454720" cy="56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54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3" grpId="0" animBg="1"/>
      <p:bldP spid="78" grpId="0"/>
      <p:bldP spid="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13864" y="3980848"/>
            <a:ext cx="5066199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(2 + 7) ∙ 7 </a:t>
            </a:r>
            <a:r>
              <a:rPr lang="ru-RU" sz="3200" b="1" dirty="0" smtClean="0"/>
              <a:t>=</a:t>
            </a:r>
          </a:p>
          <a:p>
            <a:r>
              <a:rPr lang="ru-RU" sz="3200" b="1" dirty="0" smtClean="0"/>
              <a:t>(</a:t>
            </a:r>
            <a:r>
              <a:rPr lang="ru-RU" sz="3200" b="1" dirty="0"/>
              <a:t>4 + 5) ∙ 10 </a:t>
            </a:r>
            <a:r>
              <a:rPr lang="ru-RU" sz="3200" b="1" dirty="0" smtClean="0"/>
              <a:t>=</a:t>
            </a:r>
          </a:p>
          <a:p>
            <a:r>
              <a:rPr lang="ru-RU" sz="3200" b="1" dirty="0" smtClean="0"/>
              <a:t>(</a:t>
            </a:r>
            <a:r>
              <a:rPr lang="ru-RU" sz="3200" b="1" dirty="0"/>
              <a:t>5 + 5) ∙ </a:t>
            </a:r>
            <a:r>
              <a:rPr lang="ru-RU" sz="3200" b="1" dirty="0" smtClean="0"/>
              <a:t>100=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34710" y="1428861"/>
            <a:ext cx="5145353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(5 + 3) ∙ </a:t>
            </a:r>
            <a:r>
              <a:rPr lang="ru-RU" sz="3200" b="1" dirty="0" smtClean="0"/>
              <a:t>9 = </a:t>
            </a:r>
          </a:p>
          <a:p>
            <a:r>
              <a:rPr lang="ru-RU" sz="3200" b="1" dirty="0" smtClean="0"/>
              <a:t>(</a:t>
            </a:r>
            <a:r>
              <a:rPr lang="ru-RU" sz="3200" b="1" dirty="0"/>
              <a:t>4 + 6) ∙ </a:t>
            </a:r>
            <a:r>
              <a:rPr lang="ru-RU" sz="3200" b="1" dirty="0" smtClean="0"/>
              <a:t>8 = </a:t>
            </a:r>
          </a:p>
          <a:p>
            <a:r>
              <a:rPr lang="ru-RU" sz="3200" b="1" dirty="0" smtClean="0"/>
              <a:t>(</a:t>
            </a:r>
            <a:r>
              <a:rPr lang="ru-RU" sz="3200" b="1" dirty="0"/>
              <a:t>3 + 6) ∙ </a:t>
            </a:r>
            <a:r>
              <a:rPr lang="ru-RU" sz="3200" b="1" dirty="0" smtClean="0"/>
              <a:t>5 =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06946" y="465246"/>
            <a:ext cx="10008226" cy="69477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Знайдіть</a:t>
            </a:r>
            <a:r>
              <a:rPr lang="ru-RU" sz="4000" b="1" dirty="0" smtClean="0"/>
              <a:t> </a:t>
            </a:r>
            <a:r>
              <a:rPr lang="ru-RU" sz="4000" b="1" dirty="0" err="1"/>
              <a:t>добутки</a:t>
            </a:r>
            <a:r>
              <a:rPr lang="ru-RU" sz="4000" b="1" dirty="0"/>
              <a:t> </a:t>
            </a:r>
            <a:r>
              <a:rPr lang="ru-RU" sz="4000" b="1" dirty="0" err="1"/>
              <a:t>двома</a:t>
            </a:r>
            <a:r>
              <a:rPr lang="ru-RU" sz="4000" b="1" dirty="0"/>
              <a:t> способами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666" y="5708977"/>
            <a:ext cx="184522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Ст.64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№352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214656" y="1429908"/>
            <a:ext cx="258693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5 ∙ 9 + 3 ∙ 9 =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548862" y="1429908"/>
            <a:ext cx="669673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72 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223466" y="3213770"/>
            <a:ext cx="7482120" cy="612068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7030A0"/>
                </a:solidFill>
              </a:rPr>
              <a:t>Знайдіть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добутки</a:t>
            </a:r>
            <a:r>
              <a:rPr lang="ru-RU" sz="2800" b="1" dirty="0">
                <a:solidFill>
                  <a:srgbClr val="7030A0"/>
                </a:solidFill>
              </a:rPr>
              <a:t> зручним для тебе </a:t>
            </a:r>
            <a:r>
              <a:rPr lang="ru-RU" sz="2800" b="1" dirty="0" smtClean="0">
                <a:solidFill>
                  <a:srgbClr val="7030A0"/>
                </a:solidFill>
              </a:rPr>
              <a:t>способом 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009" y="3147468"/>
            <a:ext cx="3170058" cy="3133194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3497577" y="3933850"/>
            <a:ext cx="61961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63 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638248" y="4456030"/>
            <a:ext cx="61961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90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174461" y="1907657"/>
            <a:ext cx="258693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4 ∙ 8 + 6 ∙ 8 =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504126" y="1900950"/>
            <a:ext cx="669673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80 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149537" y="2362881"/>
            <a:ext cx="258693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3 ∙ 5 + 6 ∙ 5 =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524882" y="2361834"/>
            <a:ext cx="669673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45 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646634" y="4938440"/>
            <a:ext cx="115750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1000  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26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2" grpId="0"/>
      <p:bldP spid="35" grpId="0"/>
      <p:bldP spid="37" grpId="0" animBg="1"/>
      <p:bldP spid="40" grpId="0"/>
      <p:bldP spid="41" grpId="0"/>
      <p:bldP spid="56" grpId="0"/>
      <p:bldP spid="57" grpId="0"/>
      <p:bldP spid="58" grpId="0"/>
      <p:bldP spid="60" grpId="0"/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602689"/>
            <a:ext cx="10081120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Розгляньте </a:t>
            </a:r>
            <a:r>
              <a:rPr lang="ru-RU" sz="3600" b="1" dirty="0"/>
              <a:t>записи й </a:t>
            </a:r>
            <a:r>
              <a:rPr lang="ru-RU" sz="3600" b="1" dirty="0" err="1" smtClean="0"/>
              <a:t>поясніть</a:t>
            </a:r>
            <a:r>
              <a:rPr lang="ru-RU" sz="3600" b="1" dirty="0" smtClean="0"/>
              <a:t>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666" y="5708977"/>
            <a:ext cx="184522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Ст.64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№353-354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51471" y="1533685"/>
            <a:ext cx="2586777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Як </a:t>
            </a:r>
            <a:r>
              <a:rPr lang="ru-RU" sz="2800" b="1" dirty="0" err="1">
                <a:solidFill>
                  <a:srgbClr val="7030A0"/>
                </a:solidFill>
              </a:rPr>
              <a:t>знаходили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добуток</a:t>
            </a:r>
            <a:r>
              <a:rPr lang="ru-RU" sz="2800" b="1" dirty="0">
                <a:solidFill>
                  <a:srgbClr val="7030A0"/>
                </a:solidFill>
              </a:rPr>
              <a:t> 15 ∙ </a:t>
            </a:r>
            <a:r>
              <a:rPr lang="ru-RU" sz="2800" b="1" dirty="0" smtClean="0">
                <a:solidFill>
                  <a:srgbClr val="7030A0"/>
                </a:solidFill>
              </a:rPr>
              <a:t>3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D:\3 клас\03 МАТЕМ\1 Листопад\7 Множення в межах 1000\2026-03-04_20285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703" y="1483428"/>
            <a:ext cx="7327181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1132008" y="3645818"/>
            <a:ext cx="2017530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31 ∙ 3 =</a:t>
            </a:r>
          </a:p>
          <a:p>
            <a:r>
              <a:rPr lang="ru-RU" sz="3200" b="1" dirty="0" smtClean="0"/>
              <a:t>41 </a:t>
            </a:r>
            <a:r>
              <a:rPr lang="ru-RU" sz="3200" b="1" dirty="0"/>
              <a:t>∙ </a:t>
            </a:r>
            <a:r>
              <a:rPr lang="ru-RU" sz="3200" b="1" dirty="0" smtClean="0"/>
              <a:t>2 =</a:t>
            </a:r>
          </a:p>
          <a:p>
            <a:r>
              <a:rPr lang="ru-RU" sz="3200" b="1" dirty="0" smtClean="0"/>
              <a:t>33 ∙ 3 =</a:t>
            </a:r>
          </a:p>
          <a:p>
            <a:r>
              <a:rPr lang="uk-UA" sz="3200" b="1" dirty="0" smtClean="0"/>
              <a:t>12 ∙ 6 =</a:t>
            </a:r>
            <a:endParaRPr lang="ru-RU" sz="3200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2417748" y="3641810"/>
            <a:ext cx="669673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93 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398039" y="5095853"/>
            <a:ext cx="61961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72 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373012" y="4112852"/>
            <a:ext cx="669673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82 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393768" y="4573736"/>
            <a:ext cx="669673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99 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459163" y="3641810"/>
            <a:ext cx="4536723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18 ∙ 4 =</a:t>
            </a:r>
          </a:p>
          <a:p>
            <a:r>
              <a:rPr lang="ru-RU" sz="3200" b="1" dirty="0" smtClean="0"/>
              <a:t>17 </a:t>
            </a:r>
            <a:r>
              <a:rPr lang="ru-RU" sz="3200" b="1" dirty="0"/>
              <a:t>∙ </a:t>
            </a:r>
            <a:r>
              <a:rPr lang="ru-RU" sz="3200" b="1" dirty="0" smtClean="0"/>
              <a:t>4 =</a:t>
            </a:r>
          </a:p>
          <a:p>
            <a:r>
              <a:rPr lang="ru-RU" sz="3200" b="1" dirty="0" smtClean="0"/>
              <a:t>47 ∙ 2 =</a:t>
            </a:r>
          </a:p>
          <a:p>
            <a:r>
              <a:rPr lang="uk-UA" sz="3200" b="1" dirty="0" smtClean="0"/>
              <a:t>19 ∙ 4 =</a:t>
            </a:r>
            <a:endParaRPr lang="ru-RU" sz="3200" b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4644982" y="3645818"/>
            <a:ext cx="258693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10 ∙ 4 + 8 ∙ 4 =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604787" y="4123567"/>
            <a:ext cx="258693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10 ∙ 4 + 7 ∙ 4 =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748193" y="4578791"/>
            <a:ext cx="258693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40 ∙ 2 + 7 ∙ 2 =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651871" y="5037225"/>
            <a:ext cx="258693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10 ∙ 4 + 9 ∙ 4 =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47" y="3427644"/>
            <a:ext cx="3104309" cy="2659633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940969" y="3168844"/>
            <a:ext cx="561760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3</a:t>
            </a:r>
            <a:r>
              <a:rPr lang="en-US" sz="2800" b="1" dirty="0" smtClean="0">
                <a:solidFill>
                  <a:srgbClr val="7030A0"/>
                </a:solidFill>
              </a:rPr>
              <a:t>0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501890" y="3168844"/>
            <a:ext cx="280880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1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125078" y="3681822"/>
            <a:ext cx="669673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72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7105369" y="5043868"/>
            <a:ext cx="61961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76 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080342" y="4149874"/>
            <a:ext cx="669673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68 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183715" y="4617926"/>
            <a:ext cx="669673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94 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001758" y="3960595"/>
            <a:ext cx="561760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4</a:t>
            </a:r>
            <a:r>
              <a:rPr lang="en-US" sz="2800" b="1" dirty="0" smtClean="0">
                <a:solidFill>
                  <a:srgbClr val="7030A0"/>
                </a:solidFill>
              </a:rPr>
              <a:t>0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562679" y="3960595"/>
            <a:ext cx="280880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1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934342" y="4381443"/>
            <a:ext cx="561760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3</a:t>
            </a:r>
            <a:r>
              <a:rPr lang="en-US" sz="2800" b="1" dirty="0" smtClean="0">
                <a:solidFill>
                  <a:srgbClr val="7030A0"/>
                </a:solidFill>
              </a:rPr>
              <a:t>0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495263" y="4381443"/>
            <a:ext cx="280880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3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021389" y="4954376"/>
            <a:ext cx="561760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1</a:t>
            </a:r>
            <a:r>
              <a:rPr lang="en-US" sz="2800" b="1" dirty="0" smtClean="0">
                <a:solidFill>
                  <a:srgbClr val="7030A0"/>
                </a:solidFill>
              </a:rPr>
              <a:t>0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582310" y="4954376"/>
            <a:ext cx="280880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2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1723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  <p:bldP spid="37" grpId="0"/>
      <p:bldP spid="38" grpId="0"/>
      <p:bldP spid="39" grpId="0"/>
      <p:bldP spid="40" grpId="0" animBg="1"/>
      <p:bldP spid="41" grpId="0"/>
      <p:bldP spid="42" grpId="0"/>
      <p:bldP spid="43" grpId="0"/>
      <p:bldP spid="44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2790469" y="3709009"/>
            <a:ext cx="3093230" cy="153203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14 </a:t>
            </a:r>
            <a:r>
              <a:rPr lang="ru-RU" sz="3200" b="1" dirty="0"/>
              <a:t>∙ 4 + 36 </a:t>
            </a:r>
            <a:r>
              <a:rPr lang="ru-RU" sz="3200" b="1" dirty="0" smtClean="0"/>
              <a:t>=</a:t>
            </a:r>
          </a:p>
          <a:p>
            <a:endParaRPr lang="ru-RU" sz="1400" b="1" dirty="0" smtClean="0"/>
          </a:p>
          <a:p>
            <a:r>
              <a:rPr lang="ru-RU" sz="3200" b="1" dirty="0" smtClean="0"/>
              <a:t>24 </a:t>
            </a:r>
            <a:r>
              <a:rPr lang="ru-RU" sz="3200" b="1" dirty="0"/>
              <a:t>∙ 4 – </a:t>
            </a:r>
            <a:r>
              <a:rPr lang="ru-RU" sz="3200" b="1" dirty="0" smtClean="0"/>
              <a:t>36 =</a:t>
            </a:r>
            <a:endParaRPr lang="ru-RU" sz="32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4570372" y="1797872"/>
            <a:ext cx="2961820" cy="14725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b="1" dirty="0" smtClean="0"/>
          </a:p>
          <a:p>
            <a:r>
              <a:rPr lang="ru-RU" sz="3200" b="1" dirty="0" smtClean="0"/>
              <a:t>12 </a:t>
            </a:r>
            <a:r>
              <a:rPr lang="ru-RU" sz="3200" b="1" dirty="0"/>
              <a:t>∙ 3 – 13 </a:t>
            </a:r>
            <a:r>
              <a:rPr lang="ru-RU" sz="3200" b="1" dirty="0" smtClean="0"/>
              <a:t>=</a:t>
            </a:r>
          </a:p>
          <a:p>
            <a:endParaRPr lang="ru-RU" sz="1400" b="1" dirty="0" smtClean="0"/>
          </a:p>
          <a:p>
            <a:r>
              <a:rPr lang="ru-RU" sz="3200" b="1" dirty="0" smtClean="0"/>
              <a:t>23 </a:t>
            </a:r>
            <a:r>
              <a:rPr lang="ru-RU" sz="3200" b="1" dirty="0"/>
              <a:t>∙ 3 – 23 </a:t>
            </a:r>
            <a:r>
              <a:rPr lang="ru-RU" sz="3200" b="1" dirty="0" smtClean="0"/>
              <a:t>=</a:t>
            </a:r>
          </a:p>
          <a:p>
            <a:endParaRPr lang="ru-RU" sz="1400" b="1" dirty="0" smtClean="0"/>
          </a:p>
        </p:txBody>
      </p:sp>
      <p:sp>
        <p:nvSpPr>
          <p:cNvPr id="41" name="Прямоугольник 40"/>
          <p:cNvSpPr/>
          <p:nvPr/>
        </p:nvSpPr>
        <p:spPr>
          <a:xfrm>
            <a:off x="1030300" y="1803537"/>
            <a:ext cx="2947164" cy="15612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/>
              <a:t>12 ∙ 2 + </a:t>
            </a:r>
            <a:r>
              <a:rPr lang="ru-RU" sz="3200" b="1" dirty="0" smtClean="0"/>
              <a:t>12 = </a:t>
            </a:r>
          </a:p>
          <a:p>
            <a:endParaRPr lang="ru-RU" sz="1400" b="1" dirty="0" smtClean="0"/>
          </a:p>
          <a:p>
            <a:r>
              <a:rPr lang="ru-RU" sz="3200" b="1" dirty="0" smtClean="0"/>
              <a:t>22 </a:t>
            </a:r>
            <a:r>
              <a:rPr lang="ru-RU" sz="3200" b="1" dirty="0"/>
              <a:t>∙ 2 + </a:t>
            </a:r>
            <a:r>
              <a:rPr lang="ru-RU" sz="3200" b="1" dirty="0" smtClean="0"/>
              <a:t>22 =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23768" y="617681"/>
            <a:ext cx="10142271" cy="72388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Обчисліть</a:t>
            </a:r>
            <a:r>
              <a:rPr lang="ru-RU" sz="4000" b="1" dirty="0" smtClean="0"/>
              <a:t> </a:t>
            </a:r>
            <a:r>
              <a:rPr lang="ru-RU" sz="4000" b="1" dirty="0"/>
              <a:t>значення </a:t>
            </a:r>
            <a:r>
              <a:rPr lang="ru-RU" sz="4000" b="1" dirty="0" err="1" smtClean="0"/>
              <a:t>виразів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29281" y="5686262"/>
            <a:ext cx="184355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Ст.64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№355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391438" y="1660684"/>
            <a:ext cx="620029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24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079649" y="1990677"/>
            <a:ext cx="662477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36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398467" y="2347659"/>
            <a:ext cx="669680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44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23247" y="1549216"/>
            <a:ext cx="2934812" cy="300571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44" name="Прямоугольник 43"/>
          <p:cNvSpPr/>
          <p:nvPr/>
        </p:nvSpPr>
        <p:spPr>
          <a:xfrm>
            <a:off x="6688795" y="1874693"/>
            <a:ext cx="662477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23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830590" y="2335273"/>
            <a:ext cx="669680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69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738447" y="2602791"/>
            <a:ext cx="662477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46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168707" y="3573810"/>
            <a:ext cx="620029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56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979213" y="3809011"/>
            <a:ext cx="662477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92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051221" y="4238542"/>
            <a:ext cx="669680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96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840049" y="4596796"/>
            <a:ext cx="662477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60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116161" y="2726975"/>
            <a:ext cx="662477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66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979213" y="1625544"/>
            <a:ext cx="620029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36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7192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2" grpId="0"/>
      <p:bldP spid="46" grpId="0"/>
      <p:bldP spid="44" grpId="0"/>
      <p:bldP spid="45" grpId="0"/>
      <p:bldP spid="47" grpId="0"/>
      <p:bldP spid="49" grpId="0"/>
      <p:bldP spid="50" grpId="0"/>
      <p:bldP spid="51" grpId="0"/>
      <p:bldP spid="60" grpId="0"/>
      <p:bldP spid="54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3 клас\03 МАТЕМ\1 Листопад\7 Множення в межах 1000\2026-03-04_2056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726" y="3067950"/>
            <a:ext cx="6784251" cy="225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91301" y="615537"/>
            <a:ext cx="10165602" cy="72602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Розв’яжіть</a:t>
            </a:r>
            <a:r>
              <a:rPr lang="ru-RU" sz="4000" b="1" dirty="0" smtClean="0"/>
              <a:t> задачу </a:t>
            </a:r>
            <a:r>
              <a:rPr lang="ru-RU" sz="4000" b="1" dirty="0" err="1" smtClean="0"/>
              <a:t>усно</a:t>
            </a:r>
            <a:endParaRPr lang="ru-RU" sz="4000" b="1" dirty="0"/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4" y="5711138"/>
            <a:ext cx="126749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Ст.64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№357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974481" y="1485578"/>
            <a:ext cx="10199242" cy="15121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/>
              <a:t>Майстер </a:t>
            </a:r>
            <a:r>
              <a:rPr lang="ru-RU" sz="3200" b="1" dirty="0" err="1"/>
              <a:t>облицював</a:t>
            </a:r>
            <a:r>
              <a:rPr lang="ru-RU" sz="3200" b="1" dirty="0"/>
              <a:t> </a:t>
            </a:r>
            <a:r>
              <a:rPr lang="ru-RU" sz="3200" b="1" dirty="0" err="1"/>
              <a:t>стіну</a:t>
            </a:r>
            <a:r>
              <a:rPr lang="ru-RU" sz="3200" b="1" dirty="0"/>
              <a:t> в </a:t>
            </a:r>
            <a:r>
              <a:rPr lang="ru-RU" sz="3200" b="1" dirty="0" err="1"/>
              <a:t>кухні</a:t>
            </a:r>
            <a:r>
              <a:rPr lang="ru-RU" sz="3200" b="1" dirty="0"/>
              <a:t> </a:t>
            </a:r>
            <a:r>
              <a:rPr lang="ru-RU" sz="3200" b="1" dirty="0" err="1"/>
              <a:t>плиткою</a:t>
            </a:r>
            <a:r>
              <a:rPr lang="ru-RU" sz="3200" b="1" dirty="0"/>
              <a:t>. Він поклав 5 </a:t>
            </a:r>
            <a:r>
              <a:rPr lang="ru-RU" sz="3200" b="1" dirty="0" err="1"/>
              <a:t>рядів</a:t>
            </a:r>
            <a:r>
              <a:rPr lang="ru-RU" sz="3200" b="1" dirty="0"/>
              <a:t> плитки, по 13 плиток у кожному. </a:t>
            </a:r>
            <a:r>
              <a:rPr lang="ru-RU" sz="3200" b="1" dirty="0" err="1"/>
              <a:t>Скільки</a:t>
            </a:r>
            <a:r>
              <a:rPr lang="ru-RU" sz="3200" b="1" dirty="0"/>
              <a:t> плиток поклав майстер?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719165" y="3312388"/>
            <a:ext cx="1801531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65 (пл.)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66150" y="3312388"/>
            <a:ext cx="1669497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13 ∙ 5 =   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392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1301" y="615537"/>
            <a:ext cx="10165602" cy="72602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Складіть </a:t>
            </a:r>
            <a:r>
              <a:rPr lang="ru-RU" sz="4000" b="1" dirty="0"/>
              <a:t>задачу за </a:t>
            </a:r>
            <a:r>
              <a:rPr lang="ru-RU" sz="4000" b="1" dirty="0" smtClean="0"/>
              <a:t>таблицею</a:t>
            </a:r>
            <a:endParaRPr lang="ru-RU" sz="4000" b="1" dirty="0"/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4" y="5711138"/>
            <a:ext cx="126749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Ст.65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№358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974481" y="1485578"/>
            <a:ext cx="7958464" cy="50405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err="1" smtClean="0">
                <a:solidFill>
                  <a:srgbClr val="7030A0"/>
                </a:solidFill>
              </a:rPr>
              <a:t>Розв’яжіть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задачу зручним для </a:t>
            </a:r>
            <a:r>
              <a:rPr lang="ru-RU" sz="2800" b="1" dirty="0" smtClean="0">
                <a:solidFill>
                  <a:srgbClr val="7030A0"/>
                </a:solidFill>
              </a:rPr>
              <a:t>вас </a:t>
            </a:r>
            <a:r>
              <a:rPr lang="ru-RU" sz="2800" b="1" dirty="0">
                <a:solidFill>
                  <a:srgbClr val="7030A0"/>
                </a:solidFill>
              </a:rPr>
              <a:t>способом.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4804142" y="4278857"/>
            <a:ext cx="1801531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70 (к.)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373714" y="4278857"/>
            <a:ext cx="3430428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І </a:t>
            </a:r>
            <a:r>
              <a:rPr lang="ru-RU" sz="3600" b="1" dirty="0" err="1" smtClean="0">
                <a:solidFill>
                  <a:schemeClr val="bg1"/>
                </a:solidFill>
              </a:rPr>
              <a:t>сп</a:t>
            </a:r>
            <a:r>
              <a:rPr lang="ru-RU" sz="3600" b="1" dirty="0" smtClean="0">
                <a:solidFill>
                  <a:schemeClr val="bg1"/>
                </a:solidFill>
              </a:rPr>
              <a:t>. 5 ∙ 8 + 5 ∙ 6 =   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3 клас\03 МАТЕМ\1 Листопад\7 Множення в межах 1000\2026-03-04_21010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80" y="2098466"/>
            <a:ext cx="10243895" cy="19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4658267" y="4869954"/>
            <a:ext cx="1801531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70 (к.)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373714" y="4869954"/>
            <a:ext cx="3278157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ІІ </a:t>
            </a:r>
            <a:r>
              <a:rPr lang="ru-RU" sz="3600" b="1" dirty="0" err="1" smtClean="0">
                <a:solidFill>
                  <a:schemeClr val="bg1"/>
                </a:solidFill>
              </a:rPr>
              <a:t>сп</a:t>
            </a:r>
            <a:r>
              <a:rPr lang="ru-RU" sz="3600" b="1" dirty="0" smtClean="0">
                <a:solidFill>
                  <a:schemeClr val="bg1"/>
                </a:solidFill>
              </a:rPr>
              <a:t>. 5 ∙ (8 + 6) =  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366860" y="5514873"/>
            <a:ext cx="2348908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err="1" smtClean="0">
                <a:solidFill>
                  <a:schemeClr val="bg1"/>
                </a:solidFill>
              </a:rPr>
              <a:t>Відповідь</a:t>
            </a:r>
            <a:r>
              <a:rPr lang="ru-RU" sz="3600" b="1" dirty="0" smtClean="0">
                <a:solidFill>
                  <a:schemeClr val="bg1"/>
                </a:solidFill>
              </a:rPr>
              <a:t>: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735739" y="5514873"/>
            <a:ext cx="7684884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err="1">
                <a:solidFill>
                  <a:schemeClr val="bg1"/>
                </a:solidFill>
              </a:rPr>
              <a:t>у</a:t>
            </a:r>
            <a:r>
              <a:rPr lang="ru-RU" sz="3600" b="1" dirty="0" err="1" smtClean="0">
                <a:solidFill>
                  <a:schemeClr val="bg1"/>
                </a:solidFill>
              </a:rPr>
              <a:t>сього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</a:rPr>
              <a:t>посадили 70 </a:t>
            </a:r>
            <a:r>
              <a:rPr lang="ru-RU" sz="3600" b="1" dirty="0" err="1" smtClean="0">
                <a:solidFill>
                  <a:schemeClr val="bg1"/>
                </a:solidFill>
              </a:rPr>
              <a:t>кущів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</a:rPr>
              <a:t>помідорів</a:t>
            </a:r>
            <a:r>
              <a:rPr lang="ru-RU" sz="3600" b="1" dirty="0" smtClean="0">
                <a:solidFill>
                  <a:schemeClr val="bg1"/>
                </a:solidFill>
              </a:rPr>
              <a:t>.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0413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38" grpId="0" animBg="1"/>
      <p:bldP spid="34" grpId="0" animBg="1"/>
      <p:bldP spid="35" grpId="0" animBg="1"/>
      <p:bldP spid="36" grpId="0" animBg="1"/>
      <p:bldP spid="3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13040</TotalTime>
  <Words>554</Words>
  <Application>Microsoft Office PowerPoint</Application>
  <PresentationFormat>Произвольный</PresentationFormat>
  <Paragraphs>156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1143</cp:revision>
  <dcterms:created xsi:type="dcterms:W3CDTF">2025-08-27T14:01:18Z</dcterms:created>
  <dcterms:modified xsi:type="dcterms:W3CDTF">2026-03-06T10:25:44Z</dcterms:modified>
</cp:coreProperties>
</file>