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35" r:id="rId3"/>
    <p:sldId id="286" r:id="rId4"/>
    <p:sldId id="927" r:id="rId5"/>
    <p:sldId id="919" r:id="rId6"/>
    <p:sldId id="926" r:id="rId7"/>
    <p:sldId id="917" r:id="rId8"/>
    <p:sldId id="928" r:id="rId9"/>
    <p:sldId id="933" r:id="rId10"/>
    <p:sldId id="889" r:id="rId11"/>
    <p:sldId id="313" r:id="rId12"/>
    <p:sldId id="934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</a:t>
          </a:r>
          <a:r>
            <a:rPr lang="ru-RU" sz="3200" b="1" dirty="0" smtClean="0"/>
            <a:t>задачі на </a:t>
          </a:r>
          <a:r>
            <a:rPr lang="ru-RU" sz="3200" b="1" dirty="0" err="1" smtClean="0"/>
            <a:t>знаходження</a:t>
          </a:r>
          <a:r>
            <a:rPr lang="ru-RU" sz="3200" b="1" dirty="0" smtClean="0"/>
            <a:t> периметру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суми за таблицею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Правило множення числа на суму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Вирази зі змінною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8828" custLinFactX="423765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8590" custLinFactX="14067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61758" custLinFactX="7687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5205" custLinFactX="-403974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48031" y="974752"/>
          <a:ext cx="4273486" cy="232398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Вирази зі змінною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322783" y="854697"/>
        <a:ext cx="232398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963466" y="886702"/>
          <a:ext cx="4273486" cy="250008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Правило множення числа на суму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850168" y="854697"/>
        <a:ext cx="250008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92721" y="677733"/>
          <a:ext cx="4273486" cy="291801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</a:t>
          </a:r>
          <a:r>
            <a:rPr lang="ru-RU" sz="3200" b="1" kern="1200" dirty="0" smtClean="0"/>
            <a:t>задачі на </a:t>
          </a:r>
          <a:r>
            <a:rPr lang="ru-RU" sz="3200" b="1" kern="1200" dirty="0" err="1" smtClean="0"/>
            <a:t>знаходження</a:t>
          </a:r>
          <a:r>
            <a:rPr lang="ru-RU" sz="3200" b="1" kern="1200" dirty="0" smtClean="0"/>
            <a:t> периметру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70455" y="854696"/>
        <a:ext cx="291801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641162" y="827036"/>
          <a:ext cx="4273486" cy="2619412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суми за таблицею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85875" y="854696"/>
        <a:ext cx="261941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30.pn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800" b="1" dirty="0" smtClean="0">
                <a:solidFill>
                  <a:srgbClr val="7030A0"/>
                </a:solidFill>
              </a:rPr>
              <a:t>Правило множення числа на суму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121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Ст.68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3489907"/>
            <a:ext cx="1836416" cy="28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7 Множення в межах 1000\2026-03-08_141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413570"/>
            <a:ext cx="87933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832645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помножити</a:t>
            </a:r>
            <a:r>
              <a:rPr lang="ru-RU" sz="3200" b="1" dirty="0" smtClean="0">
                <a:solidFill>
                  <a:schemeClr val="bg1"/>
                </a:solidFill>
              </a:rPr>
              <a:t> число на суму?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6028785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Якими способами можна знайти периметр </a:t>
            </a:r>
            <a:r>
              <a:rPr lang="uk-UA" sz="3200" b="1" dirty="0" err="1" smtClean="0">
                <a:solidFill>
                  <a:schemeClr val="bg1"/>
                </a:solidFill>
              </a:rPr>
              <a:t>прямоутника</a:t>
            </a:r>
            <a:r>
              <a:rPr lang="uk-UA" sz="3200" b="1" dirty="0" smtClean="0">
                <a:solidFill>
                  <a:schemeClr val="bg1"/>
                </a:solidFill>
              </a:rPr>
              <a:t>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3075160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43941937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762378" y="477466"/>
            <a:ext cx="8792494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вирази за короткими </a:t>
            </a:r>
            <a:r>
              <a:rPr lang="ru-RU" sz="3600" b="1" dirty="0" err="1" smtClean="0"/>
              <a:t>умовами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3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3123" y="4490750"/>
            <a:ext cx="15918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30 + 70 =</a:t>
            </a:r>
            <a:endParaRPr lang="ru-RU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031560" y="2813950"/>
            <a:ext cx="303120" cy="1191908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39445" y="3138304"/>
            <a:ext cx="408252" cy="5097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77193" y="3076103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68959" y="345406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73873" y="3491279"/>
            <a:ext cx="420547" cy="53472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41082" y="3080282"/>
            <a:ext cx="454720" cy="567792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350946" y="2752110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І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49636" y="3427906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ІІ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777255" y="2915260"/>
            <a:ext cx="302667" cy="27294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774416" y="3561504"/>
            <a:ext cx="302667" cy="272949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3522970" y="3076103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22161" y="2758312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38953" y="2752110"/>
            <a:ext cx="454720" cy="56779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4273595" y="4472986"/>
            <a:ext cx="17700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 – 70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923680" y="4486643"/>
            <a:ext cx="9281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100</a:t>
            </a:r>
            <a:endParaRPr lang="ru-RU" sz="2800" b="1" dirty="0"/>
          </a:p>
        </p:txBody>
      </p:sp>
      <p:sp>
        <p:nvSpPr>
          <p:cNvPr id="92" name="Правая фигурная скобка 91"/>
          <p:cNvSpPr/>
          <p:nvPr/>
        </p:nvSpPr>
        <p:spPr>
          <a:xfrm>
            <a:off x="5957979" y="2858943"/>
            <a:ext cx="303120" cy="119190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13003" y="3440127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100292" y="3536272"/>
            <a:ext cx="420547" cy="534723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4223751" y="2745718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276055" y="3472899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ІІ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4672721" y="2916965"/>
            <a:ext cx="302667" cy="2729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4700835" y="3606497"/>
            <a:ext cx="302667" cy="272949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4982215" y="2772048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43655" y="4454702"/>
            <a:ext cx="73353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154973" y="3196326"/>
            <a:ext cx="408252" cy="50977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392721" y="3134125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756610" y="3138304"/>
            <a:ext cx="454720" cy="567792"/>
          </a:xfrm>
          <a:prstGeom prst="rect">
            <a:avLst/>
          </a:prstGeom>
        </p:spPr>
      </p:pic>
      <p:sp>
        <p:nvSpPr>
          <p:cNvPr id="120" name="Правая фигурная скобка 119"/>
          <p:cNvSpPr/>
          <p:nvPr/>
        </p:nvSpPr>
        <p:spPr>
          <a:xfrm>
            <a:off x="9906350" y="2883971"/>
            <a:ext cx="303120" cy="1191908"/>
          </a:xfrm>
          <a:prstGeom prst="rightBrac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38633" y="3451211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695652" y="3541156"/>
            <a:ext cx="420547" cy="534723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7839279" y="2709714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887133" y="3466026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ІІ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324183" y="2939628"/>
            <a:ext cx="302667" cy="27294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316363" y="3664519"/>
            <a:ext cx="302667" cy="272949"/>
          </a:xfrm>
          <a:prstGeom prst="rect">
            <a:avLst/>
          </a:prstGeom>
        </p:spPr>
      </p:pic>
      <p:sp>
        <p:nvSpPr>
          <p:cNvPr id="127" name="Прямоугольник 126"/>
          <p:cNvSpPr/>
          <p:nvPr/>
        </p:nvSpPr>
        <p:spPr>
          <a:xfrm>
            <a:off x="8617851" y="2790693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434507" y="3512881"/>
            <a:ext cx="408252" cy="509770"/>
          </a:xfrm>
          <a:prstGeom prst="rect">
            <a:avLst/>
          </a:prstGeom>
        </p:spPr>
      </p:pic>
      <p:sp>
        <p:nvSpPr>
          <p:cNvPr id="129" name="Прямоугольник 128"/>
          <p:cNvSpPr/>
          <p:nvPr/>
        </p:nvSpPr>
        <p:spPr>
          <a:xfrm>
            <a:off x="8964613" y="3413934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∙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7831085" y="4490750"/>
            <a:ext cx="22497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100 – 7 ∙ 10 =</a:t>
            </a:r>
            <a:endParaRPr lang="ru-RU" sz="28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10027089" y="4474841"/>
            <a:ext cx="7295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30</a:t>
            </a:r>
            <a:endParaRPr lang="ru-RU" sz="2800" b="1" dirty="0"/>
          </a:p>
        </p:txBody>
      </p: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45572" y="1307045"/>
            <a:ext cx="454720" cy="5677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1996" y="2709714"/>
            <a:ext cx="2871807" cy="15518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278793" y="2704023"/>
            <a:ext cx="3286278" cy="1551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909951" y="2752110"/>
            <a:ext cx="3286278" cy="155180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8" grpId="0"/>
      <p:bldP spid="81" grpId="0" animBg="1"/>
      <p:bldP spid="90" grpId="0" animBg="1"/>
      <p:bldP spid="92" grpId="0" animBg="1"/>
      <p:bldP spid="95" grpId="0"/>
      <p:bldP spid="96" grpId="0"/>
      <p:bldP spid="100" grpId="0"/>
      <p:bldP spid="103" grpId="0" animBg="1"/>
      <p:bldP spid="120" grpId="0" animBg="1"/>
      <p:bldP spid="123" grpId="0"/>
      <p:bldP spid="124" grpId="0"/>
      <p:bldP spid="127" grpId="0"/>
      <p:bldP spid="129" grpId="0"/>
      <p:bldP spid="130" grpId="0" animBg="1"/>
      <p:bldP spid="1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3-08_121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6" y="2299456"/>
            <a:ext cx="8193672" cy="18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6978" y="465246"/>
            <a:ext cx="10287621" cy="11610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Складіть </a:t>
            </a:r>
            <a:r>
              <a:rPr lang="ru-RU" sz="3600" b="1" dirty="0"/>
              <a:t>вирази на </a:t>
            </a:r>
            <a:r>
              <a:rPr lang="ru-RU" sz="3600" b="1" dirty="0" err="1"/>
              <a:t>знаходження</a:t>
            </a:r>
            <a:r>
              <a:rPr lang="ru-RU" sz="3600" b="1" dirty="0"/>
              <a:t> </a:t>
            </a:r>
            <a:r>
              <a:rPr lang="ru-RU" sz="3600" b="1" dirty="0" err="1"/>
              <a:t>суми</a:t>
            </a:r>
            <a:r>
              <a:rPr lang="ru-RU" sz="3600" b="1" dirty="0"/>
              <a:t>, </a:t>
            </a:r>
            <a:r>
              <a:rPr lang="ru-RU" sz="3600" b="1" dirty="0" err="1" smtClean="0"/>
              <a:t>скориставшись</a:t>
            </a:r>
            <a:r>
              <a:rPr lang="ru-RU" sz="3600" b="1" dirty="0" smtClean="0"/>
              <a:t> </a:t>
            </a:r>
            <a:r>
              <a:rPr lang="ru-RU" sz="3600" b="1" dirty="0"/>
              <a:t>таблицею.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703" y="1687388"/>
            <a:ext cx="3928202" cy="6120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їх значення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45" y="2290300"/>
            <a:ext cx="2724624" cy="269294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108987" y="4199027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24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00516" y="3586959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180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67967" y="4183659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01820" y="3586959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139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25073" y="5236343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92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66196" y="3586959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256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34373" y="5236343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66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44373" y="3586959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122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812954" y="5147239"/>
            <a:ext cx="8687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300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995887" y="3576998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380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83358" y="5239157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56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847533" y="4669730"/>
            <a:ext cx="2858309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12 ∙ 5 </a:t>
            </a:r>
            <a:r>
              <a:rPr lang="ru-RU" sz="2800" b="1" dirty="0"/>
              <a:t>+ </a:t>
            </a:r>
            <a:r>
              <a:rPr lang="ru-RU" sz="2800" b="1" dirty="0" smtClean="0"/>
              <a:t>79 = </a:t>
            </a:r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941814" y="5708977"/>
            <a:ext cx="2862327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23 ∙ 4 + 164 = 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941814" y="4724730"/>
            <a:ext cx="2693184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4</a:t>
            </a:r>
            <a:r>
              <a:rPr lang="ru-RU" sz="2800" b="1" dirty="0" smtClean="0"/>
              <a:t> </a:t>
            </a:r>
            <a:r>
              <a:rPr lang="ru-RU" sz="2800" b="1" dirty="0"/>
              <a:t>∙ </a:t>
            </a:r>
            <a:r>
              <a:rPr lang="ru-RU" sz="2800" b="1" dirty="0" smtClean="0"/>
              <a:t>6 </a:t>
            </a:r>
            <a:r>
              <a:rPr lang="ru-RU" sz="2800" b="1" dirty="0"/>
              <a:t>+ </a:t>
            </a:r>
            <a:r>
              <a:rPr lang="ru-RU" sz="2800" b="1" dirty="0" smtClean="0"/>
              <a:t>156 =</a:t>
            </a:r>
            <a:r>
              <a:rPr lang="uk-UA" sz="2800" b="1" dirty="0" smtClean="0"/>
              <a:t>  </a:t>
            </a:r>
            <a:endParaRPr lang="ru-RU" sz="2800" b="1" dirty="0" smtClean="0"/>
          </a:p>
        </p:txBody>
      </p:sp>
      <p:sp>
        <p:nvSpPr>
          <p:cNvPr id="53" name="Прямоугольник 52"/>
          <p:cNvSpPr/>
          <p:nvPr/>
        </p:nvSpPr>
        <p:spPr>
          <a:xfrm>
            <a:off x="3825729" y="4759938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180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93274" y="4677923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139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66273" y="5697384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256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890293" y="5689908"/>
            <a:ext cx="2862327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33 ∙ 2 + 7 ∙ 8 = 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966235" y="5708977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122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64209" y="5641524"/>
            <a:ext cx="2862327" cy="6270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80 + 60 ∙ 5 = </a:t>
            </a:r>
            <a:endParaRPr lang="ru-RU" sz="28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046780" y="5665758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380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6" grpId="0"/>
      <p:bldP spid="38" grpId="0"/>
      <p:bldP spid="39" grpId="0"/>
      <p:bldP spid="42" grpId="0"/>
      <p:bldP spid="43" grpId="0"/>
      <p:bldP spid="44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3" grpId="0"/>
      <p:bldP spid="54" grpId="0"/>
      <p:bldP spid="55" grpId="0"/>
      <p:bldP spid="62" grpId="0" animBg="1"/>
      <p:bldP spid="63" grpId="0"/>
      <p:bldP spid="52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5458735" y="5256014"/>
            <a:ext cx="52418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 </a:t>
            </a:r>
            <a:r>
              <a:rPr lang="ru-RU" sz="3200" b="1" dirty="0"/>
              <a:t>∙ </a:t>
            </a:r>
            <a:r>
              <a:rPr lang="ru-RU" sz="3200" b="1" dirty="0" smtClean="0"/>
              <a:t>6 + 6 </a:t>
            </a:r>
            <a:r>
              <a:rPr lang="ru-RU" sz="3200" b="1" dirty="0"/>
              <a:t>∙ </a:t>
            </a:r>
            <a:r>
              <a:rPr lang="ru-RU" sz="3200" b="1" dirty="0" smtClean="0"/>
              <a:t>4 =</a:t>
            </a:r>
          </a:p>
        </p:txBody>
      </p:sp>
      <p:pic>
        <p:nvPicPr>
          <p:cNvPr id="2050" name="Picture 2" descr="D:\3 клас\03 МАТЕМ\1 Листопад\7 Множення в межах 1000\2026-03-08_124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8" y="3059078"/>
            <a:ext cx="5957645" cy="21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0499" y="465246"/>
            <a:ext cx="10081120" cy="10203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Складіть вирази для </a:t>
            </a:r>
            <a:r>
              <a:rPr lang="ru-RU" sz="3200" b="1" dirty="0" err="1">
                <a:solidFill>
                  <a:schemeClr val="bg1"/>
                </a:solidFill>
              </a:rPr>
              <a:t>розв’язання</a:t>
            </a:r>
            <a:r>
              <a:rPr lang="ru-RU" sz="3200" b="1" dirty="0">
                <a:solidFill>
                  <a:schemeClr val="bg1"/>
                </a:solidFill>
              </a:rPr>
              <a:t> задачі </a:t>
            </a:r>
            <a:r>
              <a:rPr lang="ru-RU" sz="3200" b="1" dirty="0" err="1">
                <a:solidFill>
                  <a:schemeClr val="bg1"/>
                </a:solidFill>
              </a:rPr>
              <a:t>двома</a:t>
            </a:r>
            <a:r>
              <a:rPr lang="ru-RU" sz="3200" b="1" dirty="0">
                <a:solidFill>
                  <a:schemeClr val="bg1"/>
                </a:solidFill>
              </a:rPr>
              <a:t> способами, </a:t>
            </a:r>
            <a:r>
              <a:rPr lang="ru-RU" sz="3200" b="1" dirty="0" err="1">
                <a:solidFill>
                  <a:schemeClr val="bg1"/>
                </a:solidFill>
              </a:rPr>
              <a:t>скориставшись</a:t>
            </a:r>
            <a:r>
              <a:rPr lang="ru-RU" sz="3200" b="1" dirty="0">
                <a:solidFill>
                  <a:schemeClr val="bg1"/>
                </a:solidFill>
              </a:rPr>
              <a:t> схемами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9248" y="1488391"/>
            <a:ext cx="1008112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Купили 6 </a:t>
            </a:r>
            <a:r>
              <a:rPr lang="ru-RU" sz="2800" b="1" dirty="0" err="1"/>
              <a:t>гірлянд</a:t>
            </a:r>
            <a:r>
              <a:rPr lang="ru-RU" sz="2800" b="1" dirty="0"/>
              <a:t> зелених </a:t>
            </a:r>
            <a:r>
              <a:rPr lang="ru-RU" sz="2800" b="1" dirty="0" err="1"/>
              <a:t>повітряних</a:t>
            </a:r>
            <a:r>
              <a:rPr lang="ru-RU" sz="2800" b="1" dirty="0"/>
              <a:t> </a:t>
            </a:r>
            <a:r>
              <a:rPr lang="ru-RU" sz="2800" b="1" dirty="0" err="1"/>
              <a:t>кульок</a:t>
            </a:r>
            <a:r>
              <a:rPr lang="ru-RU" sz="2800" b="1" dirty="0"/>
              <a:t>, </a:t>
            </a:r>
            <a:r>
              <a:rPr lang="ru-RU" sz="2800" b="1" dirty="0">
                <a:solidFill>
                  <a:srgbClr val="FFFF00"/>
                </a:solidFill>
              </a:rPr>
              <a:t>по 6 штук </a:t>
            </a:r>
            <a:r>
              <a:rPr lang="ru-RU" sz="2800" b="1" dirty="0"/>
              <a:t>у кожній, і 4 </a:t>
            </a:r>
            <a:r>
              <a:rPr lang="ru-RU" sz="2800" b="1" dirty="0" err="1"/>
              <a:t>гірлянди</a:t>
            </a:r>
            <a:r>
              <a:rPr lang="ru-RU" sz="2800" b="1" dirty="0"/>
              <a:t> </a:t>
            </a:r>
            <a:r>
              <a:rPr lang="ru-RU" sz="2800" b="1" dirty="0" err="1"/>
              <a:t>білих</a:t>
            </a:r>
            <a:r>
              <a:rPr lang="ru-RU" sz="2800" b="1" dirty="0"/>
              <a:t> </a:t>
            </a:r>
            <a:r>
              <a:rPr lang="ru-RU" sz="2800" b="1" dirty="0" err="1"/>
              <a:t>кульок</a:t>
            </a:r>
            <a:r>
              <a:rPr lang="ru-RU" sz="2800" b="1" dirty="0"/>
              <a:t>, </a:t>
            </a:r>
            <a:r>
              <a:rPr lang="ru-RU" sz="2800" b="1" dirty="0">
                <a:solidFill>
                  <a:srgbClr val="FFFF00"/>
                </a:solidFill>
              </a:rPr>
              <a:t>по 6 штук </a:t>
            </a:r>
            <a:r>
              <a:rPr lang="ru-RU" sz="2800" b="1" dirty="0"/>
              <a:t>у кожній. </a:t>
            </a:r>
            <a:r>
              <a:rPr lang="ru-RU" sz="2800" b="1" dirty="0" err="1"/>
              <a:t>Скільки</a:t>
            </a:r>
            <a:r>
              <a:rPr lang="ru-RU" sz="2800" b="1" dirty="0"/>
              <a:t> всього </a:t>
            </a:r>
            <a:r>
              <a:rPr lang="ru-RU" sz="2800" b="1" dirty="0" err="1"/>
              <a:t>кульок</a:t>
            </a:r>
            <a:r>
              <a:rPr lang="ru-RU" sz="2800" b="1" dirty="0"/>
              <a:t> купили?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81175" y="5223507"/>
            <a:ext cx="45367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 ∙ (6 + 4) =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903566" y="5228721"/>
            <a:ext cx="131685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 ∙ 10=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27096" y="5228721"/>
            <a:ext cx="180169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36 + 24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85" y="2505441"/>
            <a:ext cx="3104309" cy="2659633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147815" y="5209860"/>
            <a:ext cx="12700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60(к.)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56308" y="3835258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70828" y="3014589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410888" y="3059078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11298" y="3835258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?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14265" y="4611440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?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670652" y="3059078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782110" y="3077709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450382" y="3014589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21377" y="3852440"/>
            <a:ext cx="48262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?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26129" y="4611440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?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546713" y="3060033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018581" y="3852440"/>
            <a:ext cx="5534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?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377452" y="5243603"/>
            <a:ext cx="12700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60(к.)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6235" y="5833795"/>
            <a:ext cx="783427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Зробіть </a:t>
            </a:r>
            <a:r>
              <a:rPr lang="ru-RU" sz="2800" b="1" dirty="0" err="1" smtClean="0">
                <a:solidFill>
                  <a:srgbClr val="7030A0"/>
                </a:solidFill>
              </a:rPr>
              <a:t>висновок</a:t>
            </a:r>
            <a:r>
              <a:rPr lang="ru-RU" sz="2800" b="1" dirty="0" smtClean="0">
                <a:solidFill>
                  <a:srgbClr val="7030A0"/>
                </a:solidFill>
              </a:rPr>
              <a:t>, як </a:t>
            </a:r>
            <a:r>
              <a:rPr lang="ru-RU" sz="2800" b="1" dirty="0" err="1" smtClean="0">
                <a:solidFill>
                  <a:srgbClr val="7030A0"/>
                </a:solidFill>
              </a:rPr>
              <a:t>помножити</a:t>
            </a:r>
            <a:r>
              <a:rPr lang="ru-RU" sz="2800" b="1" dirty="0" smtClean="0">
                <a:solidFill>
                  <a:srgbClr val="7030A0"/>
                </a:solidFill>
              </a:rPr>
              <a:t> число на суму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0" grpId="0" animBg="1"/>
      <p:bldP spid="42" grpId="0"/>
      <p:bldP spid="44" grpId="0"/>
      <p:bldP spid="49" grpId="0"/>
      <p:bldP spid="51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556" y="4149874"/>
            <a:ext cx="881183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3 ∙ (7 + 2) </a:t>
            </a:r>
            <a:r>
              <a:rPr lang="ru-RU" sz="3200" b="1" dirty="0" smtClean="0"/>
              <a:t> =           5 </a:t>
            </a:r>
            <a:r>
              <a:rPr lang="ru-RU" sz="3200" b="1" dirty="0"/>
              <a:t>∙ (4 + 6) </a:t>
            </a:r>
            <a:r>
              <a:rPr lang="ru-RU" sz="3200" b="1" dirty="0" smtClean="0"/>
              <a:t>=            8 </a:t>
            </a:r>
            <a:r>
              <a:rPr lang="ru-RU" sz="3200" b="1" dirty="0"/>
              <a:t>∙ (6 + 1)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3 </a:t>
            </a:r>
            <a:r>
              <a:rPr lang="ru-RU" sz="3200" b="1" dirty="0"/>
              <a:t>∙ 7 + 3 ∙ </a:t>
            </a:r>
            <a:r>
              <a:rPr lang="ru-RU" sz="3200" b="1" dirty="0" smtClean="0"/>
              <a:t>2=          5 </a:t>
            </a:r>
            <a:r>
              <a:rPr lang="ru-RU" sz="3200" b="1" dirty="0"/>
              <a:t>∙ 4 + 5 ∙ </a:t>
            </a:r>
            <a:r>
              <a:rPr lang="ru-RU" sz="3200" b="1" dirty="0" smtClean="0"/>
              <a:t>6=           8 </a:t>
            </a:r>
            <a:r>
              <a:rPr lang="ru-RU" sz="3200" b="1" dirty="0"/>
              <a:t>∙ 6 + 8 ∙ </a:t>
            </a:r>
            <a:r>
              <a:rPr lang="ru-RU" sz="3200" b="1" dirty="0" smtClean="0"/>
              <a:t>1=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615537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Запам’ятайте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74481" y="1485578"/>
            <a:ext cx="10199242" cy="15121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Щоб </a:t>
            </a:r>
            <a:r>
              <a:rPr lang="ru-RU" sz="3200" b="1" dirty="0" err="1"/>
              <a:t>помножити</a:t>
            </a:r>
            <a:r>
              <a:rPr lang="ru-RU" sz="3200" b="1" dirty="0"/>
              <a:t> число на суму, можна </a:t>
            </a:r>
            <a:r>
              <a:rPr lang="ru-RU" sz="3200" b="1" dirty="0" err="1" smtClean="0"/>
              <a:t>помножити</a:t>
            </a:r>
            <a:r>
              <a:rPr lang="ru-RU" sz="3200" b="1" dirty="0" smtClean="0"/>
              <a:t> </a:t>
            </a:r>
            <a:r>
              <a:rPr lang="ru-RU" sz="3200" b="1" dirty="0"/>
              <a:t>це число на </a:t>
            </a:r>
            <a:r>
              <a:rPr lang="ru-RU" sz="3200" b="1" dirty="0" err="1"/>
              <a:t>кожний</a:t>
            </a:r>
            <a:r>
              <a:rPr lang="ru-RU" sz="3200" b="1" dirty="0"/>
              <a:t> </a:t>
            </a:r>
            <a:r>
              <a:rPr lang="ru-RU" sz="3200" b="1" dirty="0" err="1"/>
              <a:t>доданок</a:t>
            </a:r>
            <a:r>
              <a:rPr lang="ru-RU" sz="3200" b="1" dirty="0"/>
              <a:t> і </a:t>
            </a:r>
            <a:r>
              <a:rPr lang="ru-RU" sz="3200" b="1" dirty="0" err="1"/>
              <a:t>знайдені</a:t>
            </a:r>
            <a:r>
              <a:rPr lang="ru-RU" sz="3200" b="1" dirty="0"/>
              <a:t> </a:t>
            </a:r>
            <a:r>
              <a:rPr lang="ru-RU" sz="3200" b="1" dirty="0" err="1"/>
              <a:t>добутки</a:t>
            </a:r>
            <a:r>
              <a:rPr lang="ru-RU" sz="3200" b="1" dirty="0"/>
              <a:t> </a:t>
            </a:r>
            <a:r>
              <a:rPr lang="ru-RU" sz="3200" b="1" dirty="0" err="1"/>
              <a:t>додати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 </a:t>
            </a:r>
            <a:r>
              <a:rPr lang="ru-RU" sz="3200" b="1" dirty="0">
                <a:solidFill>
                  <a:srgbClr val="FF0000"/>
                </a:solidFill>
              </a:rPr>
              <a:t>∙ (b + с) = а ∙ b + а ∙ 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7009" y="3213770"/>
            <a:ext cx="739359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значення </a:t>
            </a:r>
            <a:r>
              <a:rPr lang="ru-RU" sz="2400" b="1" dirty="0" err="1">
                <a:solidFill>
                  <a:srgbClr val="7030A0"/>
                </a:solidFill>
              </a:rPr>
              <a:t>кожної</a:t>
            </a:r>
            <a:r>
              <a:rPr lang="ru-RU" sz="2400" b="1" dirty="0">
                <a:solidFill>
                  <a:srgbClr val="7030A0"/>
                </a:solidFill>
              </a:rPr>
              <a:t> пари </a:t>
            </a:r>
            <a:r>
              <a:rPr lang="ru-RU" sz="2400" b="1" dirty="0" err="1">
                <a:solidFill>
                  <a:srgbClr val="7030A0"/>
                </a:solidFill>
              </a:rPr>
              <a:t>виразів</a:t>
            </a:r>
            <a:r>
              <a:rPr lang="ru-RU" sz="2400" b="1" dirty="0">
                <a:solidFill>
                  <a:srgbClr val="7030A0"/>
                </a:solidFill>
              </a:rPr>
              <a:t> у </a:t>
            </a:r>
            <a:r>
              <a:rPr lang="ru-RU" sz="2400" b="1" dirty="0" err="1" smtClean="0">
                <a:solidFill>
                  <a:srgbClr val="7030A0"/>
                </a:solidFill>
              </a:rPr>
              <a:t>стовпчиках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і </a:t>
            </a:r>
            <a:r>
              <a:rPr lang="ru-RU" sz="24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властивість</a:t>
            </a:r>
            <a:r>
              <a:rPr lang="ru-RU" sz="2400" b="1" dirty="0">
                <a:solidFill>
                  <a:srgbClr val="7030A0"/>
                </a:solidFill>
              </a:rPr>
              <a:t> множення числа на суму.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099482" y="4156108"/>
            <a:ext cx="68228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39022" y="4688483"/>
            <a:ext cx="68228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34562" y="4173247"/>
            <a:ext cx="68228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74102" y="4705622"/>
            <a:ext cx="68228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148105" y="4173247"/>
            <a:ext cx="68228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56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187645" y="4705622"/>
            <a:ext cx="68228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933" y="3055460"/>
            <a:ext cx="1931940" cy="19786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8" grpId="0"/>
      <p:bldP spid="34" grpId="0"/>
      <p:bldP spid="35" grpId="0"/>
      <p:bldP spid="36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077140" y="2092854"/>
            <a:ext cx="7178515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с = 0</a:t>
            </a:r>
            <a:r>
              <a:rPr lang="ru-RU" sz="3200" b="1" dirty="0"/>
              <a:t>, то 5 ∙ (с + 4)=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36910" y="2788355"/>
            <a:ext cx="7199479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с = 6</a:t>
            </a:r>
            <a:r>
              <a:rPr lang="ru-RU" sz="3200" b="1" dirty="0"/>
              <a:t>, то 5 ∙ (с + 4)=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51390" y="1413570"/>
            <a:ext cx="7174906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Якщо с = 5, то </a:t>
            </a:r>
            <a:r>
              <a:rPr lang="ru-RU" sz="3200" b="1" dirty="0" smtClean="0"/>
              <a:t>5 </a:t>
            </a:r>
            <a:r>
              <a:rPr lang="ru-RU" sz="3200" b="1" dirty="0"/>
              <a:t>∙ (с + 4</a:t>
            </a:r>
            <a:r>
              <a:rPr lang="ru-RU" sz="3200" b="1" dirty="0" smtClean="0"/>
              <a:t>)=</a:t>
            </a:r>
            <a:r>
              <a:rPr lang="uk-UA" sz="3200" b="1" dirty="0" smtClean="0"/>
              <a:t>  </a:t>
            </a:r>
            <a:endParaRPr lang="ru-RU" sz="3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/>
              <a:t>значення </a:t>
            </a:r>
            <a:r>
              <a:rPr lang="ru-RU" sz="4000" b="1" dirty="0" err="1"/>
              <a:t>виразу</a:t>
            </a:r>
            <a:r>
              <a:rPr lang="ru-RU" sz="4000" b="1" dirty="0"/>
              <a:t> 5 ∙ (с + 4)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№366-367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03309" y="2109269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398668" y="2920373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72610" y="1444393"/>
            <a:ext cx="84675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0680" y="1413570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5 ∙ </a:t>
            </a:r>
            <a:r>
              <a:rPr lang="ru-RU" sz="3200" b="1" dirty="0" smtClean="0">
                <a:solidFill>
                  <a:srgbClr val="FFFF00"/>
                </a:solidFill>
              </a:rPr>
              <a:t>(5 </a:t>
            </a:r>
            <a:r>
              <a:rPr lang="ru-RU" sz="3200" b="1" dirty="0">
                <a:solidFill>
                  <a:srgbClr val="FFFF00"/>
                </a:solidFill>
              </a:rPr>
              <a:t>+ 4)=</a:t>
            </a:r>
            <a:r>
              <a:rPr lang="uk-UA" sz="3200" b="1" dirty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975" y="2089546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5 ∙ </a:t>
            </a:r>
            <a:r>
              <a:rPr lang="ru-RU" sz="3200" b="1" dirty="0" smtClean="0">
                <a:solidFill>
                  <a:srgbClr val="FFFF00"/>
                </a:solidFill>
              </a:rPr>
              <a:t>(0 </a:t>
            </a:r>
            <a:r>
              <a:rPr lang="ru-RU" sz="3200" b="1" dirty="0">
                <a:solidFill>
                  <a:srgbClr val="FFFF00"/>
                </a:solidFill>
              </a:rPr>
              <a:t>+ 4)=</a:t>
            </a:r>
            <a:r>
              <a:rPr lang="uk-UA" sz="3200" b="1" dirty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36975" y="2864469"/>
            <a:ext cx="1958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5 ∙ </a:t>
            </a:r>
            <a:r>
              <a:rPr lang="ru-RU" sz="3200" b="1" dirty="0" smtClean="0">
                <a:solidFill>
                  <a:srgbClr val="FFFF00"/>
                </a:solidFill>
              </a:rPr>
              <a:t>(6 </a:t>
            </a:r>
            <a:r>
              <a:rPr lang="ru-RU" sz="3200" b="1" dirty="0">
                <a:solidFill>
                  <a:srgbClr val="FFFF00"/>
                </a:solidFill>
              </a:rPr>
              <a:t>+ 4)=</a:t>
            </a:r>
            <a:r>
              <a:rPr lang="uk-UA" sz="3200" b="1" dirty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578217" y="1488504"/>
            <a:ext cx="2624721" cy="2558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0247" y="4261766"/>
            <a:ext cx="1051439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971 – 3 ∙ (6 + 3</a:t>
            </a:r>
            <a:r>
              <a:rPr lang="ru-RU" sz="3200" b="1" dirty="0" smtClean="0">
                <a:solidFill>
                  <a:srgbClr val="7030A0"/>
                </a:solidFill>
              </a:rPr>
              <a:t>)=         50 </a:t>
            </a:r>
            <a:r>
              <a:rPr lang="ru-RU" sz="3200" b="1" dirty="0">
                <a:solidFill>
                  <a:srgbClr val="7030A0"/>
                </a:solidFill>
              </a:rPr>
              <a:t>∙ 7 – </a:t>
            </a:r>
            <a:r>
              <a:rPr lang="ru-RU" sz="3200" b="1" dirty="0" smtClean="0">
                <a:solidFill>
                  <a:srgbClr val="7030A0"/>
                </a:solidFill>
              </a:rPr>
              <a:t>281=        100 </a:t>
            </a:r>
            <a:r>
              <a:rPr lang="ru-RU" sz="3200" b="1" dirty="0">
                <a:solidFill>
                  <a:srgbClr val="7030A0"/>
                </a:solidFill>
              </a:rPr>
              <a:t>∙ 10 – 100 : </a:t>
            </a:r>
            <a:r>
              <a:rPr lang="ru-RU" sz="3200" b="1" dirty="0" smtClean="0">
                <a:solidFill>
                  <a:srgbClr val="7030A0"/>
                </a:solidFill>
              </a:rPr>
              <a:t>10=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50247" y="3631306"/>
            <a:ext cx="3545026" cy="50405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Самостійна</a:t>
            </a:r>
            <a:r>
              <a:rPr lang="ru-RU" sz="2800" b="1" dirty="0" smtClean="0">
                <a:solidFill>
                  <a:srgbClr val="7030A0"/>
                </a:solidFill>
              </a:rPr>
              <a:t> робота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86" y="5157986"/>
            <a:ext cx="95891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_</a:t>
            </a:r>
            <a:r>
              <a:rPr lang="ru-RU" sz="2800" b="1" dirty="0" smtClean="0">
                <a:solidFill>
                  <a:schemeClr val="bg1"/>
                </a:solidFill>
              </a:rPr>
              <a:t>971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u="sng" dirty="0" smtClean="0">
                <a:solidFill>
                  <a:schemeClr val="bg1"/>
                </a:solidFill>
              </a:rPr>
              <a:t>   27</a:t>
            </a:r>
          </a:p>
          <a:p>
            <a:endParaRPr lang="uk-UA" sz="2800" b="1" u="sng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2152" y="486995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655696" y="4797946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307955" y="6015246"/>
            <a:ext cx="83174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65608" y="4317670"/>
            <a:ext cx="83174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944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31502" y="5135945"/>
            <a:ext cx="91242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_350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u="sng" dirty="0" smtClean="0">
                <a:solidFill>
                  <a:schemeClr val="bg1"/>
                </a:solidFill>
              </a:rPr>
              <a:t>281</a:t>
            </a:r>
          </a:p>
          <a:p>
            <a:endParaRPr lang="uk-UA" sz="2800" b="1" u="sng" dirty="0" smtClean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404172" y="48626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487716" y="4790636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77413" y="484033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247984" y="4653930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36167" y="6004398"/>
            <a:ext cx="68385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809761" y="4317670"/>
            <a:ext cx="56998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628535" y="4309700"/>
            <a:ext cx="936104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990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3" grpId="0"/>
      <p:bldP spid="3" grpId="0"/>
      <p:bldP spid="40" grpId="0"/>
      <p:bldP spid="48" grpId="0"/>
      <p:bldP spid="4" grpId="0" animBg="1"/>
      <p:bldP spid="55" grpId="0" animBg="1"/>
      <p:bldP spid="7" grpId="0" animBg="1"/>
      <p:bldP spid="8" grpId="0"/>
      <p:bldP spid="56" grpId="0"/>
      <p:bldP spid="57" grpId="0"/>
      <p:bldP spid="58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1301" y="615537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Пригадайте, що таке периметр.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87037" y="1485578"/>
            <a:ext cx="6045554" cy="16561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Ширина </a:t>
            </a:r>
            <a:r>
              <a:rPr lang="ru-RU" sz="3200" b="1" dirty="0" err="1"/>
              <a:t>ділянки</a:t>
            </a:r>
            <a:r>
              <a:rPr lang="ru-RU" sz="3200" b="1" dirty="0"/>
              <a:t> </a:t>
            </a:r>
            <a:r>
              <a:rPr lang="ru-RU" sz="3200" b="1" dirty="0" err="1"/>
              <a:t>дорівнює</a:t>
            </a:r>
            <a:r>
              <a:rPr lang="ru-RU" sz="3200" b="1" dirty="0"/>
              <a:t> 4 м. Це становить </a:t>
            </a:r>
            <a:r>
              <a:rPr lang="ru-RU" sz="3200" b="1" dirty="0" smtClean="0"/>
              <a:t>    її </a:t>
            </a:r>
            <a:r>
              <a:rPr lang="ru-RU" sz="3200" b="1" dirty="0" err="1"/>
              <a:t>довжини</a:t>
            </a:r>
            <a:r>
              <a:rPr lang="ru-RU" sz="3200" b="1" dirty="0"/>
              <a:t>. </a:t>
            </a:r>
            <a:r>
              <a:rPr lang="ru-RU" sz="3200" b="1" dirty="0" err="1" smtClean="0"/>
              <a:t>Знайдіть</a:t>
            </a:r>
            <a:r>
              <a:rPr lang="ru-RU" sz="3200" b="1" dirty="0" smtClean="0"/>
              <a:t> </a:t>
            </a:r>
            <a:r>
              <a:rPr lang="ru-RU" sz="3200" b="1" dirty="0"/>
              <a:t>периметр цієї </a:t>
            </a:r>
            <a:r>
              <a:rPr lang="ru-RU" sz="3200" b="1" dirty="0" err="1"/>
              <a:t>ділянки</a:t>
            </a:r>
            <a:r>
              <a:rPr lang="ru-RU" sz="3200" b="1" dirty="0"/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17178" y="4303446"/>
            <a:ext cx="169196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4 ∙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18666" y="3490899"/>
            <a:ext cx="45524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а ∙ 2 + в ∙ 2 = (а + в) ∙ 2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93042" y="4303446"/>
            <a:ext cx="353915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довжина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ділянки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09145" y="4303446"/>
            <a:ext cx="12838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12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17178" y="4879510"/>
            <a:ext cx="268785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(12 + 4) ∙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35739" y="4879510"/>
            <a:ext cx="14921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16 ∙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7496628" y="1934150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28" y="1934150"/>
                <a:ext cx="481221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5227935" y="4901044"/>
            <a:ext cx="132543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32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1575" y="3314078"/>
            <a:ext cx="2765328" cy="12882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91950" y="1484943"/>
            <a:ext cx="2646298" cy="16568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 – ?м</a:t>
            </a:r>
          </a:p>
          <a:p>
            <a:r>
              <a:rPr lang="uk-UA" sz="3200" b="1" u="sng" dirty="0" smtClean="0">
                <a:solidFill>
                  <a:schemeClr val="bg1"/>
                </a:solidFill>
              </a:rPr>
              <a:t>в – 4м =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Р – ? м</a:t>
            </a:r>
            <a:endParaRPr lang="ru-RU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490175" y="1917305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175" y="1917305"/>
                <a:ext cx="481221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3149537" y="1845618"/>
            <a:ext cx="0" cy="4508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361105" y="1845618"/>
            <a:ext cx="7884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388950" y="5474655"/>
            <a:ext cx="208835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09742" y="5474655"/>
            <a:ext cx="448614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периметр </a:t>
            </a:r>
            <a:r>
              <a:rPr lang="ru-RU" sz="3200" b="1" dirty="0" err="1" smtClean="0">
                <a:solidFill>
                  <a:schemeClr val="bg1"/>
                </a:solidFill>
              </a:rPr>
              <a:t>ділянки</a:t>
            </a:r>
            <a:r>
              <a:rPr lang="ru-RU" sz="3200" b="1" dirty="0" smtClean="0">
                <a:solidFill>
                  <a:schemeClr val="bg1"/>
                </a:solidFill>
              </a:rPr>
              <a:t> 32 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39598" y="3719136"/>
            <a:ext cx="40774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686708" y="4668017"/>
            <a:ext cx="40774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8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13327</TotalTime>
  <Words>649</Words>
  <Application>Microsoft Office PowerPoint</Application>
  <PresentationFormat>Произвольный</PresentationFormat>
  <Paragraphs>181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1164</cp:revision>
  <dcterms:created xsi:type="dcterms:W3CDTF">2025-08-27T14:01:18Z</dcterms:created>
  <dcterms:modified xsi:type="dcterms:W3CDTF">2026-03-09T09:51:16Z</dcterms:modified>
</cp:coreProperties>
</file>