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82" r:id="rId2"/>
    <p:sldId id="935" r:id="rId3"/>
    <p:sldId id="936" r:id="rId4"/>
    <p:sldId id="286" r:id="rId5"/>
    <p:sldId id="927" r:id="rId6"/>
    <p:sldId id="919" r:id="rId7"/>
    <p:sldId id="926" r:id="rId8"/>
    <p:sldId id="917" r:id="rId9"/>
    <p:sldId id="928" r:id="rId10"/>
    <p:sldId id="937" r:id="rId11"/>
    <p:sldId id="933" r:id="rId12"/>
    <p:sldId id="889" r:id="rId13"/>
    <p:sldId id="313" r:id="rId14"/>
    <p:sldId id="934" r:id="rId15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34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Розв’язува-ння</a:t>
          </a:r>
          <a:r>
            <a:rPr lang="ru-RU" sz="3200" b="1" dirty="0" smtClean="0"/>
            <a:t> </a:t>
          </a:r>
          <a:r>
            <a:rPr lang="ru-RU" sz="3200" b="1" dirty="0" smtClean="0"/>
            <a:t>задачі на </a:t>
          </a:r>
          <a:r>
            <a:rPr lang="ru-RU" sz="3200" b="1" dirty="0" err="1" smtClean="0"/>
            <a:t>знаходження</a:t>
          </a:r>
          <a:r>
            <a:rPr lang="ru-RU" sz="3200" b="1" dirty="0" smtClean="0"/>
            <a:t> </a:t>
          </a:r>
          <a:r>
            <a:rPr lang="ru-RU" sz="3200" b="1" dirty="0" err="1" smtClean="0"/>
            <a:t>вартості</a:t>
          </a:r>
          <a:r>
            <a:rPr lang="ru-RU" sz="3200" b="1" dirty="0" smtClean="0"/>
            <a:t> 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dirty="0" smtClean="0">
              <a:solidFill>
                <a:schemeClr val="bg1"/>
              </a:solidFill>
            </a:rPr>
            <a:t> різниці за таблицею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Множення виду 4 </a:t>
          </a:r>
          <a:r>
            <a:rPr lang="uk-UA" sz="3200" b="1" dirty="0" smtClean="0">
              <a:solidFill>
                <a:schemeClr val="bg1"/>
              </a:solidFill>
              <a:latin typeface="Calibri"/>
              <a:cs typeface="Calibri"/>
            </a:rPr>
            <a:t>∙ 16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Робота з виразами зі змінною та рівняннями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66493" custLinFactX="452284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58173" custLinFactX="-13459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70025" custLinFactX="-15188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45205" custLinFactX="-477309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178863" y="783883"/>
          <a:ext cx="4273486" cy="2705718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Робота з виразами зі змінною та рівняннями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962747" y="854696"/>
        <a:ext cx="2705718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638650" y="851488"/>
          <a:ext cx="4273486" cy="2570508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Множення виду 4 </a:t>
          </a:r>
          <a:r>
            <a:rPr lang="uk-UA" sz="3200" b="1" kern="1200" dirty="0" smtClean="0">
              <a:solidFill>
                <a:schemeClr val="bg1"/>
              </a:solidFill>
              <a:latin typeface="Calibri"/>
              <a:cs typeface="Calibri"/>
            </a:rPr>
            <a:t>∙ 16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490139" y="854696"/>
        <a:ext cx="2570508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399249" y="755183"/>
          <a:ext cx="4273486" cy="2763118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Розв’язува-ння</a:t>
          </a:r>
          <a:r>
            <a:rPr lang="ru-RU" sz="3200" b="1" kern="1200" dirty="0" smtClean="0"/>
            <a:t> </a:t>
          </a:r>
          <a:r>
            <a:rPr lang="ru-RU" sz="3200" b="1" kern="1200" dirty="0" smtClean="0"/>
            <a:t>задачі на </a:t>
          </a:r>
          <a:r>
            <a:rPr lang="ru-RU" sz="3200" b="1" kern="1200" dirty="0" err="1" smtClean="0"/>
            <a:t>знаходження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вартості</a:t>
          </a:r>
          <a:r>
            <a:rPr lang="ru-RU" sz="3200" b="1" kern="1200" dirty="0" smtClean="0"/>
            <a:t>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154433" y="854696"/>
        <a:ext cx="2763118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915005" y="956861"/>
          <a:ext cx="4273486" cy="2359762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kern="1200" dirty="0" smtClean="0">
              <a:solidFill>
                <a:schemeClr val="bg1"/>
              </a:solidFill>
            </a:rPr>
            <a:t> різниці за таблицею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41857" y="854696"/>
        <a:ext cx="2359762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8.wdp"/><Relationship Id="rId4" Type="http://schemas.openxmlformats.org/officeDocument/2006/relationships/image" Target="../media/image32.png"/><Relationship Id="rId9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8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1551" y="1197546"/>
            <a:ext cx="8496944" cy="83098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uk-UA" sz="4800" b="1" dirty="0" smtClean="0">
                <a:solidFill>
                  <a:srgbClr val="7030A0"/>
                </a:solidFill>
              </a:rPr>
              <a:t>Множення виду 4 ∙ 16 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8346" y="3744921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122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3345490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5213266" y="2924705"/>
            <a:ext cx="91242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_637</a:t>
            </a:r>
          </a:p>
          <a:p>
            <a:r>
              <a:rPr lang="uk-UA" sz="2800" b="1" u="sng" dirty="0" smtClean="0">
                <a:solidFill>
                  <a:schemeClr val="bg1"/>
                </a:solidFill>
              </a:rPr>
              <a:t>    84</a:t>
            </a:r>
          </a:p>
          <a:p>
            <a:endParaRPr lang="uk-UA" sz="2800" b="1" u="sng" dirty="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2014" y="1787334"/>
            <a:ext cx="979431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784 + 2 </a:t>
            </a:r>
            <a:r>
              <a:rPr lang="ru-RU" sz="3200" b="1" dirty="0">
                <a:solidFill>
                  <a:srgbClr val="7030A0"/>
                </a:solidFill>
              </a:rPr>
              <a:t>∙ </a:t>
            </a:r>
            <a:r>
              <a:rPr lang="ru-RU" sz="3200" b="1" dirty="0" smtClean="0">
                <a:solidFill>
                  <a:srgbClr val="7030A0"/>
                </a:solidFill>
              </a:rPr>
              <a:t>27 =            637 - 7 </a:t>
            </a:r>
            <a:r>
              <a:rPr lang="ru-RU" sz="3200" b="1" dirty="0">
                <a:solidFill>
                  <a:srgbClr val="7030A0"/>
                </a:solidFill>
              </a:rPr>
              <a:t>∙ </a:t>
            </a:r>
            <a:r>
              <a:rPr lang="ru-RU" sz="3200" b="1" dirty="0" smtClean="0">
                <a:solidFill>
                  <a:srgbClr val="7030A0"/>
                </a:solidFill>
              </a:rPr>
              <a:t>12 =           4 </a:t>
            </a:r>
            <a:r>
              <a:rPr lang="ru-RU" sz="3200" b="1" dirty="0">
                <a:solidFill>
                  <a:srgbClr val="7030A0"/>
                </a:solidFill>
              </a:rPr>
              <a:t>∙ </a:t>
            </a:r>
            <a:r>
              <a:rPr lang="ru-RU" sz="3200" b="1" dirty="0" smtClean="0">
                <a:solidFill>
                  <a:srgbClr val="7030A0"/>
                </a:solidFill>
              </a:rPr>
              <a:t>22 + 5 </a:t>
            </a:r>
            <a:r>
              <a:rPr lang="ru-RU" sz="3200" b="1" dirty="0" smtClean="0">
                <a:solidFill>
                  <a:srgbClr val="7030A0"/>
                </a:solidFill>
                <a:latin typeface="Calibri"/>
                <a:cs typeface="Calibri"/>
              </a:rPr>
              <a:t>∙ 14 </a:t>
            </a:r>
            <a:r>
              <a:rPr lang="ru-RU" sz="3200" b="1" dirty="0" smtClean="0">
                <a:solidFill>
                  <a:srgbClr val="7030A0"/>
                </a:solidFill>
              </a:rPr>
              <a:t>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3768" y="617681"/>
            <a:ext cx="10142271" cy="72388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Самостійна</a:t>
            </a:r>
            <a:r>
              <a:rPr lang="ru-RU" sz="4000" b="1" dirty="0" smtClean="0"/>
              <a:t> робота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9281" y="5686262"/>
            <a:ext cx="184355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09306" y="2922524"/>
            <a:ext cx="105990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784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  </a:t>
            </a:r>
            <a:r>
              <a:rPr lang="uk-UA" sz="2800" b="1" u="sng" dirty="0" smtClean="0">
                <a:solidFill>
                  <a:schemeClr val="bg1"/>
                </a:solidFill>
              </a:rPr>
              <a:t>   54</a:t>
            </a:r>
          </a:p>
          <a:p>
            <a:endParaRPr lang="uk-UA" sz="2800" b="1" u="sng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4708" y="260808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398722" y="2449558"/>
            <a:ext cx="62802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937464" y="3826583"/>
            <a:ext cx="83174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838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678105" y="1826896"/>
            <a:ext cx="782077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553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710896" y="1413570"/>
            <a:ext cx="569981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88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362133" y="1341563"/>
            <a:ext cx="54857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54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487716" y="1341563"/>
            <a:ext cx="662477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84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092461" y="1383679"/>
            <a:ext cx="569981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70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288204" y="1826144"/>
            <a:ext cx="83174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838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96070" y="3285778"/>
            <a:ext cx="420932" cy="276565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5381962" y="3825714"/>
            <a:ext cx="782077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0068745" y="1807060"/>
            <a:ext cx="782077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158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7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585" y="3072343"/>
            <a:ext cx="2655965" cy="299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50192" y="2591008"/>
            <a:ext cx="341439" cy="4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11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" grpId="0" animBg="1"/>
      <p:bldP spid="8" grpId="0"/>
      <p:bldP spid="56" grpId="0"/>
      <p:bldP spid="58" grpId="0"/>
      <p:bldP spid="66" grpId="0"/>
      <p:bldP spid="67" grpId="0"/>
      <p:bldP spid="68" grpId="0"/>
      <p:bldP spid="51" grpId="0"/>
      <p:bldP spid="52" grpId="0"/>
      <p:bldP spid="54" grpId="0"/>
      <p:bldP spid="60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3 МАТЕМ\1 Листопад\7 Множення в межах 1000\2026-03-09_143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8" y="2287952"/>
            <a:ext cx="6555050" cy="210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1301" y="615537"/>
            <a:ext cx="10165602" cy="108606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Пригадайте, </a:t>
            </a:r>
            <a:r>
              <a:rPr lang="ru-RU" sz="3600" b="1" dirty="0">
                <a:solidFill>
                  <a:schemeClr val="bg1"/>
                </a:solidFill>
              </a:rPr>
              <a:t>як </a:t>
            </a:r>
            <a:r>
              <a:rPr lang="ru-RU" sz="3600" b="1" dirty="0" err="1">
                <a:solidFill>
                  <a:schemeClr val="bg1"/>
                </a:solidFill>
              </a:rPr>
              <a:t>знаходити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вартість</a:t>
            </a:r>
            <a:r>
              <a:rPr lang="ru-RU" sz="3600" b="1" dirty="0">
                <a:solidFill>
                  <a:schemeClr val="bg1"/>
                </a:solidFill>
              </a:rPr>
              <a:t> покупки, </a:t>
            </a:r>
            <a:r>
              <a:rPr lang="ru-RU" sz="3600" b="1" dirty="0" err="1">
                <a:solidFill>
                  <a:schemeClr val="bg1"/>
                </a:solidFill>
              </a:rPr>
              <a:t>якщо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відомі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ціна</a:t>
            </a:r>
            <a:r>
              <a:rPr lang="ru-RU" sz="3600" b="1" dirty="0">
                <a:solidFill>
                  <a:schemeClr val="bg1"/>
                </a:solidFill>
              </a:rPr>
              <a:t> й кількість товару.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№380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534153" y="2805067"/>
            <a:ext cx="149219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8 ∙ 6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49868" y="1728659"/>
            <a:ext cx="10178277" cy="54900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Складіть </a:t>
            </a:r>
            <a:r>
              <a:rPr lang="ru-RU" sz="2400" b="1" dirty="0">
                <a:solidFill>
                  <a:srgbClr val="7030A0"/>
                </a:solidFill>
              </a:rPr>
              <a:t>за даними </a:t>
            </a:r>
            <a:r>
              <a:rPr lang="ru-RU" sz="2400" b="1" dirty="0" err="1">
                <a:solidFill>
                  <a:srgbClr val="7030A0"/>
                </a:solidFill>
              </a:rPr>
              <a:t>таблиці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пряму</a:t>
            </a:r>
            <a:r>
              <a:rPr lang="ru-RU" sz="2400" b="1" dirty="0">
                <a:solidFill>
                  <a:srgbClr val="7030A0"/>
                </a:solidFill>
              </a:rPr>
              <a:t> й </a:t>
            </a:r>
            <a:r>
              <a:rPr lang="ru-RU" sz="2400" b="1" dirty="0" err="1">
                <a:solidFill>
                  <a:srgbClr val="7030A0"/>
                </a:solidFill>
              </a:rPr>
              <a:t>обернені</a:t>
            </a:r>
            <a:r>
              <a:rPr lang="ru-RU" sz="2400" b="1" dirty="0">
                <a:solidFill>
                  <a:srgbClr val="7030A0"/>
                </a:solidFill>
              </a:rPr>
              <a:t> задачі. </a:t>
            </a:r>
            <a:r>
              <a:rPr lang="ru-RU" sz="2400" b="1" dirty="0" err="1" smtClean="0">
                <a:solidFill>
                  <a:srgbClr val="7030A0"/>
                </a:solidFill>
              </a:rPr>
              <a:t>Розв’яжіть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їх.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501553" y="3348910"/>
            <a:ext cx="152479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48 : 6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044359" y="2805067"/>
            <a:ext cx="155145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48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044359" y="3338805"/>
            <a:ext cx="137273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8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534152" y="3937123"/>
            <a:ext cx="149219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48 : 8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068006" y="3916692"/>
            <a:ext cx="132543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 (шт.)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41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4" grpId="0" animBg="1"/>
      <p:bldP spid="35" grpId="0" animBg="1"/>
      <p:bldP spid="36" grpId="0" animBg="1"/>
      <p:bldP spid="37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Ст.70</a:t>
            </a:r>
          </a:p>
        </p:txBody>
      </p:sp>
      <p:pic>
        <p:nvPicPr>
          <p:cNvPr id="3074" name="Picture 2" descr="D:\3 клас\03 МАТЕМ\1 Листопад\7 Множення в межах 1000\2026-03-09_144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8" y="1485578"/>
            <a:ext cx="9937105" cy="24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406" y="3808622"/>
            <a:ext cx="1600623" cy="252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832645" cy="1138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err="1">
                <a:solidFill>
                  <a:schemeClr val="bg1"/>
                </a:solidFill>
              </a:rPr>
              <a:t>Сформулюйте</a:t>
            </a:r>
            <a:r>
              <a:rPr lang="ru-RU" sz="3200" b="1" dirty="0">
                <a:solidFill>
                  <a:schemeClr val="bg1"/>
                </a:solidFill>
              </a:rPr>
              <a:t> правило множення </a:t>
            </a:r>
            <a:r>
              <a:rPr lang="ru-RU" sz="3200" b="1" dirty="0" err="1">
                <a:solidFill>
                  <a:schemeClr val="bg1"/>
                </a:solidFill>
              </a:rPr>
              <a:t>суми</a:t>
            </a:r>
            <a:r>
              <a:rPr lang="ru-RU" sz="3200" b="1" dirty="0">
                <a:solidFill>
                  <a:schemeClr val="bg1"/>
                </a:solidFill>
              </a:rPr>
              <a:t> на число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13770"/>
            <a:ext cx="5812759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Як </a:t>
            </a:r>
            <a:r>
              <a:rPr lang="ru-RU" sz="3200" b="1" dirty="0" err="1">
                <a:solidFill>
                  <a:schemeClr val="bg1"/>
                </a:solidFill>
              </a:rPr>
              <a:t>помножити</a:t>
            </a:r>
            <a:r>
              <a:rPr lang="ru-RU" sz="3200" b="1" dirty="0">
                <a:solidFill>
                  <a:schemeClr val="bg1"/>
                </a:solidFill>
              </a:rPr>
              <a:t> число на </a:t>
            </a:r>
            <a:r>
              <a:rPr lang="ru-RU" sz="3200" b="1" dirty="0" smtClean="0">
                <a:solidFill>
                  <a:schemeClr val="bg1"/>
                </a:solidFill>
              </a:rPr>
              <a:t>суму</a:t>
            </a:r>
            <a:r>
              <a:rPr lang="uk-UA" sz="3200" b="1" dirty="0" smtClean="0">
                <a:solidFill>
                  <a:schemeClr val="bg1"/>
                </a:solidFill>
              </a:rPr>
              <a:t>?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599" y="1300285"/>
            <a:ext cx="3224669" cy="1200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зернятко мудрості ви покладете у свій рюкзачок?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3776" y="2917251"/>
            <a:ext cx="3074597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3405" y="2917251"/>
            <a:ext cx="3110073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3007" y="2917252"/>
            <a:ext cx="3192851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0796" y="1452961"/>
            <a:ext cx="1003799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8345" y="1300285"/>
            <a:ext cx="1064003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6184" y="1406546"/>
            <a:ext cx="910186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195396"/>
            <a:ext cx="16770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78976" y="5216663"/>
            <a:ext cx="1842740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33748" y="5216663"/>
            <a:ext cx="18243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3184" y="519267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1363" y="5265833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33748" y="5265832"/>
            <a:ext cx="1898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3" y="3081928"/>
            <a:ext cx="2097595" cy="23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816" y="1701602"/>
            <a:ext cx="266011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Яким зернятком </a:t>
            </a:r>
            <a:r>
              <a:rPr lang="uk-UA" sz="2400" b="1" dirty="0">
                <a:solidFill>
                  <a:srgbClr val="7030A0"/>
                </a:solidFill>
              </a:rPr>
              <a:t>мудрості ви </a:t>
            </a:r>
            <a:r>
              <a:rPr lang="uk-UA" sz="2400" b="1" dirty="0" smtClean="0">
                <a:solidFill>
                  <a:srgbClr val="7030A0"/>
                </a:solidFill>
              </a:rPr>
              <a:t>налаштуєтесь на урок?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0938" r="4758"/>
          <a:stretch/>
        </p:blipFill>
        <p:spPr>
          <a:xfrm>
            <a:off x="8580292" y="2916539"/>
            <a:ext cx="2592000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9540" r="9431"/>
          <a:stretch/>
        </p:blipFill>
        <p:spPr>
          <a:xfrm>
            <a:off x="3059999" y="2917251"/>
            <a:ext cx="2671991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3692" r="5124"/>
          <a:stretch/>
        </p:blipFill>
        <p:spPr>
          <a:xfrm>
            <a:off x="5876007" y="2918665"/>
            <a:ext cx="2592000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9765" y="1393115"/>
            <a:ext cx="1233053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0103" y="1300285"/>
            <a:ext cx="1192245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2469" y="1300285"/>
            <a:ext cx="1009743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057520"/>
            <a:ext cx="180132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81767" y="4980518"/>
            <a:ext cx="1769971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109641" y="5057520"/>
            <a:ext cx="169884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95332" y="500082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2276" y="4992300"/>
            <a:ext cx="1759462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09642" y="4961462"/>
            <a:ext cx="1698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53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Ст.68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39" y="3489907"/>
            <a:ext cx="1836416" cy="289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3 клас\03 МАТЕМ\1 Листопад\7 Множення в межах 1000\2026-03-08_141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413570"/>
            <a:ext cx="87933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4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32961419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762378" y="477466"/>
            <a:ext cx="8792494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Запишіть вирази за короткими </a:t>
            </a:r>
            <a:r>
              <a:rPr lang="ru-RU" sz="3600" b="1" dirty="0" err="1" smtClean="0"/>
              <a:t>умовами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163" y="383573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45834" y="-70266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31996" y="-9545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56" r="7416" b="22173"/>
          <a:stretch/>
        </p:blipFill>
        <p:spPr>
          <a:xfrm>
            <a:off x="5003374" y="1143151"/>
            <a:ext cx="2228539" cy="10129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4731" y="4319323"/>
            <a:ext cx="198957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10 </a:t>
            </a:r>
            <a:r>
              <a:rPr lang="uk-UA" sz="2800" b="1" dirty="0"/>
              <a:t>∙ </a:t>
            </a:r>
            <a:r>
              <a:rPr lang="uk-UA" sz="2800" b="1" dirty="0" smtClean="0"/>
              <a:t>6 </a:t>
            </a:r>
            <a:r>
              <a:rPr lang="uk-UA" sz="2800" b="1" dirty="0" smtClean="0"/>
              <a:t>+ </a:t>
            </a:r>
            <a:r>
              <a:rPr lang="uk-UA" sz="2800" b="1" dirty="0" smtClean="0"/>
              <a:t>40 </a:t>
            </a:r>
            <a:r>
              <a:rPr lang="uk-UA" sz="2800" b="1" dirty="0" smtClean="0"/>
              <a:t>=</a:t>
            </a:r>
            <a:endParaRPr lang="ru-RU" sz="28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736666" y="2855257"/>
            <a:ext cx="303120" cy="1191908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350946" y="2752110"/>
            <a:ext cx="428120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І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349636" y="3427906"/>
            <a:ext cx="428120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ІІ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777255" y="2915260"/>
            <a:ext cx="302667" cy="27294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774416" y="3561504"/>
            <a:ext cx="302667" cy="272949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4219488" y="3159992"/>
            <a:ext cx="428120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38953" y="2752110"/>
            <a:ext cx="454720" cy="567792"/>
          </a:xfrm>
          <a:prstGeom prst="rect">
            <a:avLst/>
          </a:prstGeom>
        </p:spPr>
      </p:pic>
      <p:sp>
        <p:nvSpPr>
          <p:cNvPr id="90" name="Прямоугольник 89"/>
          <p:cNvSpPr/>
          <p:nvPr/>
        </p:nvSpPr>
        <p:spPr>
          <a:xfrm>
            <a:off x="3332702" y="4319323"/>
            <a:ext cx="92815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100</a:t>
            </a:r>
            <a:endParaRPr lang="ru-RU" sz="2800" b="1" dirty="0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10816" y="3451211"/>
            <a:ext cx="454720" cy="56779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708082" y="3131955"/>
            <a:ext cx="408252" cy="509770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945830" y="3069754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309719" y="3073933"/>
            <a:ext cx="454720" cy="567792"/>
          </a:xfrm>
          <a:prstGeom prst="rect">
            <a:avLst/>
          </a:prstGeom>
        </p:spPr>
      </p:pic>
      <p:sp>
        <p:nvSpPr>
          <p:cNvPr id="120" name="Правая фигурная скобка 119"/>
          <p:cNvSpPr/>
          <p:nvPr/>
        </p:nvSpPr>
        <p:spPr>
          <a:xfrm>
            <a:off x="8464443" y="2889661"/>
            <a:ext cx="303120" cy="119190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132057" y="2749445"/>
            <a:ext cx="454720" cy="567792"/>
          </a:xfrm>
          <a:prstGeom prst="rect">
            <a:avLst/>
          </a:prstGeom>
        </p:spPr>
      </p:pic>
      <p:sp>
        <p:nvSpPr>
          <p:cNvPr id="123" name="Прямоугольник 122"/>
          <p:cNvSpPr/>
          <p:nvPr/>
        </p:nvSpPr>
        <p:spPr>
          <a:xfrm>
            <a:off x="6020023" y="2709714"/>
            <a:ext cx="428120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І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067877" y="3466026"/>
            <a:ext cx="428120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ІІ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504927" y="2939628"/>
            <a:ext cx="302667" cy="272949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497107" y="3664519"/>
            <a:ext cx="302667" cy="272949"/>
          </a:xfrm>
          <a:prstGeom prst="rect">
            <a:avLst/>
          </a:prstGeom>
        </p:spPr>
      </p:pic>
      <p:sp>
        <p:nvSpPr>
          <p:cNvPr id="127" name="Прямоугольник 126"/>
          <p:cNvSpPr/>
          <p:nvPr/>
        </p:nvSpPr>
        <p:spPr>
          <a:xfrm>
            <a:off x="6788771" y="3469501"/>
            <a:ext cx="428120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882543" y="2798682"/>
            <a:ext cx="408252" cy="509770"/>
          </a:xfrm>
          <a:prstGeom prst="rect">
            <a:avLst/>
          </a:prstGeom>
        </p:spPr>
      </p:pic>
      <p:sp>
        <p:nvSpPr>
          <p:cNvPr id="129" name="Прямоугольник 128"/>
          <p:cNvSpPr/>
          <p:nvPr/>
        </p:nvSpPr>
        <p:spPr>
          <a:xfrm>
            <a:off x="7524646" y="2709714"/>
            <a:ext cx="428120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∙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6022505" y="4319323"/>
            <a:ext cx="224978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100 – </a:t>
            </a:r>
            <a:r>
              <a:rPr lang="uk-UA" sz="2800" b="1" dirty="0" smtClean="0"/>
              <a:t>10 </a:t>
            </a:r>
            <a:r>
              <a:rPr lang="uk-UA" sz="2800" b="1" dirty="0" smtClean="0"/>
              <a:t>∙ </a:t>
            </a:r>
            <a:r>
              <a:rPr lang="uk-UA" sz="2800" b="1" dirty="0" smtClean="0"/>
              <a:t>6 </a:t>
            </a:r>
            <a:r>
              <a:rPr lang="uk-UA" sz="2800" b="1" dirty="0" smtClean="0"/>
              <a:t>=</a:t>
            </a:r>
            <a:endParaRPr lang="ru-RU" sz="2800" b="1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8272291" y="4319323"/>
            <a:ext cx="72952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40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1996" y="2709714"/>
            <a:ext cx="3672179" cy="155180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5705361" y="2767520"/>
            <a:ext cx="4484167" cy="15518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80837" y="1327408"/>
            <a:ext cx="408252" cy="50977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596694" y="1327408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202577" y="2778142"/>
            <a:ext cx="408252" cy="509770"/>
          </a:xfrm>
          <a:prstGeom prst="rect">
            <a:avLst/>
          </a:prstGeom>
        </p:spPr>
      </p:pic>
      <p:sp>
        <p:nvSpPr>
          <p:cNvPr id="107" name="Прямоугольник 106"/>
          <p:cNvSpPr/>
          <p:nvPr/>
        </p:nvSpPr>
        <p:spPr>
          <a:xfrm>
            <a:off x="2781047" y="2747533"/>
            <a:ext cx="428120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∙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160398" y="2776815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073651" y="3467303"/>
            <a:ext cx="454720" cy="56779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831085" y="2776705"/>
            <a:ext cx="454720" cy="567792"/>
          </a:xfrm>
          <a:prstGeom prst="rect">
            <a:avLst/>
          </a:prstGeom>
        </p:spPr>
      </p:pic>
      <p:sp>
        <p:nvSpPr>
          <p:cNvPr id="111" name="Прямоугольник 110"/>
          <p:cNvSpPr/>
          <p:nvPr/>
        </p:nvSpPr>
        <p:spPr>
          <a:xfrm>
            <a:off x="954316" y="5149529"/>
            <a:ext cx="4248472" cy="6009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 </a:t>
            </a:r>
            <a:r>
              <a:rPr lang="ru-RU" sz="3200" b="1" dirty="0">
                <a:solidFill>
                  <a:srgbClr val="FF0000"/>
                </a:solidFill>
              </a:rPr>
              <a:t>∙ </a:t>
            </a:r>
            <a:r>
              <a:rPr lang="ru-RU" sz="3200" b="1" dirty="0" smtClean="0">
                <a:solidFill>
                  <a:srgbClr val="FF0000"/>
                </a:solidFill>
              </a:rPr>
              <a:t>(в </a:t>
            </a:r>
            <a:r>
              <a:rPr lang="ru-RU" sz="3200" b="1" dirty="0">
                <a:solidFill>
                  <a:srgbClr val="FF0000"/>
                </a:solidFill>
              </a:rPr>
              <a:t>+ с) </a:t>
            </a:r>
            <a:r>
              <a:rPr lang="ru-RU" sz="3200" b="1" dirty="0" smtClean="0">
                <a:solidFill>
                  <a:srgbClr val="FF0000"/>
                </a:solidFill>
              </a:rPr>
              <a:t>=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966456" y="5797493"/>
            <a:ext cx="4248473" cy="5842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</a:rPr>
              <a:t> + </a:t>
            </a:r>
            <a:r>
              <a:rPr lang="en-US" sz="3200" b="1" dirty="0">
                <a:solidFill>
                  <a:srgbClr val="FF0000"/>
                </a:solidFill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</a:rPr>
              <a:t>) ∙ </a:t>
            </a:r>
            <a:r>
              <a:rPr lang="en-US" sz="3200" b="1" dirty="0" smtClean="0">
                <a:solidFill>
                  <a:srgbClr val="FF0000"/>
                </a:solidFill>
              </a:rPr>
              <a:t>k</a:t>
            </a:r>
            <a:r>
              <a:rPr lang="ru-RU" sz="3200" b="1" dirty="0" smtClean="0">
                <a:solidFill>
                  <a:srgbClr val="FF0000"/>
                </a:solidFill>
              </a:rPr>
              <a:t> =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2977271" y="5137355"/>
            <a:ext cx="1947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а ∙ в + а ∙ 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005670" y="5778376"/>
            <a:ext cx="220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m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∙ </a:t>
            </a:r>
            <a:r>
              <a:rPr lang="en-US" sz="3200" b="1" dirty="0" smtClean="0">
                <a:solidFill>
                  <a:srgbClr val="FF0000"/>
                </a:solidFill>
              </a:rPr>
              <a:t>k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+ </a:t>
            </a:r>
            <a:r>
              <a:rPr lang="en-US" sz="3200" b="1" dirty="0" smtClean="0">
                <a:solidFill>
                  <a:srgbClr val="FF0000"/>
                </a:solidFill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∙ </a:t>
            </a:r>
            <a:r>
              <a:rPr lang="en-US" sz="3200" b="1" dirty="0" smtClean="0">
                <a:solidFill>
                  <a:srgbClr val="FF0000"/>
                </a:solidFill>
              </a:rPr>
              <a:t>k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5657420" y="5165743"/>
            <a:ext cx="48065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6258122" y="5173849"/>
            <a:ext cx="2289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а</a:t>
            </a:r>
            <a:r>
              <a:rPr lang="ru-RU" sz="3200" b="1" dirty="0">
                <a:solidFill>
                  <a:schemeClr val="bg1"/>
                </a:solidFill>
              </a:rPr>
              <a:t> ∙ 2 + в ∙ 2</a:t>
            </a:r>
            <a:r>
              <a:rPr lang="en-US" sz="3200" b="1" dirty="0">
                <a:solidFill>
                  <a:schemeClr val="bg1"/>
                </a:solidFill>
              </a:rPr>
              <a:t>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8529189" y="5188138"/>
            <a:ext cx="1835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(а</a:t>
            </a:r>
            <a:r>
              <a:rPr lang="ru-RU" sz="3200" b="1" dirty="0" smtClean="0">
                <a:solidFill>
                  <a:schemeClr val="bg1"/>
                </a:solidFill>
              </a:rPr>
              <a:t> + в) </a:t>
            </a:r>
            <a:r>
              <a:rPr lang="ru-RU" sz="3200" b="1" dirty="0">
                <a:solidFill>
                  <a:schemeClr val="bg1"/>
                </a:solidFill>
              </a:rPr>
              <a:t>∙ 2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 rot="5400000">
            <a:off x="9785458" y="4947361"/>
            <a:ext cx="2075559" cy="7185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8" grpId="0"/>
      <p:bldP spid="90" grpId="0" animBg="1"/>
      <p:bldP spid="120" grpId="0" animBg="1"/>
      <p:bldP spid="123" grpId="0"/>
      <p:bldP spid="124" grpId="0"/>
      <p:bldP spid="127" grpId="0"/>
      <p:bldP spid="129" grpId="0"/>
      <p:bldP spid="130" grpId="0" animBg="1"/>
      <p:bldP spid="131" grpId="0" animBg="1"/>
      <p:bldP spid="111" grpId="0" animBg="1"/>
      <p:bldP spid="112" grpId="0" animBg="1"/>
      <p:bldP spid="113" grpId="0"/>
      <p:bldP spid="114" grpId="0"/>
      <p:bldP spid="115" grpId="0" animBg="1"/>
      <p:bldP spid="133" grpId="0"/>
      <p:bldP spid="134" grpId="0"/>
      <p:bldP spid="1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4371999" y="4025320"/>
            <a:ext cx="2858309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400 – 17 ∙ 4 = </a:t>
            </a:r>
            <a:endParaRPr lang="ru-RU" sz="28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81980" y="4045656"/>
            <a:ext cx="2856268" cy="6066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354 – 15</a:t>
            </a:r>
            <a:r>
              <a:rPr lang="ru-RU" sz="2800" b="1" dirty="0" smtClean="0"/>
              <a:t> </a:t>
            </a:r>
            <a:r>
              <a:rPr lang="ru-RU" sz="2800" b="1" dirty="0"/>
              <a:t>∙ </a:t>
            </a:r>
            <a:r>
              <a:rPr lang="ru-RU" sz="2800" b="1" dirty="0" smtClean="0"/>
              <a:t>3 =</a:t>
            </a:r>
            <a:r>
              <a:rPr lang="uk-UA" sz="2800" b="1" dirty="0" smtClean="0"/>
              <a:t>  </a:t>
            </a:r>
            <a:endParaRPr lang="ru-RU" sz="2800" b="1" dirty="0" smtClean="0"/>
          </a:p>
        </p:txBody>
      </p:sp>
      <p:pic>
        <p:nvPicPr>
          <p:cNvPr id="3" name="Picture 2" descr="D:\3 клас\03 МАТЕМ\1 Листопад\7 Множення в межах 1000\2026-03-08_215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23" y="2358554"/>
            <a:ext cx="8099580" cy="135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6978" y="465246"/>
            <a:ext cx="10287621" cy="11610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Складіть </a:t>
            </a:r>
            <a:r>
              <a:rPr lang="ru-RU" sz="3600" b="1" dirty="0"/>
              <a:t>вирази на </a:t>
            </a:r>
            <a:r>
              <a:rPr lang="ru-RU" sz="3600" b="1" dirty="0" err="1"/>
              <a:t>знаходження</a:t>
            </a:r>
            <a:r>
              <a:rPr lang="ru-RU" sz="3600" b="1" dirty="0"/>
              <a:t> </a:t>
            </a:r>
            <a:r>
              <a:rPr lang="ru-RU" sz="3600" b="1" dirty="0" err="1" smtClean="0"/>
              <a:t>різниці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скориставшись</a:t>
            </a:r>
            <a:r>
              <a:rPr lang="ru-RU" sz="3600" b="1" dirty="0" smtClean="0"/>
              <a:t> </a:t>
            </a:r>
            <a:r>
              <a:rPr lang="ru-RU" sz="3600" b="1" dirty="0"/>
              <a:t>таблицею.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8452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№373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61703" y="1687388"/>
            <a:ext cx="3928202" cy="61206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їх значення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103" y="1849949"/>
            <a:ext cx="2724624" cy="269294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937852" y="3604470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45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50767" y="3110822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309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98092" y="3604751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68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613586" y="3110822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9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51853" y="4489693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88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696218" y="3141762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332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30245" y="4585174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66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93274" y="3141762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944218" y="4489693"/>
            <a:ext cx="868736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200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983272" y="3130296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145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579230" y="4587988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56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27945" y="4976481"/>
            <a:ext cx="2862327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22 ∙ 4 – 79 = </a:t>
            </a:r>
            <a:endParaRPr lang="ru-RU" sz="28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818410" y="4045656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309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364856" y="4065855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332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657765" y="4976481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9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286165" y="5038739"/>
            <a:ext cx="2862327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33 ∙ 2 – 7 ∙ 8 = </a:t>
            </a:r>
            <a:endParaRPr lang="ru-RU" sz="28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379828" y="5053690"/>
            <a:ext cx="64020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10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820223" y="5004199"/>
            <a:ext cx="2862327" cy="62701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40 ∙ 5 - </a:t>
            </a:r>
            <a:r>
              <a:rPr lang="ru-RU" sz="2800" b="1" dirty="0"/>
              <a:t>11 ∙ 5 =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950101" y="5019150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145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967461" y="4511435"/>
            <a:ext cx="868736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55  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40" grpId="0"/>
      <p:bldP spid="41" grpId="0"/>
      <p:bldP spid="36" grpId="0"/>
      <p:bldP spid="38" grpId="0"/>
      <p:bldP spid="39" grpId="0"/>
      <p:bldP spid="42" grpId="0"/>
      <p:bldP spid="43" grpId="0"/>
      <p:bldP spid="44" grpId="0"/>
      <p:bldP spid="46" grpId="0"/>
      <p:bldP spid="47" grpId="0"/>
      <p:bldP spid="48" grpId="0"/>
      <p:bldP spid="50" grpId="0" animBg="1"/>
      <p:bldP spid="53" grpId="0"/>
      <p:bldP spid="54" grpId="0"/>
      <p:bldP spid="55" grpId="0"/>
      <p:bldP spid="62" grpId="0" animBg="1"/>
      <p:bldP spid="63" grpId="0"/>
      <p:bldP spid="52" grpId="0" animBg="1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1928088" y="3949836"/>
            <a:ext cx="3875911" cy="2523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/>
              <a:t>3 ∙ </a:t>
            </a:r>
            <a:r>
              <a:rPr lang="ru-RU" sz="3200" b="1" dirty="0" smtClean="0"/>
              <a:t>25 =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/>
              <a:t>6 </a:t>
            </a:r>
            <a:r>
              <a:rPr lang="ru-RU" sz="3200" b="1" dirty="0"/>
              <a:t>∙ </a:t>
            </a:r>
            <a:r>
              <a:rPr lang="ru-RU" sz="3200" b="1" dirty="0" smtClean="0"/>
              <a:t>16 =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/>
              <a:t>7 </a:t>
            </a:r>
            <a:r>
              <a:rPr lang="ru-RU" sz="3200" b="1" dirty="0"/>
              <a:t>∙ </a:t>
            </a:r>
            <a:r>
              <a:rPr lang="ru-RU" sz="3200" b="1" dirty="0" smtClean="0"/>
              <a:t>13 =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/>
              <a:t>8 </a:t>
            </a:r>
            <a:r>
              <a:rPr lang="ru-RU" sz="3200" b="1" dirty="0"/>
              <a:t>∙ </a:t>
            </a:r>
            <a:r>
              <a:rPr lang="ru-RU" sz="3200" b="1" dirty="0" smtClean="0"/>
              <a:t>12 </a:t>
            </a:r>
            <a:r>
              <a:rPr lang="ru-RU" sz="3200" b="1" dirty="0"/>
              <a:t>=         </a:t>
            </a:r>
          </a:p>
        </p:txBody>
      </p:sp>
      <p:pic>
        <p:nvPicPr>
          <p:cNvPr id="3" name="Picture 2" descr="D:\3 клас\03 МАТЕМ\1 Листопад\7 Множення в межах 1000\2026-03-08_2159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59" y="1259312"/>
            <a:ext cx="6377009" cy="17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0499" y="465246"/>
            <a:ext cx="10081120" cy="6602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Розгляньте </a:t>
            </a:r>
            <a:r>
              <a:rPr lang="ru-RU" sz="4000" b="1" dirty="0"/>
              <a:t>записи й </a:t>
            </a:r>
            <a:r>
              <a:rPr lang="ru-RU" sz="4000" b="1" dirty="0" err="1" smtClean="0"/>
              <a:t>поясніть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обчислення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8452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№374-375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423" y="1091024"/>
            <a:ext cx="3104309" cy="2659633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2735276" y="3542051"/>
            <a:ext cx="44896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5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202805" y="3542051"/>
            <a:ext cx="66346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20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928628" y="4524922"/>
            <a:ext cx="66946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96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939903" y="3973504"/>
            <a:ext cx="65632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75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6573" y="3171040"/>
            <a:ext cx="427620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з </a:t>
            </a:r>
            <a:r>
              <a:rPr lang="ru-RU" sz="2800" b="1" dirty="0" err="1" smtClean="0">
                <a:solidFill>
                  <a:srgbClr val="7030A0"/>
                </a:solidFill>
              </a:rPr>
              <a:t>поясненнями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42378" y="5158448"/>
            <a:ext cx="65942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91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928628" y="5825994"/>
            <a:ext cx="66946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96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64102" y="3973504"/>
            <a:ext cx="1707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60 + 15 =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94187" y="4265891"/>
            <a:ext cx="44896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261716" y="4265891"/>
            <a:ext cx="66346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10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323983" y="4558279"/>
            <a:ext cx="1707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60 + 36 =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62403" y="4926050"/>
            <a:ext cx="44896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329932" y="4926050"/>
            <a:ext cx="66346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10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311367" y="5221283"/>
            <a:ext cx="1707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70 + 21 =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80917" y="5878066"/>
            <a:ext cx="1707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80 + 16 =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808078" y="5572032"/>
            <a:ext cx="44896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275607" y="5572032"/>
            <a:ext cx="66346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10  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72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3" grpId="0"/>
      <p:bldP spid="64" grpId="0"/>
      <p:bldP spid="65" grpId="0"/>
      <p:bldP spid="68" grpId="0"/>
      <p:bldP spid="7" grpId="0" animBg="1"/>
      <p:bldP spid="34" grpId="0"/>
      <p:bldP spid="36" grpId="0"/>
      <p:bldP spid="4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1301" y="615537"/>
            <a:ext cx="10165602" cy="72602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Перевірте</a:t>
            </a:r>
            <a:r>
              <a:rPr lang="ru-RU" sz="4000" b="1" dirty="0" smtClean="0"/>
              <a:t> </a:t>
            </a:r>
            <a:r>
              <a:rPr lang="ru-RU" sz="4000" b="1" dirty="0" err="1"/>
              <a:t>розв’язання</a:t>
            </a:r>
            <a:r>
              <a:rPr lang="ru-RU" sz="4000" b="1" dirty="0"/>
              <a:t> </a:t>
            </a:r>
            <a:r>
              <a:rPr lang="ru-RU" sz="4000" b="1" dirty="0" smtClean="0"/>
              <a:t>рівняння</a:t>
            </a:r>
            <a:endParaRPr lang="ru-RU" sz="4000" b="1" dirty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№377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6251" y="1485578"/>
            <a:ext cx="1931940" cy="19786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6" name="Picture 2" descr="D:\3 клас\03 МАТЕМ\1 Листопад\7 Множення в межах 1000\2026-03-09_14124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30" y="3573810"/>
            <a:ext cx="7687029" cy="13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14381" y="3957435"/>
            <a:ext cx="28803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∙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38317" y="4403725"/>
            <a:ext cx="57606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30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06198" y="1485578"/>
            <a:ext cx="8265758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— Як </a:t>
            </a:r>
            <a:r>
              <a:rPr lang="ru-RU" sz="2800" b="1" dirty="0" err="1">
                <a:solidFill>
                  <a:srgbClr val="7030A0"/>
                </a:solidFill>
              </a:rPr>
              <a:t>називаються</a:t>
            </a:r>
            <a:r>
              <a:rPr lang="ru-RU" sz="2800" b="1" dirty="0">
                <a:solidFill>
                  <a:srgbClr val="7030A0"/>
                </a:solidFill>
              </a:rPr>
              <a:t> числа при </a:t>
            </a:r>
            <a:r>
              <a:rPr lang="ru-RU" sz="2800" b="1" dirty="0" err="1">
                <a:solidFill>
                  <a:srgbClr val="7030A0"/>
                </a:solidFill>
              </a:rPr>
              <a:t>множенні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— </a:t>
            </a:r>
            <a:r>
              <a:rPr lang="ru-RU" sz="2800" b="1" dirty="0">
                <a:solidFill>
                  <a:srgbClr val="7030A0"/>
                </a:solidFill>
              </a:rPr>
              <a:t>Як </a:t>
            </a:r>
            <a:r>
              <a:rPr lang="ru-RU" sz="2800" b="1" dirty="0" err="1">
                <a:solidFill>
                  <a:srgbClr val="7030A0"/>
                </a:solidFill>
              </a:rPr>
              <a:t>обчислити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невідомий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множник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— </a:t>
            </a:r>
            <a:r>
              <a:rPr lang="ru-RU" sz="2800" b="1" dirty="0">
                <a:solidFill>
                  <a:srgbClr val="7030A0"/>
                </a:solidFill>
              </a:rPr>
              <a:t>Як </a:t>
            </a:r>
            <a:r>
              <a:rPr lang="ru-RU" sz="2800" b="1" dirty="0" err="1">
                <a:solidFill>
                  <a:srgbClr val="7030A0"/>
                </a:solidFill>
              </a:rPr>
              <a:t>називаються</a:t>
            </a:r>
            <a:r>
              <a:rPr lang="ru-RU" sz="2800" b="1" dirty="0">
                <a:solidFill>
                  <a:srgbClr val="7030A0"/>
                </a:solidFill>
              </a:rPr>
              <a:t> числа при </a:t>
            </a:r>
            <a:r>
              <a:rPr lang="ru-RU" sz="2800" b="1" dirty="0" err="1">
                <a:solidFill>
                  <a:srgbClr val="7030A0"/>
                </a:solidFill>
              </a:rPr>
              <a:t>діленні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— </a:t>
            </a:r>
            <a:r>
              <a:rPr lang="ru-RU" sz="2800" b="1" dirty="0">
                <a:solidFill>
                  <a:srgbClr val="7030A0"/>
                </a:solidFill>
              </a:rPr>
              <a:t>Як </a:t>
            </a:r>
            <a:r>
              <a:rPr lang="ru-RU" sz="2800" b="1" dirty="0" err="1">
                <a:solidFill>
                  <a:srgbClr val="7030A0"/>
                </a:solidFill>
              </a:rPr>
              <a:t>обчислити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ділене</a:t>
            </a:r>
            <a:r>
              <a:rPr lang="ru-RU" sz="2800" b="1" dirty="0">
                <a:solidFill>
                  <a:srgbClr val="7030A0"/>
                </a:solidFill>
              </a:rPr>
              <a:t>? Як </a:t>
            </a:r>
            <a:r>
              <a:rPr lang="ru-RU" sz="2800" b="1" dirty="0" err="1">
                <a:solidFill>
                  <a:srgbClr val="7030A0"/>
                </a:solidFill>
              </a:rPr>
              <a:t>обчислити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дільник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92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077141" y="2092854"/>
            <a:ext cx="7843576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/>
              <a:t>Якщо</a:t>
            </a:r>
            <a:r>
              <a:rPr lang="ru-RU" sz="3200" b="1" dirty="0" smtClean="0"/>
              <a:t> х = 200</a:t>
            </a:r>
            <a:r>
              <a:rPr lang="ru-RU" sz="3200" b="1" dirty="0"/>
              <a:t>, то х ∙ 3 – </a:t>
            </a:r>
            <a:r>
              <a:rPr lang="ru-RU" sz="3200" b="1" dirty="0" smtClean="0"/>
              <a:t>х = </a:t>
            </a:r>
            <a:endParaRPr lang="ru-RU" sz="32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036910" y="2788355"/>
            <a:ext cx="7290215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/>
              <a:t>Якщо</a:t>
            </a:r>
            <a:r>
              <a:rPr lang="ru-RU" sz="3200" b="1" dirty="0" smtClean="0"/>
              <a:t> х = 13, </a:t>
            </a:r>
            <a:r>
              <a:rPr lang="ru-RU" sz="3200" b="1" dirty="0"/>
              <a:t>то х ∙ 3 – </a:t>
            </a:r>
            <a:r>
              <a:rPr lang="ru-RU" sz="3200" b="1" dirty="0" smtClean="0"/>
              <a:t>х = </a:t>
            </a:r>
            <a:endParaRPr lang="ru-RU" sz="32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051390" y="1413570"/>
            <a:ext cx="7869328" cy="6066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Якщо х = 20, то </a:t>
            </a:r>
            <a:r>
              <a:rPr lang="ru-RU" sz="3200" b="1" dirty="0"/>
              <a:t>х ∙ 3 – </a:t>
            </a:r>
            <a:r>
              <a:rPr lang="ru-RU" sz="3200" b="1" dirty="0" smtClean="0"/>
              <a:t>х =</a:t>
            </a:r>
            <a:r>
              <a:rPr lang="uk-UA" sz="3200" b="1" dirty="0" smtClean="0"/>
              <a:t>  </a:t>
            </a:r>
            <a:endParaRPr lang="ru-RU" sz="32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23768" y="617681"/>
            <a:ext cx="10142271" cy="72388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Знайдіть</a:t>
            </a:r>
            <a:r>
              <a:rPr lang="ru-RU" sz="4000" b="1" dirty="0" smtClean="0"/>
              <a:t> </a:t>
            </a:r>
            <a:r>
              <a:rPr lang="ru-RU" sz="4000" b="1" dirty="0"/>
              <a:t>значення </a:t>
            </a:r>
            <a:r>
              <a:rPr lang="ru-RU" sz="4000" b="1" dirty="0" err="1"/>
              <a:t>виразу</a:t>
            </a:r>
            <a:r>
              <a:rPr lang="ru-RU" sz="4000" b="1" dirty="0"/>
              <a:t> х ∙ 3 – х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9281" y="5686262"/>
            <a:ext cx="184355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№378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993534" y="2169880"/>
            <a:ext cx="969381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400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584874" y="2865381"/>
            <a:ext cx="662477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26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572508" y="1491382"/>
            <a:ext cx="84675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41045" y="1435478"/>
            <a:ext cx="2398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20 </a:t>
            </a:r>
            <a:r>
              <a:rPr lang="ru-RU" sz="3200" b="1" dirty="0">
                <a:solidFill>
                  <a:srgbClr val="FFFF00"/>
                </a:solidFill>
              </a:rPr>
              <a:t>∙ </a:t>
            </a:r>
            <a:r>
              <a:rPr lang="ru-RU" sz="3200" b="1" dirty="0" smtClean="0">
                <a:solidFill>
                  <a:srgbClr val="FFFF00"/>
                </a:solidFill>
              </a:rPr>
              <a:t>3 – 20 =</a:t>
            </a:r>
            <a:r>
              <a:rPr lang="uk-UA" sz="3200" b="1" dirty="0" smtClean="0">
                <a:solidFill>
                  <a:srgbClr val="FFFF00"/>
                </a:solidFill>
              </a:rPr>
              <a:t>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34426" y="2135098"/>
            <a:ext cx="2536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200 </a:t>
            </a:r>
            <a:r>
              <a:rPr lang="ru-RU" sz="3200" b="1" dirty="0">
                <a:solidFill>
                  <a:srgbClr val="FFFF00"/>
                </a:solidFill>
              </a:rPr>
              <a:t>∙ </a:t>
            </a:r>
            <a:r>
              <a:rPr lang="uk-UA" sz="3200" b="1" dirty="0" smtClean="0">
                <a:solidFill>
                  <a:srgbClr val="FFFF00"/>
                </a:solidFill>
              </a:rPr>
              <a:t>3 – 200=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79121" y="2819514"/>
            <a:ext cx="2263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13 </a:t>
            </a:r>
            <a:r>
              <a:rPr lang="ru-RU" sz="3200" b="1" dirty="0">
                <a:solidFill>
                  <a:srgbClr val="FFFF00"/>
                </a:solidFill>
              </a:rPr>
              <a:t>∙ </a:t>
            </a:r>
            <a:r>
              <a:rPr lang="ru-RU" sz="3200" b="1" dirty="0" smtClean="0">
                <a:solidFill>
                  <a:srgbClr val="FFFF00"/>
                </a:solidFill>
              </a:rPr>
              <a:t>3 – 13 =</a:t>
            </a:r>
            <a:r>
              <a:rPr lang="uk-UA" sz="3200" b="1" dirty="0" smtClean="0">
                <a:solidFill>
                  <a:srgbClr val="FFFF00"/>
                </a:solidFill>
              </a:rPr>
              <a:t>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223247" y="2945248"/>
            <a:ext cx="3260511" cy="3177966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066657" y="3487009"/>
            <a:ext cx="7290215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/>
              <a:t>Якщо</a:t>
            </a:r>
            <a:r>
              <a:rPr lang="ru-RU" sz="3200" b="1" dirty="0" smtClean="0"/>
              <a:t> х = 21, </a:t>
            </a:r>
            <a:r>
              <a:rPr lang="ru-RU" sz="3200" b="1" dirty="0"/>
              <a:t>то х ∙ 3 – </a:t>
            </a:r>
            <a:r>
              <a:rPr lang="ru-RU" sz="3200" b="1" dirty="0" smtClean="0"/>
              <a:t>х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487716" y="3508130"/>
            <a:ext cx="2263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21 </a:t>
            </a:r>
            <a:r>
              <a:rPr lang="ru-RU" sz="3200" b="1" dirty="0">
                <a:solidFill>
                  <a:srgbClr val="FFFF00"/>
                </a:solidFill>
              </a:rPr>
              <a:t>∙ </a:t>
            </a:r>
            <a:r>
              <a:rPr lang="ru-RU" sz="3200" b="1" dirty="0" smtClean="0">
                <a:solidFill>
                  <a:srgbClr val="FFFF00"/>
                </a:solidFill>
              </a:rPr>
              <a:t>3 – 21 =</a:t>
            </a:r>
            <a:r>
              <a:rPr lang="uk-UA" sz="3200" b="1" dirty="0" smtClean="0">
                <a:solidFill>
                  <a:srgbClr val="FFFF00"/>
                </a:solidFill>
              </a:rPr>
              <a:t>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664648" y="3559739"/>
            <a:ext cx="662477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42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19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3" grpId="0"/>
      <p:bldP spid="3" grpId="0"/>
      <p:bldP spid="40" grpId="0"/>
      <p:bldP spid="48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13459</TotalTime>
  <Words>559</Words>
  <Application>Microsoft Office PowerPoint</Application>
  <PresentationFormat>Произвольный</PresentationFormat>
  <Paragraphs>180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1180</cp:revision>
  <dcterms:created xsi:type="dcterms:W3CDTF">2025-08-27T14:01:18Z</dcterms:created>
  <dcterms:modified xsi:type="dcterms:W3CDTF">2026-03-10T08:53:15Z</dcterms:modified>
</cp:coreProperties>
</file>