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5" r:id="rId3"/>
    <p:sldId id="936" r:id="rId4"/>
    <p:sldId id="286" r:id="rId5"/>
    <p:sldId id="927" r:id="rId6"/>
    <p:sldId id="919" r:id="rId7"/>
    <p:sldId id="926" r:id="rId8"/>
    <p:sldId id="937" r:id="rId9"/>
    <p:sldId id="917" r:id="rId10"/>
    <p:sldId id="933" r:id="rId11"/>
    <p:sldId id="889" r:id="rId12"/>
    <p:sldId id="313" r:id="rId13"/>
    <p:sldId id="93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Порядок </a:t>
          </a:r>
          <a:r>
            <a:rPr lang="ru-RU" sz="3200" b="1" dirty="0" err="1" smtClean="0"/>
            <a:t>дій</a:t>
          </a:r>
          <a:r>
            <a:rPr lang="ru-RU" sz="3200" b="1" dirty="0" smtClean="0"/>
            <a:t> у </a:t>
          </a:r>
          <a:r>
            <a:rPr lang="ru-RU" sz="3200" b="1" dirty="0" err="1" smtClean="0"/>
            <a:t>виразах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добутку за таблицею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Задачі з відношеннями </a:t>
          </a:r>
          <a:r>
            <a:rPr lang="uk-UA" sz="3200" b="1" dirty="0" smtClean="0">
              <a:solidFill>
                <a:schemeClr val="bg1"/>
              </a:solidFill>
            </a:rPr>
            <a:t>«Ціна. Кількість. Вартість.»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6493" custLinFactX="452284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8173" custLinFactX="-13459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70025" custLinFactX="-1518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205" custLinFactX="-477309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8863" y="783883"/>
          <a:ext cx="4273486" cy="270571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Задачі з відношеннями </a:t>
          </a:r>
          <a:r>
            <a:rPr lang="uk-UA" sz="3200" b="1" kern="1200" dirty="0" smtClean="0">
              <a:solidFill>
                <a:schemeClr val="bg1"/>
              </a:solidFill>
            </a:rPr>
            <a:t>«Ціна. Кількість. Вартість.»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62747" y="854696"/>
        <a:ext cx="270571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38650" y="851488"/>
          <a:ext cx="4273486" cy="257050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39" y="854696"/>
        <a:ext cx="257050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99249" y="755183"/>
          <a:ext cx="4273486" cy="276311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Порядок </a:t>
          </a:r>
          <a:r>
            <a:rPr lang="ru-RU" sz="3200" b="1" kern="1200" dirty="0" err="1" smtClean="0"/>
            <a:t>дій</a:t>
          </a:r>
          <a:r>
            <a:rPr lang="ru-RU" sz="3200" b="1" kern="1200" dirty="0" smtClean="0"/>
            <a:t> у </a:t>
          </a:r>
          <a:r>
            <a:rPr lang="ru-RU" sz="3200" b="1" kern="1200" dirty="0" err="1" smtClean="0"/>
            <a:t>виразах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3" y="854696"/>
        <a:ext cx="276311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15005" y="956861"/>
          <a:ext cx="4273486" cy="235976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добутку за таблицею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1857" y="854696"/>
        <a:ext cx="235976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000" b="1" dirty="0" smtClean="0">
                <a:solidFill>
                  <a:srgbClr val="7030A0"/>
                </a:solidFill>
              </a:rPr>
              <a:t>Розв’язування задач з відношеннями «Ціна. Кількість. Вартість.»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smtClean="0">
                <a:solidFill>
                  <a:srgbClr val="7030A0"/>
                </a:solidFill>
              </a:rPr>
              <a:t>Урок 123-124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3210" y="1739221"/>
            <a:ext cx="755142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На </a:t>
            </a:r>
            <a:r>
              <a:rPr lang="ru-RU" sz="2800" b="1" dirty="0" err="1"/>
              <a:t>пошиття</a:t>
            </a:r>
            <a:r>
              <a:rPr lang="ru-RU" sz="2800" b="1" dirty="0"/>
              <a:t>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однакових</a:t>
            </a:r>
            <a:r>
              <a:rPr lang="ru-RU" sz="2800" b="1" dirty="0"/>
              <a:t> </a:t>
            </a:r>
            <a:r>
              <a:rPr lang="ru-RU" sz="2800" b="1" dirty="0" err="1"/>
              <a:t>костюмів</a:t>
            </a:r>
            <a:r>
              <a:rPr lang="ru-RU" sz="2800" b="1" dirty="0"/>
              <a:t> </a:t>
            </a:r>
            <a:r>
              <a:rPr lang="ru-RU" sz="2800" b="1" dirty="0" err="1"/>
              <a:t>витратили</a:t>
            </a:r>
            <a:r>
              <a:rPr lang="ru-RU" sz="2800" b="1" dirty="0"/>
              <a:t> 8 м </a:t>
            </a:r>
            <a:r>
              <a:rPr lang="ru-RU" sz="2800" b="1" dirty="0" err="1"/>
              <a:t>тканини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таких </a:t>
            </a:r>
            <a:r>
              <a:rPr lang="ru-RU" sz="2800" b="1" dirty="0" err="1"/>
              <a:t>костюмів</a:t>
            </a:r>
            <a:r>
              <a:rPr lang="ru-RU" sz="2800" b="1" dirty="0"/>
              <a:t> можна </a:t>
            </a:r>
            <a:r>
              <a:rPr lang="ru-RU" sz="2800" b="1" dirty="0" err="1" smtClean="0"/>
              <a:t>пошити</a:t>
            </a:r>
            <a:r>
              <a:rPr lang="ru-RU" sz="2800" b="1" dirty="0"/>
              <a:t>, </a:t>
            </a:r>
            <a:r>
              <a:rPr lang="ru-RU" sz="2800" b="1" dirty="0" err="1"/>
              <a:t>використавши</a:t>
            </a:r>
            <a:r>
              <a:rPr lang="ru-RU" sz="2800" b="1" dirty="0"/>
              <a:t> </a:t>
            </a:r>
            <a:r>
              <a:rPr lang="ru-RU" sz="2800" b="1" dirty="0" smtClean="0"/>
              <a:t>20м </a:t>
            </a:r>
            <a:r>
              <a:rPr lang="ru-RU" sz="2800" b="1" dirty="0" err="1"/>
              <a:t>тканини</a:t>
            </a:r>
            <a:r>
              <a:rPr lang="ru-RU" sz="2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615537"/>
            <a:ext cx="10165602" cy="10860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Прочитайте задачу. Розгляньте її короткий запис у </a:t>
            </a:r>
            <a:r>
              <a:rPr lang="ru-RU" sz="3600" b="1" dirty="0" err="1"/>
              <a:t>таблиці</a:t>
            </a:r>
            <a:r>
              <a:rPr lang="ru-RU" sz="3600" b="1" dirty="0" smtClean="0"/>
              <a:t>.</a:t>
            </a:r>
            <a:r>
              <a:rPr lang="ru-RU" sz="3600" dirty="0"/>
              <a:t> </a:t>
            </a:r>
            <a:r>
              <a:rPr lang="ru-RU" sz="3600" b="1" dirty="0" err="1"/>
              <a:t>Розв’яжіть</a:t>
            </a:r>
            <a:r>
              <a:rPr lang="ru-RU" sz="3600" b="1" dirty="0"/>
              <a:t> задачу.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139704" y="4664561"/>
            <a:ext cx="183684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1) 8 :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4677" y="1743497"/>
            <a:ext cx="3217743" cy="126908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відомо</a:t>
            </a:r>
            <a:r>
              <a:rPr lang="ru-RU" sz="2400" b="1" dirty="0">
                <a:solidFill>
                  <a:srgbClr val="7030A0"/>
                </a:solidFill>
              </a:rPr>
              <a:t> про кількість </a:t>
            </a:r>
            <a:r>
              <a:rPr lang="ru-RU" sz="2400" b="1" dirty="0" err="1">
                <a:solidFill>
                  <a:srgbClr val="7030A0"/>
                </a:solidFill>
              </a:rPr>
              <a:t>тканини</a:t>
            </a:r>
            <a:r>
              <a:rPr lang="ru-RU" sz="2400" b="1" dirty="0">
                <a:solidFill>
                  <a:srgbClr val="7030A0"/>
                </a:solidFill>
              </a:rPr>
              <a:t> для одного костюма?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64017" y="4662138"/>
            <a:ext cx="325484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для 1 костюма.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58691" y="4664561"/>
            <a:ext cx="109797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76548" y="5135104"/>
            <a:ext cx="10874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(к.)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9703" y="5137527"/>
            <a:ext cx="183684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20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4845" y="5711138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7 Множення в межах 1000\2026-03-10_1546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11" y="3156430"/>
            <a:ext cx="7538520" cy="13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7063561" y="5238172"/>
            <a:ext cx="310749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 : (8 : 2) = 5 (к.)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31077" y="5711138"/>
            <a:ext cx="625233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 20 м можна пошити 5 костюмів.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" y="3012584"/>
            <a:ext cx="2209070" cy="22255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3" name="Прямоугольник 42"/>
          <p:cNvSpPr/>
          <p:nvPr/>
        </p:nvSpPr>
        <p:spPr>
          <a:xfrm>
            <a:off x="6245374" y="3982875"/>
            <a:ext cx="76994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4м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3-10_155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9" y="1557586"/>
            <a:ext cx="10139576" cy="23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84" y="3649050"/>
            <a:ext cx="1600623" cy="25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437042"/>
            <a:ext cx="5832645" cy="1484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>
                <a:solidFill>
                  <a:schemeClr val="bg1"/>
                </a:solidFill>
              </a:rPr>
              <a:t>Сформулюйте</a:t>
            </a:r>
            <a:r>
              <a:rPr lang="ru-RU" sz="3200" b="1" dirty="0">
                <a:solidFill>
                  <a:schemeClr val="bg1"/>
                </a:solidFill>
              </a:rPr>
              <a:t> правило множення </a:t>
            </a:r>
            <a:r>
              <a:rPr lang="ru-RU" sz="3200" b="1" dirty="0" err="1">
                <a:solidFill>
                  <a:schemeClr val="bg1"/>
                </a:solidFill>
              </a:rPr>
              <a:t>суми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smtClean="0">
                <a:solidFill>
                  <a:schemeClr val="bg1"/>
                </a:solidFill>
              </a:rPr>
              <a:t>число і числа на суму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812759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 </a:t>
            </a:r>
            <a:r>
              <a:rPr lang="ru-RU" sz="3200" b="1" dirty="0" smtClean="0">
                <a:solidFill>
                  <a:schemeClr val="bg1"/>
                </a:solidFill>
              </a:rPr>
              <a:t>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uk-UA" sz="3200" b="1" dirty="0" smtClean="0">
                <a:solidFill>
                  <a:schemeClr val="bg1"/>
                </a:solidFill>
              </a:rPr>
              <a:t>? Ціну? Кількість?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3 МАТЕМ\1 Листопад\7 Множення в межах 1000\2026-03-09_144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8" y="1485578"/>
            <a:ext cx="9937105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Ст.70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489907"/>
            <a:ext cx="1836416" cy="28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35324723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Закінчіть</a:t>
            </a:r>
            <a:r>
              <a:rPr lang="ru-RU" sz="3600" b="1" dirty="0" smtClean="0"/>
              <a:t> вирази за правилами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0837" y="1327408"/>
            <a:ext cx="408252" cy="509770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1424091" y="2709714"/>
            <a:ext cx="4248472" cy="60098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 ∙ (в </a:t>
            </a:r>
            <a:r>
              <a:rPr lang="ru-RU" sz="3200" b="1" dirty="0">
                <a:solidFill>
                  <a:srgbClr val="FF0000"/>
                </a:solidFill>
              </a:rPr>
              <a:t>+ с) </a:t>
            </a:r>
            <a:r>
              <a:rPr lang="ru-RU" sz="3200" b="1" dirty="0" smtClean="0">
                <a:solidFill>
                  <a:srgbClr val="FF0000"/>
                </a:solidFill>
              </a:rPr>
              <a:t>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208465" y="3493600"/>
            <a:ext cx="4248473" cy="5842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</a:rPr>
              <a:t> +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</a:rPr>
              <a:t>)  ∙ </a:t>
            </a:r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</a:rPr>
              <a:t> 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500546" y="2727757"/>
            <a:ext cx="2598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 </a:t>
            </a:r>
            <a:r>
              <a:rPr lang="ru-RU" sz="3200" b="1" dirty="0" smtClean="0">
                <a:solidFill>
                  <a:srgbClr val="FF0000"/>
                </a:solidFill>
              </a:rPr>
              <a:t>  ∙  в  +  а  ∙  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500203" y="3491904"/>
            <a:ext cx="2617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</a:rPr>
              <a:t> ∙  </a:t>
            </a:r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</a:rPr>
              <a:t>  +  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</a:rPr>
              <a:t>  ∙  </a:t>
            </a:r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67687" y="4149874"/>
            <a:ext cx="48065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257556" y="4187683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а</a:t>
            </a:r>
            <a:r>
              <a:rPr lang="ru-RU" sz="3200" b="1" dirty="0">
                <a:solidFill>
                  <a:srgbClr val="7030A0"/>
                </a:solidFill>
              </a:rPr>
              <a:t> ∙ 2 + в ∙ 2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054099" y="4213171"/>
            <a:ext cx="2303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(а</a:t>
            </a:r>
            <a:r>
              <a:rPr lang="ru-RU" sz="3200" b="1" dirty="0" smtClean="0">
                <a:solidFill>
                  <a:srgbClr val="7030A0"/>
                </a:solidFill>
              </a:rPr>
              <a:t> + в)  ∙  2 =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716799" y="5063867"/>
            <a:ext cx="2075559" cy="718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34154" y="5192307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99888" y="5786017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</a:t>
            </a:r>
            <a:endParaRPr lang="ru-RU" sz="28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37363" y="1328994"/>
            <a:ext cx="408252" cy="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13" grpId="0"/>
      <p:bldP spid="114" grpId="0"/>
      <p:bldP spid="133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10_105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7" y="2333371"/>
            <a:ext cx="8230228" cy="13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4371999" y="4025320"/>
            <a:ext cx="2153271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 ∙ </a:t>
            </a:r>
            <a:r>
              <a:rPr lang="ru-RU" sz="2800" b="1" dirty="0"/>
              <a:t>4 ∙ </a:t>
            </a:r>
            <a:r>
              <a:rPr lang="ru-RU" sz="2800" b="1" dirty="0" smtClean="0"/>
              <a:t>5 = 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215843" y="4045656"/>
            <a:ext cx="2571932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4 </a:t>
            </a:r>
            <a:r>
              <a:rPr lang="ru-RU" sz="2800" b="1" dirty="0"/>
              <a:t>∙ </a:t>
            </a:r>
            <a:r>
              <a:rPr lang="ru-RU" sz="2800" b="1" dirty="0" smtClean="0"/>
              <a:t>6 </a:t>
            </a:r>
            <a:r>
              <a:rPr lang="ru-RU" sz="2800" b="1" dirty="0"/>
              <a:t>∙ 3 </a:t>
            </a:r>
            <a:r>
              <a:rPr lang="ru-RU" sz="2800" b="1" dirty="0" smtClean="0"/>
              <a:t>=</a:t>
            </a:r>
            <a:r>
              <a:rPr lang="uk-UA" sz="2800" b="1" dirty="0" smtClean="0"/>
              <a:t>  </a:t>
            </a:r>
            <a:endParaRPr lang="ru-RU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287621" cy="1161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вирази на </a:t>
            </a:r>
            <a:r>
              <a:rPr lang="ru-RU" sz="3600" b="1" dirty="0" err="1"/>
              <a:t>знаходження</a:t>
            </a:r>
            <a:r>
              <a:rPr lang="ru-RU" sz="3600" b="1" dirty="0"/>
              <a:t> </a:t>
            </a:r>
            <a:r>
              <a:rPr lang="ru-RU" sz="3600" b="1" dirty="0" err="1" smtClean="0"/>
              <a:t>добутку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скориставшись</a:t>
            </a:r>
            <a:r>
              <a:rPr lang="ru-RU" sz="3600" b="1" dirty="0" smtClean="0"/>
              <a:t> </a:t>
            </a:r>
            <a:r>
              <a:rPr lang="ru-RU" sz="3600" b="1" dirty="0"/>
              <a:t>таблицею.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703" y="1687388"/>
            <a:ext cx="3928202" cy="6120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їх значення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03" y="1849949"/>
            <a:ext cx="2724624" cy="26929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372920" y="3604470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24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75431" y="3177766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72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09174" y="3642862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89301" y="3130000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600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85716" y="4489693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96218" y="314176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17844" y="5708977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93274" y="314176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75188" y="3981945"/>
            <a:ext cx="8687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091565" y="314176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61809" y="4976481"/>
            <a:ext cx="2577388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12 ∙ </a:t>
            </a:r>
            <a:r>
              <a:rPr lang="ru-RU" sz="2800" b="1" dirty="0"/>
              <a:t>5</a:t>
            </a:r>
            <a:r>
              <a:rPr lang="ru-RU" sz="2800" b="1" dirty="0" smtClean="0"/>
              <a:t> </a:t>
            </a:r>
            <a:r>
              <a:rPr lang="ru-RU" sz="2800" b="1" dirty="0"/>
              <a:t>∙ </a:t>
            </a:r>
            <a:r>
              <a:rPr lang="ru-RU" sz="2800" b="1" dirty="0" smtClean="0"/>
              <a:t>10 = 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689333" y="4045656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72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84007" y="4032795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60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21783" y="4976481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600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86166" y="5038739"/>
            <a:ext cx="2327524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4 ∙ 7 ∙ 2 = 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717328" y="5025192"/>
            <a:ext cx="6402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56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94862" y="4474742"/>
            <a:ext cx="2202049" cy="6270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8 ∙ 2 ∙ </a:t>
            </a:r>
            <a:r>
              <a:rPr lang="ru-RU" sz="2800" b="1" dirty="0"/>
              <a:t>5 =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267229" y="4489693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80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8382659">
            <a:off x="4346185" y="4589401"/>
            <a:ext cx="1239449" cy="1068202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40" grpId="0"/>
      <p:bldP spid="41" grpId="0"/>
      <p:bldP spid="36" grpId="0"/>
      <p:bldP spid="38" grpId="0"/>
      <p:bldP spid="39" grpId="0"/>
      <p:bldP spid="42" grpId="0"/>
      <p:bldP spid="43" grpId="0"/>
      <p:bldP spid="44" grpId="0"/>
      <p:bldP spid="46" grpId="0"/>
      <p:bldP spid="47" grpId="0"/>
      <p:bldP spid="50" grpId="0" animBg="1"/>
      <p:bldP spid="53" grpId="0"/>
      <p:bldP spid="54" grpId="0"/>
      <p:bldP spid="55" grpId="0"/>
      <p:bldP spid="62" grpId="0" animBg="1"/>
      <p:bldP spid="63" grpId="0"/>
      <p:bldP spid="52" grpId="0" animBg="1"/>
      <p:bldP spid="56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7616" y="1395119"/>
            <a:ext cx="721108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22 ∙ 3 </a:t>
            </a:r>
            <a:r>
              <a:rPr lang="ru-RU" sz="3200" b="1" dirty="0" smtClean="0"/>
              <a:t>        13 </a:t>
            </a:r>
            <a:r>
              <a:rPr lang="ru-RU" sz="3200" b="1" dirty="0"/>
              <a:t>∙ 5 </a:t>
            </a:r>
            <a:r>
              <a:rPr lang="ru-RU" sz="3200" b="1" dirty="0" smtClean="0"/>
              <a:t>        17 </a:t>
            </a:r>
            <a:r>
              <a:rPr lang="ru-RU" sz="3200" b="1" dirty="0"/>
              <a:t>∙ 5 </a:t>
            </a:r>
            <a:r>
              <a:rPr lang="ru-RU" sz="3200" b="1" dirty="0" smtClean="0"/>
              <a:t>        33 </a:t>
            </a:r>
            <a:r>
              <a:rPr lang="ru-RU" sz="3200" b="1" dirty="0"/>
              <a:t>∙ </a:t>
            </a:r>
            <a:r>
              <a:rPr lang="ru-RU" sz="3200" b="1" dirty="0" smtClean="0"/>
              <a:t>3</a:t>
            </a:r>
          </a:p>
          <a:p>
            <a:r>
              <a:rPr lang="ru-RU" sz="3200" b="1" dirty="0" smtClean="0"/>
              <a:t>3 </a:t>
            </a:r>
            <a:r>
              <a:rPr lang="ru-RU" sz="3200" b="1" dirty="0"/>
              <a:t>∙ 22 </a:t>
            </a:r>
            <a:r>
              <a:rPr lang="ru-RU" sz="3200" b="1" dirty="0" smtClean="0"/>
              <a:t>        5 </a:t>
            </a:r>
            <a:r>
              <a:rPr lang="ru-RU" sz="3200" b="1" dirty="0"/>
              <a:t>∙ 13 </a:t>
            </a:r>
            <a:r>
              <a:rPr lang="ru-RU" sz="3200" b="1" dirty="0" smtClean="0"/>
              <a:t>        5 </a:t>
            </a:r>
            <a:r>
              <a:rPr lang="ru-RU" sz="3200" b="1" dirty="0"/>
              <a:t>∙ 17 </a:t>
            </a:r>
            <a:r>
              <a:rPr lang="ru-RU" sz="3200" b="1" dirty="0" smtClean="0"/>
              <a:t>        3 </a:t>
            </a:r>
            <a:r>
              <a:rPr lang="ru-RU" sz="3200" b="1" dirty="0"/>
              <a:t>∙ 33 </a:t>
            </a:r>
            <a:endParaRPr lang="ru-RU" sz="3200" b="1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1147616" y="4279065"/>
            <a:ext cx="326692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7 ∙ </a:t>
            </a:r>
            <a:r>
              <a:rPr lang="ru-RU" sz="3200" b="1" dirty="0" smtClean="0"/>
              <a:t>13 __ 3 </a:t>
            </a:r>
            <a:r>
              <a:rPr lang="ru-RU" sz="3200" b="1" dirty="0"/>
              <a:t>∙ 7 </a:t>
            </a:r>
            <a:endParaRPr lang="ru-RU" sz="3200" b="1" dirty="0" smtClean="0"/>
          </a:p>
          <a:p>
            <a:r>
              <a:rPr lang="ru-RU" sz="3200" b="1" dirty="0" smtClean="0"/>
              <a:t>5 </a:t>
            </a:r>
            <a:r>
              <a:rPr lang="ru-RU" sz="3200" b="1" dirty="0"/>
              <a:t>∙ 6 ∙ 2 </a:t>
            </a:r>
            <a:r>
              <a:rPr lang="ru-RU" sz="3200" b="1" dirty="0" smtClean="0"/>
              <a:t>__ </a:t>
            </a:r>
            <a:r>
              <a:rPr lang="ru-RU" sz="3200" b="1" dirty="0"/>
              <a:t>12 ∙ </a:t>
            </a: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0499" y="465246"/>
            <a:ext cx="10081120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Прокоментуйте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№385- 386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02" y="1195866"/>
            <a:ext cx="3590545" cy="307621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859783" y="1321660"/>
            <a:ext cx="7106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205050" y="1395119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66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433746" y="4744215"/>
            <a:ext cx="669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=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24752" y="4205606"/>
            <a:ext cx="57582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&gt;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7617" y="3404644"/>
            <a:ext cx="33203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Порівняйте</a:t>
            </a:r>
            <a:r>
              <a:rPr lang="ru-RU" sz="2800" b="1" dirty="0" smtClean="0">
                <a:solidFill>
                  <a:srgbClr val="7030A0"/>
                </a:solidFill>
              </a:rPr>
              <a:t> вирази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05050" y="1847270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66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859783" y="1847270"/>
            <a:ext cx="7106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68314" y="1334659"/>
            <a:ext cx="7106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99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660155" y="1408118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60155" y="1860269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98668" y="1860269"/>
            <a:ext cx="7106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99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3158" y="4279065"/>
            <a:ext cx="426110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(7 + 4) ∙ 3 </a:t>
            </a:r>
            <a:r>
              <a:rPr lang="ru-RU" sz="3200" b="1" dirty="0" smtClean="0"/>
              <a:t>__ </a:t>
            </a:r>
            <a:r>
              <a:rPr lang="ru-RU" sz="3200" b="1" dirty="0"/>
              <a:t>7 ∙ 3 + 4 ∙ 3 </a:t>
            </a:r>
            <a:endParaRPr lang="ru-RU" sz="3200" b="1" dirty="0" smtClean="0"/>
          </a:p>
          <a:p>
            <a:r>
              <a:rPr lang="ru-RU" sz="3200" b="1" dirty="0" smtClean="0"/>
              <a:t>8 </a:t>
            </a:r>
            <a:r>
              <a:rPr lang="ru-RU" sz="3200" b="1" dirty="0"/>
              <a:t>∙ 5 + 7 ∙ 5 </a:t>
            </a:r>
            <a:r>
              <a:rPr lang="ru-RU" sz="3200" b="1" dirty="0" smtClean="0"/>
              <a:t>__ </a:t>
            </a:r>
            <a:r>
              <a:rPr lang="ru-RU" sz="3200" b="1" dirty="0"/>
              <a:t>(8 + 7) ∙ 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50570" y="4255274"/>
            <a:ext cx="669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=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69311" y="4766655"/>
            <a:ext cx="669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=  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3" grpId="0"/>
      <p:bldP spid="64" grpId="0"/>
      <p:bldP spid="65" grpId="0"/>
      <p:bldP spid="68" grpId="0"/>
      <p:bldP spid="7" grpId="0" animBg="1"/>
      <p:bldP spid="51" grpId="0"/>
      <p:bldP spid="52" grpId="0"/>
      <p:bldP spid="53" grpId="0"/>
      <p:bldP spid="54" grpId="0"/>
      <p:bldP spid="55" grpId="0"/>
      <p:bldP spid="56" grpId="0"/>
      <p:bldP spid="10" grpId="0" animBg="1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023767" y="1796212"/>
            <a:ext cx="982079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890 </a:t>
            </a:r>
            <a:r>
              <a:rPr lang="ru-RU" sz="3200" b="1" dirty="0">
                <a:solidFill>
                  <a:srgbClr val="7030A0"/>
                </a:solidFill>
              </a:rPr>
              <a:t>– 24 ∙ </a:t>
            </a:r>
            <a:r>
              <a:rPr lang="ru-RU" sz="3200" b="1" dirty="0" smtClean="0">
                <a:solidFill>
                  <a:srgbClr val="7030A0"/>
                </a:solidFill>
              </a:rPr>
              <a:t>4=           </a:t>
            </a:r>
            <a:r>
              <a:rPr lang="ru-RU" sz="3200" b="1" dirty="0" smtClean="0">
                <a:solidFill>
                  <a:srgbClr val="7030A0"/>
                </a:solidFill>
              </a:rPr>
              <a:t>   497 </a:t>
            </a:r>
            <a:r>
              <a:rPr lang="ru-RU" sz="3200" b="1" dirty="0">
                <a:solidFill>
                  <a:srgbClr val="7030A0"/>
                </a:solidFill>
              </a:rPr>
              <a:t>+ 60 : </a:t>
            </a:r>
            <a:r>
              <a:rPr lang="ru-RU" sz="3200" b="1" dirty="0" smtClean="0">
                <a:solidFill>
                  <a:srgbClr val="7030A0"/>
                </a:solidFill>
              </a:rPr>
              <a:t>20=</a:t>
            </a:r>
            <a:r>
              <a:rPr lang="ru-RU" sz="3200" dirty="0" smtClean="0"/>
              <a:t>           </a:t>
            </a:r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7030A0"/>
                </a:solidFill>
              </a:rPr>
              <a:t>56 </a:t>
            </a:r>
            <a:r>
              <a:rPr lang="ru-RU" sz="3200" b="1" dirty="0">
                <a:solidFill>
                  <a:srgbClr val="7030A0"/>
                </a:solidFill>
              </a:rPr>
              <a:t>: 7 ∙ </a:t>
            </a:r>
            <a:r>
              <a:rPr lang="ru-RU" sz="3200" b="1" dirty="0" smtClean="0">
                <a:solidFill>
                  <a:srgbClr val="7030A0"/>
                </a:solidFill>
              </a:rPr>
              <a:t>12=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Самостійна</a:t>
            </a:r>
            <a:r>
              <a:rPr lang="ru-RU" sz="4000" b="1" dirty="0" smtClean="0"/>
              <a:t>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9306" y="2922524"/>
            <a:ext cx="107593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_890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</a:t>
            </a:r>
            <a:r>
              <a:rPr lang="uk-UA" sz="2800" b="1" u="sng" dirty="0" smtClean="0">
                <a:solidFill>
                  <a:schemeClr val="bg1"/>
                </a:solidFill>
              </a:rPr>
              <a:t>   96</a:t>
            </a:r>
          </a:p>
          <a:p>
            <a:endParaRPr lang="uk-UA" sz="2800" b="1" u="sng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4061" y="26080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383585" y="2449194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37464" y="3826583"/>
            <a:ext cx="83174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794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909258" y="1829820"/>
            <a:ext cx="94224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362964" y="1413570"/>
            <a:ext cx="56998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454318" y="1413570"/>
            <a:ext cx="54857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96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00659" y="1337181"/>
            <a:ext cx="39598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22374" y="1850671"/>
            <a:ext cx="83174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794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066281" y="1850671"/>
            <a:ext cx="68140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96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7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99" y="2842221"/>
            <a:ext cx="2655965" cy="29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009061" y="261063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055867" y="2365954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11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6" grpId="0"/>
      <p:bldP spid="58" grpId="0"/>
      <p:bldP spid="66" grpId="0"/>
      <p:bldP spid="67" grpId="0"/>
      <p:bldP spid="68" grpId="0"/>
      <p:bldP spid="51" grpId="0"/>
      <p:bldP spid="54" grpId="0"/>
      <p:bldP spid="6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18010"/>
              </p:ext>
            </p:extLst>
          </p:nvPr>
        </p:nvGraphicFramePr>
        <p:xfrm>
          <a:off x="7020034" y="1557586"/>
          <a:ext cx="46142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81"/>
                <a:gridCol w="1584001"/>
                <a:gridCol w="1729785"/>
              </a:tblGrid>
              <a:tr h="38167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Ціна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Кількість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Вартість</a:t>
                      </a:r>
                      <a:endParaRPr lang="ru-RU" sz="2800" dirty="0"/>
                    </a:p>
                  </a:txBody>
                  <a:tcPr/>
                </a:tc>
              </a:tr>
              <a:tr h="381677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6978" y="490791"/>
            <a:ext cx="10165602" cy="6540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/>
              <a:t>й </a:t>
            </a:r>
            <a:r>
              <a:rPr lang="ru-RU" sz="4000" b="1" dirty="0" err="1" smtClean="0"/>
              <a:t>порівняйте</a:t>
            </a:r>
            <a:r>
              <a:rPr lang="ru-RU" sz="4000" b="1" dirty="0" smtClean="0"/>
              <a:t> задачі </a:t>
            </a:r>
            <a:r>
              <a:rPr lang="ru-RU" sz="4000" b="1" dirty="0" err="1" smtClean="0"/>
              <a:t>усно</a:t>
            </a:r>
            <a:r>
              <a:rPr lang="ru-RU" sz="4000" b="1" dirty="0" smtClean="0"/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84424" y="1989634"/>
            <a:ext cx="804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16978" y="1197546"/>
            <a:ext cx="443682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знаходили</a:t>
            </a:r>
            <a:r>
              <a:rPr lang="ru-RU" sz="2400" b="1" dirty="0">
                <a:solidFill>
                  <a:srgbClr val="7030A0"/>
                </a:solidFill>
              </a:rPr>
              <a:t> в кожній задачі?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774" y="1701602"/>
            <a:ext cx="67122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1) Для </a:t>
            </a:r>
            <a:r>
              <a:rPr lang="ru-RU" sz="2800" b="1" dirty="0" err="1"/>
              <a:t>оздоблення</a:t>
            </a:r>
            <a:r>
              <a:rPr lang="ru-RU" sz="2800" b="1" dirty="0"/>
              <a:t> театрального костюма </a:t>
            </a:r>
            <a:r>
              <a:rPr lang="ru-RU" sz="2800" b="1" dirty="0" smtClean="0"/>
              <a:t>купили 3м </a:t>
            </a:r>
            <a:r>
              <a:rPr lang="ru-RU" sz="2800" b="1" dirty="0" err="1"/>
              <a:t>стрічки</a:t>
            </a:r>
            <a:r>
              <a:rPr lang="ru-RU" sz="2800" b="1" dirty="0"/>
              <a:t> на суму </a:t>
            </a:r>
            <a:r>
              <a:rPr lang="ru-RU" sz="2800" b="1" dirty="0" smtClean="0"/>
              <a:t>27грн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гривень</a:t>
            </a:r>
            <a:r>
              <a:rPr lang="ru-RU" sz="2800" b="1" dirty="0"/>
              <a:t> </a:t>
            </a:r>
            <a:r>
              <a:rPr lang="ru-RU" sz="2800" b="1" dirty="0" err="1"/>
              <a:t>коштує</a:t>
            </a:r>
            <a:r>
              <a:rPr lang="ru-RU" sz="2800" b="1" dirty="0"/>
              <a:t> </a:t>
            </a:r>
            <a:r>
              <a:rPr lang="ru-RU" sz="2800" b="1" dirty="0" smtClean="0"/>
              <a:t>1м </a:t>
            </a:r>
            <a:r>
              <a:rPr lang="ru-RU" sz="2800" b="1" dirty="0" err="1"/>
              <a:t>стрічки</a:t>
            </a:r>
            <a:r>
              <a:rPr lang="ru-RU" sz="2800" b="1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3766" y="3097033"/>
            <a:ext cx="672626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2) Для </a:t>
            </a:r>
            <a:r>
              <a:rPr lang="ru-RU" sz="2800" b="1" dirty="0" err="1"/>
              <a:t>оздоблення</a:t>
            </a:r>
            <a:r>
              <a:rPr lang="ru-RU" sz="2800" b="1" dirty="0"/>
              <a:t> театрального костюма на суму </a:t>
            </a:r>
            <a:r>
              <a:rPr lang="ru-RU" sz="2800" b="1" dirty="0" smtClean="0"/>
              <a:t>45грн </a:t>
            </a:r>
            <a:r>
              <a:rPr lang="ru-RU" sz="2800" b="1" dirty="0"/>
              <a:t>купили </a:t>
            </a:r>
            <a:r>
              <a:rPr lang="ru-RU" sz="2800" b="1" dirty="0" err="1"/>
              <a:t>стрічку</a:t>
            </a:r>
            <a:r>
              <a:rPr lang="ru-RU" sz="2800" b="1" dirty="0"/>
              <a:t>, по </a:t>
            </a:r>
            <a:r>
              <a:rPr lang="ru-RU" sz="2800" b="1" dirty="0" smtClean="0"/>
              <a:t>9грн </a:t>
            </a:r>
            <a:r>
              <a:rPr lang="ru-RU" sz="2800" b="1" dirty="0"/>
              <a:t>за </a:t>
            </a:r>
            <a:r>
              <a:rPr lang="ru-RU" sz="2800" b="1" dirty="0" smtClean="0"/>
              <a:t>1м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метрів</a:t>
            </a:r>
            <a:r>
              <a:rPr lang="ru-RU" sz="2800" b="1" dirty="0"/>
              <a:t> </a:t>
            </a:r>
            <a:r>
              <a:rPr lang="ru-RU" sz="2800" b="1" dirty="0" err="1"/>
              <a:t>стрічки</a:t>
            </a:r>
            <a:r>
              <a:rPr lang="ru-RU" sz="2800" b="1" dirty="0"/>
              <a:t> купили?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190796" y="1989634"/>
            <a:ext cx="12298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27грн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4295" y="1989634"/>
            <a:ext cx="1035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r>
              <a:rPr lang="ru-RU" sz="3200" b="1" dirty="0" err="1" smtClean="0">
                <a:solidFill>
                  <a:srgbClr val="FF0000"/>
                </a:solidFill>
              </a:rPr>
              <a:t>грн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81166"/>
              </p:ext>
            </p:extLst>
          </p:nvPr>
        </p:nvGraphicFramePr>
        <p:xfrm>
          <a:off x="7144295" y="3097033"/>
          <a:ext cx="4614267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0481"/>
                <a:gridCol w="1584001"/>
                <a:gridCol w="1729785"/>
              </a:tblGrid>
              <a:tr h="38167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Ціна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Кількість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Вартість</a:t>
                      </a:r>
                      <a:endParaRPr lang="ru-RU" sz="2800" dirty="0"/>
                    </a:p>
                  </a:txBody>
                  <a:tcPr/>
                </a:tc>
              </a:tr>
              <a:tr h="381677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8997948" y="3545696"/>
            <a:ext cx="804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304320" y="3562156"/>
            <a:ext cx="12298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45грн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7819" y="3573810"/>
            <a:ext cx="1035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9грн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98073" y="2607786"/>
            <a:ext cx="15247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27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840879" y="2597681"/>
            <a:ext cx="13727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24687" y="4158585"/>
            <a:ext cx="15247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45 : 9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667493" y="4148480"/>
            <a:ext cx="13727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118" y="4594631"/>
            <a:ext cx="671225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3) Для </a:t>
            </a:r>
            <a:r>
              <a:rPr lang="ru-RU" sz="2800" b="1" dirty="0" err="1"/>
              <a:t>оздоблення</a:t>
            </a:r>
            <a:r>
              <a:rPr lang="ru-RU" sz="2800" b="1" dirty="0"/>
              <a:t> театрального костюма </a:t>
            </a:r>
            <a:r>
              <a:rPr lang="ru-RU" sz="2800" b="1" dirty="0" smtClean="0"/>
              <a:t>купили 3м </a:t>
            </a:r>
            <a:r>
              <a:rPr lang="ru-RU" sz="2800" b="1" dirty="0" err="1"/>
              <a:t>стрічки</a:t>
            </a:r>
            <a:r>
              <a:rPr lang="ru-RU" sz="2800" b="1" dirty="0"/>
              <a:t> на суму </a:t>
            </a:r>
            <a:r>
              <a:rPr lang="ru-RU" sz="2800" b="1" dirty="0" smtClean="0"/>
              <a:t>27грн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метрів</a:t>
            </a:r>
            <a:r>
              <a:rPr lang="ru-RU" sz="2800" b="1" dirty="0"/>
              <a:t> </a:t>
            </a:r>
            <a:r>
              <a:rPr lang="ru-RU" sz="2800" b="1" dirty="0" err="1"/>
              <a:t>стрічки</a:t>
            </a:r>
            <a:r>
              <a:rPr lang="ru-RU" sz="2800" b="1" dirty="0"/>
              <a:t> можна </a:t>
            </a:r>
            <a:r>
              <a:rPr lang="ru-RU" sz="2800" b="1" dirty="0" err="1"/>
              <a:t>купити</a:t>
            </a:r>
            <a:r>
              <a:rPr lang="ru-RU" sz="2800" b="1" dirty="0"/>
              <a:t> за </a:t>
            </a:r>
            <a:r>
              <a:rPr lang="ru-RU" sz="2800" b="1" dirty="0" smtClean="0"/>
              <a:t>81грн</a:t>
            </a:r>
            <a:r>
              <a:rPr lang="ru-RU" sz="2800" b="1" dirty="0"/>
              <a:t>,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ціна</a:t>
            </a:r>
            <a:r>
              <a:rPr lang="ru-RU" sz="2800" b="1" dirty="0"/>
              <a:t> </a:t>
            </a:r>
            <a:r>
              <a:rPr lang="ru-RU" sz="2800" b="1" dirty="0" err="1" smtClean="0"/>
              <a:t>стрічки</a:t>
            </a:r>
            <a:r>
              <a:rPr lang="ru-RU" sz="2800" b="1" dirty="0" smtClean="0"/>
              <a:t> </a:t>
            </a:r>
            <a:r>
              <a:rPr lang="ru-RU" sz="2800" b="1" dirty="0"/>
              <a:t>така сама?</a:t>
            </a: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50633"/>
              </p:ext>
            </p:extLst>
          </p:nvPr>
        </p:nvGraphicFramePr>
        <p:xfrm>
          <a:off x="7020034" y="4683787"/>
          <a:ext cx="4738529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5503"/>
                <a:gridCol w="1626658"/>
                <a:gridCol w="1776368"/>
              </a:tblGrid>
              <a:tr h="38167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Ціна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Кількість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Вартість</a:t>
                      </a:r>
                      <a:endParaRPr lang="ru-RU" sz="2800" dirty="0"/>
                    </a:p>
                  </a:txBody>
                  <a:tcPr/>
                </a:tc>
              </a:tr>
              <a:tr h="381677">
                <a:tc row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81677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8826223" y="5126363"/>
            <a:ext cx="804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132595" y="5126363"/>
            <a:ext cx="12298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27грн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757969" y="5673320"/>
            <a:ext cx="804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190795" y="5689780"/>
            <a:ext cx="12298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81грн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0035" y="5375189"/>
            <a:ext cx="13706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Однак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20426" y="6174030"/>
            <a:ext cx="26102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81 : (27 : 3)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630715" y="6190659"/>
            <a:ext cx="13727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 (м)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" grpId="0" animBg="1"/>
      <p:bldP spid="34" grpId="0"/>
      <p:bldP spid="35" grpId="0"/>
      <p:bldP spid="37" grpId="0"/>
      <p:bldP spid="38" grpId="0"/>
      <p:bldP spid="39" grpId="0"/>
      <p:bldP spid="43" grpId="0" animBg="1"/>
      <p:bldP spid="44" grpId="0" animBg="1"/>
      <p:bldP spid="45" grpId="0" animBg="1"/>
      <p:bldP spid="46" grpId="0" animBg="1"/>
      <p:bldP spid="9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13762</TotalTime>
  <Words>624</Words>
  <Application>Microsoft Office PowerPoint</Application>
  <PresentationFormat>Произвольный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1198</cp:revision>
  <dcterms:created xsi:type="dcterms:W3CDTF">2025-08-27T14:01:18Z</dcterms:created>
  <dcterms:modified xsi:type="dcterms:W3CDTF">2026-03-12T09:56:02Z</dcterms:modified>
</cp:coreProperties>
</file>