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82" r:id="rId2"/>
    <p:sldId id="935" r:id="rId3"/>
    <p:sldId id="936" r:id="rId4"/>
    <p:sldId id="286" r:id="rId5"/>
    <p:sldId id="927" r:id="rId6"/>
    <p:sldId id="926" r:id="rId7"/>
    <p:sldId id="919" r:id="rId8"/>
    <p:sldId id="917" r:id="rId9"/>
    <p:sldId id="933" r:id="rId10"/>
    <p:sldId id="938" r:id="rId11"/>
    <p:sldId id="313" r:id="rId12"/>
    <p:sldId id="934" r:id="rId13"/>
  </p:sldIdLst>
  <p:sldSz cx="12184063" cy="6859588"/>
  <p:notesSz cx="6858000" cy="9144000"/>
  <p:defaultTextStyle>
    <a:defPPr>
      <a:defRPr lang="ru-RU"/>
    </a:defPPr>
    <a:lvl1pPr marL="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695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/>
            <a:t>Задача на </a:t>
          </a:r>
          <a:r>
            <a:rPr lang="ru-RU" sz="3200" b="1" dirty="0" err="1" smtClean="0"/>
            <a:t>знаходже-ння</a:t>
          </a:r>
          <a:r>
            <a:rPr lang="ru-RU" sz="3200" b="1" dirty="0" smtClean="0"/>
            <a:t> зменшува-</a:t>
          </a:r>
          <a:r>
            <a:rPr lang="ru-RU" sz="3200" b="1" dirty="0" err="1" smtClean="0"/>
            <a:t>ного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Складання виразів за таблицею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Обчислення </a:t>
          </a:r>
          <a:r>
            <a:rPr lang="uk-UA" sz="3200" b="1" dirty="0" smtClean="0">
              <a:solidFill>
                <a:schemeClr val="bg1"/>
              </a:solidFill>
            </a:rPr>
            <a:t>виразів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Знаходже-ння</a:t>
          </a:r>
          <a:r>
            <a:rPr lang="uk-UA" sz="3200" b="1" dirty="0" smtClean="0"/>
            <a:t> периметра </a:t>
          </a:r>
          <a:r>
            <a:rPr lang="uk-UA" sz="3200" b="1" dirty="0" err="1" smtClean="0"/>
            <a:t>прямокут-ника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6493" custLinFactX="452284" custLinFactNeighborX="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58173" custLinFactX="-13459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70025" custLinFactX="-15188" custLinFactNeighborX="-1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205" custLinFactX="-477309" custLinFactNeighborX="-5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78863" y="783883"/>
          <a:ext cx="4273486" cy="2705718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Знаходже-ння</a:t>
          </a:r>
          <a:r>
            <a:rPr lang="uk-UA" sz="3200" b="1" kern="1200" dirty="0" smtClean="0"/>
            <a:t> периметра </a:t>
          </a:r>
          <a:r>
            <a:rPr lang="uk-UA" sz="3200" b="1" kern="1200" dirty="0" err="1" smtClean="0"/>
            <a:t>прямокут-ника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7962747" y="854696"/>
        <a:ext cx="2705718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1638650" y="851488"/>
          <a:ext cx="4273486" cy="257050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Обчислення </a:t>
          </a:r>
          <a:r>
            <a:rPr lang="uk-UA" sz="3200" b="1" kern="1200" dirty="0" smtClean="0">
              <a:solidFill>
                <a:schemeClr val="bg1"/>
              </a:solidFill>
            </a:rPr>
            <a:t>виразів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2490139" y="854696"/>
        <a:ext cx="257050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4399249" y="755183"/>
          <a:ext cx="4273486" cy="2763118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Задача на </a:t>
          </a:r>
          <a:r>
            <a:rPr lang="ru-RU" sz="3200" b="1" kern="1200" dirty="0" err="1" smtClean="0"/>
            <a:t>знаходже-ння</a:t>
          </a:r>
          <a:r>
            <a:rPr lang="ru-RU" sz="3200" b="1" kern="1200" dirty="0" smtClean="0"/>
            <a:t> зменшува-</a:t>
          </a:r>
          <a:r>
            <a:rPr lang="ru-RU" sz="3200" b="1" kern="1200" dirty="0" err="1" smtClean="0"/>
            <a:t>ного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154433" y="854696"/>
        <a:ext cx="2763118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915005" y="956861"/>
          <a:ext cx="4273486" cy="2359762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Складання виразів за таблицею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41857" y="854696"/>
        <a:ext cx="2359762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352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70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056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408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6760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114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9465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0817" algn="l" defTabSz="104270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19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2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0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4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8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56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568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3446" y="274702"/>
            <a:ext cx="2741414" cy="58528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203" y="274702"/>
            <a:ext cx="8021175" cy="58528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94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769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7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0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2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627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03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44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84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254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254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203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3566" y="1600571"/>
            <a:ext cx="5381294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911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79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5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068" indent="0">
              <a:buNone/>
              <a:defRPr sz="2400" b="1"/>
            </a:lvl2pPr>
            <a:lvl3pPr marL="1088136" indent="0">
              <a:buNone/>
              <a:defRPr sz="2100" b="1"/>
            </a:lvl3pPr>
            <a:lvl4pPr marL="1632204" indent="0">
              <a:buNone/>
              <a:defRPr sz="1900" b="1"/>
            </a:lvl4pPr>
            <a:lvl5pPr marL="2176272" indent="0">
              <a:buNone/>
              <a:defRPr sz="1900" b="1"/>
            </a:lvl5pPr>
            <a:lvl6pPr marL="2720340" indent="0">
              <a:buNone/>
              <a:defRPr sz="1900" b="1"/>
            </a:lvl6pPr>
            <a:lvl7pPr marL="3264408" indent="0">
              <a:buNone/>
              <a:defRPr sz="1900" b="1"/>
            </a:lvl7pPr>
            <a:lvl8pPr marL="3808476" indent="0">
              <a:buNone/>
              <a:defRPr sz="1900" b="1"/>
            </a:lvl8pPr>
            <a:lvl9pPr marL="4352544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5" y="2175379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53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6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211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4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4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4" y="1435433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390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2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7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068" indent="0">
              <a:buNone/>
              <a:defRPr sz="3300"/>
            </a:lvl2pPr>
            <a:lvl3pPr marL="1088136" indent="0">
              <a:buNone/>
              <a:defRPr sz="2900"/>
            </a:lvl3pPr>
            <a:lvl4pPr marL="1632204" indent="0">
              <a:buNone/>
              <a:defRPr sz="2400"/>
            </a:lvl4pPr>
            <a:lvl5pPr marL="2176272" indent="0">
              <a:buNone/>
              <a:defRPr sz="2400"/>
            </a:lvl5pPr>
            <a:lvl6pPr marL="2720340" indent="0">
              <a:buNone/>
              <a:defRPr sz="2400"/>
            </a:lvl6pPr>
            <a:lvl7pPr marL="3264408" indent="0">
              <a:buNone/>
              <a:defRPr sz="2400"/>
            </a:lvl7pPr>
            <a:lvl8pPr marL="3808476" indent="0">
              <a:buNone/>
              <a:defRPr sz="2400"/>
            </a:lvl8pPr>
            <a:lvl9pPr marL="4352544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068" indent="0">
              <a:buNone/>
              <a:defRPr sz="1400"/>
            </a:lvl2pPr>
            <a:lvl3pPr marL="1088136" indent="0">
              <a:buNone/>
              <a:defRPr sz="1200"/>
            </a:lvl3pPr>
            <a:lvl4pPr marL="1632204" indent="0">
              <a:buNone/>
              <a:defRPr sz="1100"/>
            </a:lvl4pPr>
            <a:lvl5pPr marL="2176272" indent="0">
              <a:buNone/>
              <a:defRPr sz="1100"/>
            </a:lvl5pPr>
            <a:lvl6pPr marL="2720340" indent="0">
              <a:buNone/>
              <a:defRPr sz="1100"/>
            </a:lvl6pPr>
            <a:lvl7pPr marL="3264408" indent="0">
              <a:buNone/>
              <a:defRPr sz="1100"/>
            </a:lvl7pPr>
            <a:lvl8pPr marL="3808476" indent="0">
              <a:buNone/>
              <a:defRPr sz="1100"/>
            </a:lvl8pPr>
            <a:lvl9pPr marL="4352544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20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814" tIns="54407" rIns="108814" bIns="5440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1"/>
            <a:ext cx="10965657" cy="4527011"/>
          </a:xfrm>
          <a:prstGeom prst="rect">
            <a:avLst/>
          </a:prstGeom>
        </p:spPr>
        <p:txBody>
          <a:bodyPr vert="horz" lIns="108814" tIns="54407" rIns="108814" bIns="5440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814" tIns="54407" rIns="108814" bIns="54407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244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108813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051" indent="-408051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111" indent="-340043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17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23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306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374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442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0510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4578" indent="-272034" algn="l" defTabSz="1088136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06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13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20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272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340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408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476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2544" algn="l" defTabSz="108813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8.wdp"/><Relationship Id="rId4" Type="http://schemas.openxmlformats.org/officeDocument/2006/relationships/image" Target="../media/image29.png"/><Relationship Id="rId9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3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1.png"/><Relationship Id="rId7" Type="http://schemas.openxmlformats.org/officeDocument/2006/relationships/image" Target="../media/image2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71551" y="1197546"/>
            <a:ext cx="8496944" cy="132342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lvl="0" algn="ctr"/>
            <a:r>
              <a:rPr lang="uk-UA" sz="4000" b="1" dirty="0" smtClean="0">
                <a:solidFill>
                  <a:srgbClr val="7030A0"/>
                </a:solidFill>
              </a:rPr>
              <a:t>Складання виразів для розв’язування задач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8346" y="3744921"/>
            <a:ext cx="3500149" cy="1938978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Математика</a:t>
            </a:r>
            <a:endParaRPr lang="en-US" sz="2400" b="1" dirty="0">
              <a:solidFill>
                <a:srgbClr val="7030A0"/>
              </a:solidFill>
            </a:endParaRP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3</a:t>
            </a:r>
            <a:r>
              <a:rPr lang="en-US" sz="2400" b="1" dirty="0">
                <a:solidFill>
                  <a:srgbClr val="7030A0"/>
                </a:solidFill>
              </a:rPr>
              <a:t> </a:t>
            </a:r>
            <a:r>
              <a:rPr lang="uk-UA" sz="2400" b="1" dirty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>
                <a:solidFill>
                  <a:srgbClr val="7030A0"/>
                </a:solidFill>
              </a:rPr>
              <a:t>Розділ </a:t>
            </a:r>
            <a:r>
              <a:rPr lang="uk-UA" sz="2400" b="1" i="1" dirty="0" smtClean="0">
                <a:solidFill>
                  <a:srgbClr val="7030A0"/>
                </a:solidFill>
              </a:rPr>
              <a:t>7. </a:t>
            </a:r>
            <a:r>
              <a:rPr lang="uk-UA" sz="2400" b="1" dirty="0" smtClean="0">
                <a:solidFill>
                  <a:srgbClr val="7030A0"/>
                </a:solidFill>
              </a:rPr>
              <a:t>Множення і ділення в межах 1000</a:t>
            </a:r>
            <a:endParaRPr lang="uk-UA" sz="2400" b="1" dirty="0">
              <a:solidFill>
                <a:schemeClr val="bg1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125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551" y="3345490"/>
            <a:ext cx="2338409" cy="2338409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78819" y="1611547"/>
            <a:ext cx="4604939" cy="156966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7030A0"/>
                </a:solidFill>
              </a:rPr>
              <a:t>— </a:t>
            </a:r>
            <a:r>
              <a:rPr lang="ru-RU" sz="2400" b="1" dirty="0" smtClean="0">
                <a:solidFill>
                  <a:srgbClr val="7030A0"/>
                </a:solidFill>
              </a:rPr>
              <a:t>Як </a:t>
            </a:r>
            <a:r>
              <a:rPr lang="ru-RU" sz="2400" b="1" dirty="0" err="1">
                <a:solidFill>
                  <a:srgbClr val="7030A0"/>
                </a:solidFill>
              </a:rPr>
              <a:t>обчислити</a:t>
            </a:r>
            <a:r>
              <a:rPr lang="ru-RU" sz="2400" b="1" dirty="0">
                <a:solidFill>
                  <a:srgbClr val="7030A0"/>
                </a:solidFill>
              </a:rPr>
              <a:t> периметр </a:t>
            </a:r>
            <a:r>
              <a:rPr lang="ru-RU" sz="2400" b="1" dirty="0" err="1">
                <a:solidFill>
                  <a:srgbClr val="7030A0"/>
                </a:solidFill>
              </a:rPr>
              <a:t>прямокутника</a:t>
            </a:r>
            <a:r>
              <a:rPr lang="ru-RU" sz="2400" b="1" dirty="0">
                <a:solidFill>
                  <a:srgbClr val="7030A0"/>
                </a:solidFill>
              </a:rPr>
              <a:t>? </a:t>
            </a:r>
            <a:endParaRPr lang="ru-RU" sz="2400" b="1" dirty="0" smtClean="0">
              <a:solidFill>
                <a:srgbClr val="7030A0"/>
              </a:solidFill>
            </a:endParaRP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>
                <a:solidFill>
                  <a:srgbClr val="7030A0"/>
                </a:solidFill>
              </a:rPr>
              <a:t>Яке зі </a:t>
            </a:r>
            <a:r>
              <a:rPr lang="ru-RU" sz="2400" b="1" dirty="0" err="1">
                <a:solidFill>
                  <a:srgbClr val="7030A0"/>
                </a:solidFill>
              </a:rPr>
              <a:t>значень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 err="1">
                <a:solidFill>
                  <a:srgbClr val="7030A0"/>
                </a:solidFill>
              </a:rPr>
              <a:t>невідоме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7030A0"/>
                </a:solidFill>
              </a:rPr>
              <a:t>— </a:t>
            </a:r>
            <a:r>
              <a:rPr lang="ru-RU" sz="2400" b="1" dirty="0" err="1">
                <a:solidFill>
                  <a:srgbClr val="7030A0"/>
                </a:solidFill>
              </a:rPr>
              <a:t>Розв’яжіть</a:t>
            </a:r>
            <a:r>
              <a:rPr lang="ru-RU" sz="2400" b="1" dirty="0">
                <a:solidFill>
                  <a:srgbClr val="7030A0"/>
                </a:solidFill>
              </a:rPr>
              <a:t> задачу </a:t>
            </a:r>
            <a:r>
              <a:rPr lang="ru-RU" sz="2400" b="1" dirty="0" err="1">
                <a:solidFill>
                  <a:srgbClr val="7030A0"/>
                </a:solidFill>
              </a:rPr>
              <a:t>самостійно</a:t>
            </a:r>
            <a:r>
              <a:rPr lang="ru-RU" sz="2400" b="1" dirty="0">
                <a:solidFill>
                  <a:srgbClr val="7030A0"/>
                </a:solidFill>
              </a:rPr>
              <a:t>.</a:t>
            </a:r>
          </a:p>
        </p:txBody>
      </p:sp>
      <p:pic>
        <p:nvPicPr>
          <p:cNvPr id="3074" name="Picture 2" descr="Клумба прямоугольной формы - 7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09" y="3210413"/>
            <a:ext cx="3929765" cy="294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3749" y="1611547"/>
            <a:ext cx="6176012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Для </a:t>
            </a:r>
            <a:r>
              <a:rPr lang="ru-RU" sz="2800" b="1" dirty="0" err="1"/>
              <a:t>клумби</a:t>
            </a:r>
            <a:r>
              <a:rPr lang="ru-RU" sz="2800" b="1" dirty="0"/>
              <a:t> </a:t>
            </a:r>
            <a:r>
              <a:rPr lang="ru-RU" sz="2800" b="1" dirty="0" err="1"/>
              <a:t>прямокутної</a:t>
            </a:r>
            <a:r>
              <a:rPr lang="ru-RU" sz="2800" b="1" dirty="0"/>
              <a:t> </a:t>
            </a:r>
            <a:r>
              <a:rPr lang="ru-RU" sz="2800" b="1" dirty="0" err="1"/>
              <a:t>форми</a:t>
            </a:r>
            <a:r>
              <a:rPr lang="ru-RU" sz="2800" b="1" dirty="0"/>
              <a:t>, </a:t>
            </a:r>
            <a:r>
              <a:rPr lang="ru-RU" sz="2800" b="1" dirty="0" err="1"/>
              <a:t>довжина</a:t>
            </a:r>
            <a:r>
              <a:rPr lang="ru-RU" sz="2800" b="1" dirty="0"/>
              <a:t> </a:t>
            </a:r>
            <a:r>
              <a:rPr lang="ru-RU" sz="2800" b="1" dirty="0" err="1"/>
              <a:t>якої</a:t>
            </a:r>
            <a:r>
              <a:rPr lang="ru-RU" sz="2800" b="1" dirty="0"/>
              <a:t> </a:t>
            </a:r>
            <a:r>
              <a:rPr lang="ru-RU" sz="2800" b="1" dirty="0" err="1"/>
              <a:t>дорівнює</a:t>
            </a:r>
            <a:r>
              <a:rPr lang="ru-RU" sz="2800" b="1" dirty="0"/>
              <a:t> </a:t>
            </a:r>
            <a:r>
              <a:rPr lang="ru-RU" sz="2800" b="1" dirty="0" smtClean="0"/>
              <a:t>12м</a:t>
            </a:r>
            <a:r>
              <a:rPr lang="ru-RU" sz="2800" b="1" dirty="0"/>
              <a:t>, а ширина — </a:t>
            </a:r>
            <a:r>
              <a:rPr lang="ru-RU" sz="2800" b="1" dirty="0" err="1"/>
              <a:t>удвічі</a:t>
            </a:r>
            <a:r>
              <a:rPr lang="ru-RU" sz="2800" b="1" dirty="0"/>
              <a:t> </a:t>
            </a:r>
            <a:r>
              <a:rPr lang="ru-RU" sz="2800" b="1" dirty="0" err="1"/>
              <a:t>менша</a:t>
            </a:r>
            <a:r>
              <a:rPr lang="ru-RU" sz="2800" b="1" dirty="0"/>
              <a:t>, </a:t>
            </a:r>
            <a:r>
              <a:rPr lang="ru-RU" sz="2800" b="1" dirty="0" err="1"/>
              <a:t>побудували</a:t>
            </a:r>
            <a:r>
              <a:rPr lang="ru-RU" sz="2800" b="1" dirty="0"/>
              <a:t> бордюр. Визнач його довжину.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615537"/>
            <a:ext cx="10165602" cy="8700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612376" y="4185618"/>
            <a:ext cx="195126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12 : 2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33749" y="3534157"/>
            <a:ext cx="439775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 =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67495" y="5420800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2548596" y="4168501"/>
            <a:ext cx="108965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6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472641" y="5420800"/>
            <a:ext cx="458509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довжина </a:t>
            </a:r>
            <a:r>
              <a:rPr lang="uk-UA" sz="3200" b="1" dirty="0" err="1" smtClean="0">
                <a:solidFill>
                  <a:schemeClr val="bg1"/>
                </a:solidFill>
              </a:rPr>
              <a:t>бордюра</a:t>
            </a:r>
            <a:r>
              <a:rPr lang="uk-UA" sz="3200" b="1" dirty="0" smtClean="0">
                <a:solidFill>
                  <a:schemeClr val="bg1"/>
                </a:solidFill>
              </a:rPr>
              <a:t> 36 м.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282845" y="4785553"/>
            <a:ext cx="136902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36 (м)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12376" y="4797946"/>
            <a:ext cx="267134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(12 + 6)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2</a:t>
            </a:r>
            <a:r>
              <a:rPr lang="ru-RU" sz="3200" b="1" dirty="0" smtClean="0">
                <a:solidFill>
                  <a:schemeClr val="bg1"/>
                </a:solidFill>
              </a:rPr>
              <a:t>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183704" y="3429794"/>
            <a:ext cx="2454544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 </a:t>
            </a:r>
            <a:r>
              <a:rPr lang="ru-RU" sz="3200" b="1" dirty="0" smtClean="0">
                <a:solidFill>
                  <a:srgbClr val="FFFF00"/>
                </a:solidFill>
                <a:cs typeface="Calibri"/>
              </a:rPr>
              <a:t>∙ 2 + в ∙ 2 =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213375" y="3427429"/>
            <a:ext cx="2060373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(а</a:t>
            </a:r>
            <a:r>
              <a:rPr lang="ru-RU" sz="3200" b="1" dirty="0" smtClean="0">
                <a:solidFill>
                  <a:srgbClr val="FFFF00"/>
                </a:solidFill>
                <a:cs typeface="Calibri"/>
              </a:rPr>
              <a:t> + в) ∙ 2 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638248" y="4185618"/>
            <a:ext cx="201809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ширина.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5377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40" grpId="0" animBg="1"/>
      <p:bldP spid="39" grpId="0" animBg="1"/>
      <p:bldP spid="41" grpId="0" animBg="1"/>
      <p:bldP spid="44" grpId="0" animBg="1"/>
      <p:bldP spid="45" grpId="0" animBg="1"/>
      <p:bldP spid="48" grpId="0"/>
      <p:bldP spid="49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709" y="1657145"/>
            <a:ext cx="1352288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23478" y="549474"/>
            <a:ext cx="9865095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</a:t>
            </a:r>
            <a:r>
              <a:rPr lang="uk-UA" sz="3600" b="1" dirty="0">
                <a:solidFill>
                  <a:schemeClr val="bg1"/>
                </a:solidFill>
              </a:rPr>
              <a:t>«Мікрофон</a:t>
            </a:r>
            <a:r>
              <a:rPr lang="uk-UA" sz="3600" b="1" dirty="0" smtClean="0">
                <a:solidFill>
                  <a:schemeClr val="bg1"/>
                </a:solidFill>
              </a:rPr>
              <a:t>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55927" y="1437042"/>
            <a:ext cx="5832645" cy="14844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lvl="0" algn="ctr"/>
            <a:r>
              <a:rPr lang="ru-RU" sz="3200" b="1" dirty="0" smtClean="0">
                <a:solidFill>
                  <a:schemeClr val="bg1"/>
                </a:solidFill>
              </a:rPr>
              <a:t>Як знайти периметр </a:t>
            </a:r>
            <a:r>
              <a:rPr lang="ru-RU" sz="3200" b="1" dirty="0" err="1" smtClean="0">
                <a:solidFill>
                  <a:schemeClr val="bg1"/>
                </a:solidFill>
              </a:rPr>
              <a:t>прямокутника</a:t>
            </a:r>
            <a:r>
              <a:rPr lang="ru-RU" sz="3200" b="1" dirty="0" smtClean="0">
                <a:solidFill>
                  <a:schemeClr val="bg1"/>
                </a:solidFill>
              </a:rPr>
              <a:t>?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75" y="3226112"/>
            <a:ext cx="1391160" cy="118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75814" y="3213770"/>
            <a:ext cx="5812759" cy="11864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Як </a:t>
            </a:r>
            <a:r>
              <a:rPr lang="ru-RU" sz="3200" b="1" dirty="0" smtClean="0">
                <a:solidFill>
                  <a:schemeClr val="bg1"/>
                </a:solidFill>
              </a:rPr>
              <a:t>знайти </a:t>
            </a:r>
            <a:r>
              <a:rPr lang="ru-RU" sz="3200" b="1" dirty="0" err="1" smtClean="0">
                <a:solidFill>
                  <a:schemeClr val="bg1"/>
                </a:solidFill>
              </a:rPr>
              <a:t>вартість</a:t>
            </a:r>
            <a:r>
              <a:rPr lang="uk-UA" sz="3200" b="1" dirty="0" smtClean="0">
                <a:solidFill>
                  <a:schemeClr val="bg1"/>
                </a:solidFill>
              </a:rPr>
              <a:t>? Ціну? Кількість? 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947" y="4725938"/>
            <a:ext cx="1352288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87915" y="4725938"/>
            <a:ext cx="5440620" cy="10081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3200" b="1" dirty="0"/>
              <a:t>Яке завдання на уроці було </a:t>
            </a:r>
            <a:r>
              <a:rPr lang="uk-UA" sz="3200" b="1" dirty="0" smtClean="0"/>
              <a:t>найцікавішим</a:t>
            </a:r>
            <a:r>
              <a:rPr lang="uk-UA" sz="3200" b="1" dirty="0"/>
              <a:t>?</a:t>
            </a:r>
            <a:endParaRPr lang="ru-RU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979463" y="1657266"/>
            <a:ext cx="2551141" cy="227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1599" y="1300285"/>
            <a:ext cx="3224669" cy="12006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Які зернятко мудрості ви покладете у свій рюкзачок?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63776" y="2917251"/>
            <a:ext cx="3074597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3405" y="2917251"/>
            <a:ext cx="3110073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3007" y="2917252"/>
            <a:ext cx="3192851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40796" y="1452961"/>
            <a:ext cx="1003799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8345" y="1300285"/>
            <a:ext cx="1064003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46184" y="1406546"/>
            <a:ext cx="910186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195396"/>
            <a:ext cx="16770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478976" y="5216663"/>
            <a:ext cx="1842740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433748" y="5216663"/>
            <a:ext cx="1824327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33184" y="519267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51363" y="5265833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433748" y="5265832"/>
            <a:ext cx="1898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Рюкзак рисунки детские (65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23" y="3081928"/>
            <a:ext cx="2097595" cy="236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703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7721" y="494644"/>
            <a:ext cx="9452596" cy="753531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9816" y="1701602"/>
            <a:ext cx="266011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Яким зернятком </a:t>
            </a:r>
            <a:r>
              <a:rPr lang="uk-UA" sz="2400" b="1" dirty="0">
                <a:solidFill>
                  <a:srgbClr val="7030A0"/>
                </a:solidFill>
              </a:rPr>
              <a:t>мудрості ви </a:t>
            </a:r>
            <a:r>
              <a:rPr lang="uk-UA" sz="2400" b="1" dirty="0" smtClean="0">
                <a:solidFill>
                  <a:srgbClr val="7030A0"/>
                </a:solidFill>
              </a:rPr>
              <a:t>налаштуєтесь на урок?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353477" y="4933724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53477" y="5856431"/>
            <a:ext cx="611189" cy="523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НІ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10938" r="4758"/>
          <a:stretch/>
        </p:blipFill>
        <p:spPr>
          <a:xfrm>
            <a:off x="8580292" y="2916539"/>
            <a:ext cx="2592000" cy="357307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9540" r="9431"/>
          <a:stretch/>
        </p:blipFill>
        <p:spPr>
          <a:xfrm>
            <a:off x="3059999" y="2917251"/>
            <a:ext cx="2671991" cy="357307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13692" r="5124"/>
          <a:stretch/>
        </p:blipFill>
        <p:spPr>
          <a:xfrm>
            <a:off x="5876007" y="2918665"/>
            <a:ext cx="2592000" cy="3573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59765" y="1393115"/>
            <a:ext cx="1233053" cy="178150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40103" y="1300285"/>
            <a:ext cx="1192245" cy="20868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12469" y="1300285"/>
            <a:ext cx="1009743" cy="1874335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479928" y="5057520"/>
            <a:ext cx="180132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281767" y="4980518"/>
            <a:ext cx="1769971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9109641" y="5057520"/>
            <a:ext cx="1698843" cy="929530"/>
          </a:xfrm>
          <a:prstGeom prst="roundRect">
            <a:avLst/>
          </a:prstGeom>
          <a:solidFill>
            <a:srgbClr val="F2DDAB"/>
          </a:solidFill>
          <a:ln w="38100">
            <a:solidFill>
              <a:srgbClr val="8F43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495332" y="5000824"/>
            <a:ext cx="1770514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92276" y="4992300"/>
            <a:ext cx="1759462" cy="954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</a:t>
            </a:r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109642" y="4961462"/>
            <a:ext cx="1698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Буде важко!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53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79462" y="549474"/>
            <a:ext cx="10179473" cy="79208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-19995" y="5878066"/>
            <a:ext cx="1143474" cy="971057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Ст.74</a:t>
            </a:r>
          </a:p>
        </p:txBody>
      </p:sp>
      <p:pic>
        <p:nvPicPr>
          <p:cNvPr id="1026" name="Picture 2" descr="D:\3 клас\03 МАТЕМ\1 Листопад\7 Множення в межах 1000\2026-03-11_202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484" y="1485578"/>
            <a:ext cx="10144935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947" y="3645818"/>
            <a:ext cx="1720988" cy="271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5462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8" y="599705"/>
            <a:ext cx="9886706" cy="7078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25" tIns="45713" rIns="91425" bIns="45713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План уроку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49768360"/>
              </p:ext>
            </p:extLst>
          </p:nvPr>
        </p:nvGraphicFramePr>
        <p:xfrm>
          <a:off x="649570" y="1577826"/>
          <a:ext cx="10771053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81" y="987326"/>
            <a:ext cx="10278148" cy="548204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303187" y="-723469"/>
            <a:ext cx="454720" cy="567792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37711" y="-712651"/>
            <a:ext cx="454720" cy="56779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211066" y="-574578"/>
            <a:ext cx="312405" cy="29164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42698" y="-728431"/>
            <a:ext cx="301490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·</a:t>
            </a:r>
          </a:p>
        </p:txBody>
      </p:sp>
      <p:sp>
        <p:nvSpPr>
          <p:cNvPr id="155" name="TextBox 154"/>
          <p:cNvSpPr txBox="1"/>
          <p:nvPr/>
        </p:nvSpPr>
        <p:spPr>
          <a:xfrm>
            <a:off x="2155097" y="-689442"/>
            <a:ext cx="30789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/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4318" y="-683909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(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338570" y="-689442"/>
            <a:ext cx="309498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)</a:t>
            </a:r>
          </a:p>
        </p:txBody>
      </p:sp>
      <p:sp>
        <p:nvSpPr>
          <p:cNvPr id="14" name="Прямоугольник 4"/>
          <p:cNvSpPr/>
          <p:nvPr/>
        </p:nvSpPr>
        <p:spPr>
          <a:xfrm>
            <a:off x="918081" y="477466"/>
            <a:ext cx="8493838" cy="72008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Знайдіть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закономірність</a:t>
            </a:r>
            <a:r>
              <a:rPr lang="ru-RU" sz="3600" b="1" dirty="0" smtClean="0"/>
              <a:t> між числами. 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1" t="46720" r="16769" b="36401"/>
          <a:stretch/>
        </p:blipFill>
        <p:spPr>
          <a:xfrm>
            <a:off x="3332702" y="1803222"/>
            <a:ext cx="4549539" cy="906492"/>
          </a:xfrm>
          <a:prstGeom prst="rect">
            <a:avLst/>
          </a:prstGeom>
        </p:spPr>
      </p:pic>
      <p:pic>
        <p:nvPicPr>
          <p:cNvPr id="75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163" y="383573"/>
            <a:ext cx="1569100" cy="239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TextBox 98"/>
          <p:cNvSpPr txBox="1"/>
          <p:nvPr/>
        </p:nvSpPr>
        <p:spPr>
          <a:xfrm>
            <a:off x="8767563" y="-868440"/>
            <a:ext cx="4299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9178673" y="-901471"/>
            <a:ext cx="466490" cy="769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uk-UA" sz="4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490743" y="-787444"/>
            <a:ext cx="58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523471" y="-779416"/>
            <a:ext cx="389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745834" y="-702664"/>
            <a:ext cx="408252" cy="5097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3803" y="-785514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644086" y="-718497"/>
            <a:ext cx="415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962963" y="-762813"/>
            <a:ext cx="774067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мм</a:t>
            </a:r>
          </a:p>
        </p:txBody>
      </p:sp>
      <p:sp>
        <p:nvSpPr>
          <p:cNvPr id="85" name="Прямокутник 21"/>
          <p:cNvSpPr/>
          <p:nvPr/>
        </p:nvSpPr>
        <p:spPr>
          <a:xfrm>
            <a:off x="88377" y="-749250"/>
            <a:ext cx="65392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</a:t>
            </a:r>
            <a:endParaRPr lang="uk-UA" sz="3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Прямокутник 38"/>
          <p:cNvSpPr/>
          <p:nvPr/>
        </p:nvSpPr>
        <p:spPr>
          <a:xfrm>
            <a:off x="1384104" y="-689442"/>
            <a:ext cx="445666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</a:p>
        </p:txBody>
      </p:sp>
      <p:sp>
        <p:nvSpPr>
          <p:cNvPr id="88" name="Прямокутник 29"/>
          <p:cNvSpPr/>
          <p:nvPr/>
        </p:nvSpPr>
        <p:spPr>
          <a:xfrm>
            <a:off x="713046" y="-721210"/>
            <a:ext cx="637900" cy="5849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32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1031996" y="-954530"/>
            <a:ext cx="684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1" name="Рисунок 90">
            <a:extLst>
              <a:ext uri="{FF2B5EF4-FFF2-40B4-BE49-F238E27FC236}">
                <a16:creationId xmlns="" xmlns:a16="http://schemas.microsoft.com/office/drawing/2014/main" id="{53C93A0D-9881-4FCD-B371-91B218EF26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10879230" y="-590416"/>
            <a:ext cx="633998" cy="382532"/>
          </a:xfrm>
          <a:prstGeom prst="rect">
            <a:avLst/>
          </a:prstGeom>
        </p:spPr>
      </p:pic>
      <p:pic>
        <p:nvPicPr>
          <p:cNvPr id="139" name="Рисунок 13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46189" r="88757" b="48887"/>
          <a:stretch/>
        </p:blipFill>
        <p:spPr>
          <a:xfrm>
            <a:off x="9733910" y="-588842"/>
            <a:ext cx="324000" cy="396000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57603" y="-774529"/>
            <a:ext cx="454720" cy="5677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971667" y="-748616"/>
            <a:ext cx="454720" cy="567792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928589" y="-628916"/>
            <a:ext cx="420932" cy="27656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654819" y="-735944"/>
            <a:ext cx="454720" cy="567792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947895" y="-711113"/>
            <a:ext cx="420547" cy="534723"/>
          </a:xfrm>
          <a:prstGeom prst="rect">
            <a:avLst/>
          </a:prstGeom>
        </p:spPr>
      </p:pic>
      <p:pic>
        <p:nvPicPr>
          <p:cNvPr id="102" name="Рисунок 10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756346" y="-740691"/>
            <a:ext cx="454720" cy="567792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1920226" y="-417808"/>
            <a:ext cx="302667" cy="272949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0027089" y="-731698"/>
            <a:ext cx="752665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109539" y="-723814"/>
            <a:ext cx="454720" cy="5677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436502" y="-714580"/>
            <a:ext cx="454720" cy="56779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EF2C7E8F-ECD0-492E-9285-452AD7136A4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56" r="7416" b="22173"/>
          <a:stretch/>
        </p:blipFill>
        <p:spPr>
          <a:xfrm>
            <a:off x="5003374" y="1143151"/>
            <a:ext cx="2228539" cy="1012972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10584117" y="-913582"/>
            <a:ext cx="590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</a:t>
            </a:r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380837" y="1327408"/>
            <a:ext cx="408252" cy="509770"/>
          </a:xfrm>
          <a:prstGeom prst="rect">
            <a:avLst/>
          </a:prstGeom>
        </p:spPr>
      </p:pic>
      <p:sp>
        <p:nvSpPr>
          <p:cNvPr id="135" name="Прямоугольник 134"/>
          <p:cNvSpPr/>
          <p:nvPr/>
        </p:nvSpPr>
        <p:spPr>
          <a:xfrm>
            <a:off x="1335733" y="4365898"/>
            <a:ext cx="6612059" cy="6465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/>
              <a:t>Допишіть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п’ять</a:t>
            </a:r>
            <a:r>
              <a:rPr lang="ru-RU" sz="2800" b="1" dirty="0" smtClean="0"/>
              <a:t> чисел</a:t>
            </a:r>
            <a:r>
              <a:rPr lang="ru-RU" sz="2800" b="1" dirty="0"/>
              <a:t> </a:t>
            </a:r>
            <a:r>
              <a:rPr lang="ru-RU" sz="2800" b="1" dirty="0" smtClean="0"/>
              <a:t>в кожному рядку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83262" y="1327408"/>
            <a:ext cx="454720" cy="5677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2781014"/>
            <a:ext cx="408252" cy="50977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1465076" y="3516227"/>
            <a:ext cx="408252" cy="509770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1750158" y="2768944"/>
            <a:ext cx="454720" cy="567792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2462096" y="276894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2843991" y="2768944"/>
            <a:ext cx="454720" cy="567792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3603162" y="2781014"/>
            <a:ext cx="454720" cy="56779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3905644" y="2752003"/>
            <a:ext cx="454720" cy="56779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593976" y="2781014"/>
            <a:ext cx="454720" cy="56779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3509670" y="3501206"/>
            <a:ext cx="454720" cy="56779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017354" y="2768944"/>
            <a:ext cx="454720" cy="567792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662923" y="2764226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4593976" y="3484418"/>
            <a:ext cx="454720" cy="567792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050960" y="2727138"/>
            <a:ext cx="454720" cy="56779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49264" y="2789943"/>
            <a:ext cx="420547" cy="534723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7171764" y="2764226"/>
            <a:ext cx="454720" cy="567792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929588" y="2773408"/>
            <a:ext cx="454720" cy="567792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263676" y="2789943"/>
            <a:ext cx="454720" cy="56779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991296" y="2764226"/>
            <a:ext cx="454720" cy="56779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9281087" y="2789872"/>
            <a:ext cx="454720" cy="567792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1766083" y="3501206"/>
            <a:ext cx="454720" cy="567792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2517174" y="3473605"/>
            <a:ext cx="454720" cy="567792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781047" y="3444454"/>
            <a:ext cx="454720" cy="567792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949960" y="3458205"/>
            <a:ext cx="454720" cy="56779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141082" y="3465585"/>
            <a:ext cx="454720" cy="567792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057910" y="3444454"/>
            <a:ext cx="454720" cy="567792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3957562" y="3487884"/>
            <a:ext cx="454720" cy="567792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092729" y="3501206"/>
            <a:ext cx="454720" cy="567792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8685961" y="3484329"/>
            <a:ext cx="454720" cy="567792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757907" y="3506674"/>
            <a:ext cx="420547" cy="534723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6815091" y="346674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231241" y="3444454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7983706" y="3506674"/>
            <a:ext cx="408252" cy="509770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9411325" y="3518294"/>
            <a:ext cx="408252" cy="509770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696407" y="3506224"/>
            <a:ext cx="454720" cy="5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54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2304704" y="4525284"/>
            <a:ext cx="213493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36 ∙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0499" y="465246"/>
            <a:ext cx="10081120" cy="109234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Які числа з </a:t>
            </a:r>
            <a:r>
              <a:rPr lang="ru-RU" sz="3600" b="1" dirty="0" err="1"/>
              <a:t>поданих</a:t>
            </a:r>
            <a:r>
              <a:rPr lang="ru-RU" sz="3600" b="1" dirty="0"/>
              <a:t> на </a:t>
            </a:r>
            <a:r>
              <a:rPr lang="ru-RU" sz="3600" b="1" dirty="0" err="1"/>
              <a:t>картках</a:t>
            </a:r>
            <a:r>
              <a:rPr lang="ru-RU" sz="3600" b="1" dirty="0"/>
              <a:t> у </a:t>
            </a:r>
            <a:r>
              <a:rPr lang="ru-RU" sz="3600" b="1" dirty="0" err="1"/>
              <a:t>добутку</a:t>
            </a:r>
            <a:r>
              <a:rPr lang="ru-RU" sz="3600" b="1" dirty="0"/>
              <a:t> дають число 72?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14928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Ст.72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№393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3808" y="2328573"/>
            <a:ext cx="3403699" cy="2916137"/>
          </a:xfrm>
          <a:prstGeom prst="rect">
            <a:avLst/>
          </a:prstGeom>
        </p:spPr>
      </p:pic>
      <p:sp>
        <p:nvSpPr>
          <p:cNvPr id="63" name="Прямоугольник 62"/>
          <p:cNvSpPr/>
          <p:nvPr/>
        </p:nvSpPr>
        <p:spPr>
          <a:xfrm>
            <a:off x="2392339" y="1753905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1154623" y="1742876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82790" y="3748379"/>
            <a:ext cx="3056853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rgbClr val="7030A0"/>
                </a:solidFill>
              </a:rPr>
              <a:t>Зразок</a:t>
            </a:r>
            <a:r>
              <a:rPr lang="ru-RU" sz="2800" b="1" dirty="0">
                <a:solidFill>
                  <a:srgbClr val="7030A0"/>
                </a:solidFill>
              </a:rPr>
              <a:t>. 72 </a:t>
            </a:r>
            <a:r>
              <a:rPr lang="ru-RU" sz="2800" b="1" dirty="0" smtClean="0">
                <a:solidFill>
                  <a:srgbClr val="7030A0"/>
                </a:solidFill>
              </a:rPr>
              <a:t>= 72 ∙ </a:t>
            </a:r>
            <a:r>
              <a:rPr lang="ru-RU" sz="2800" b="1" dirty="0">
                <a:solidFill>
                  <a:srgbClr val="7030A0"/>
                </a:solidFill>
              </a:rPr>
              <a:t>1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1123479" y="2764003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9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348287" y="2750116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12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767494" y="1764141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4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61873" y="1757079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661873" y="2764003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18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752588" y="2746861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24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105339" y="1779298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8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999718" y="1772236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6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999718" y="2779160"/>
            <a:ext cx="834034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36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090433" y="2762018"/>
            <a:ext cx="893375" cy="7904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72  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262150" y="5244710"/>
            <a:ext cx="2177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24 </a:t>
            </a:r>
            <a:r>
              <a:rPr lang="ru-RU" sz="3200" b="1" dirty="0"/>
              <a:t>∙ </a:t>
            </a:r>
            <a:endParaRPr lang="ru-RU" sz="3200" b="1" dirty="0" smtClean="0"/>
          </a:p>
        </p:txBody>
      </p:sp>
      <p:sp>
        <p:nvSpPr>
          <p:cNvPr id="47" name="Прямоугольник 46"/>
          <p:cNvSpPr/>
          <p:nvPr/>
        </p:nvSpPr>
        <p:spPr>
          <a:xfrm>
            <a:off x="4752588" y="3787133"/>
            <a:ext cx="213620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18 ∙</a:t>
            </a:r>
            <a:endParaRPr lang="ru-RU" sz="32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4752588" y="4543028"/>
            <a:ext cx="2177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12 </a:t>
            </a:r>
            <a:r>
              <a:rPr lang="ru-RU" sz="3200" b="1" dirty="0"/>
              <a:t>∙ </a:t>
            </a:r>
            <a:endParaRPr lang="ru-RU" sz="3200" b="1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4731944" y="5229994"/>
            <a:ext cx="217749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/>
              <a:t>72 = 9 </a:t>
            </a:r>
            <a:r>
              <a:rPr lang="ru-RU" sz="3200" b="1" dirty="0"/>
              <a:t>∙ </a:t>
            </a:r>
            <a:endParaRPr lang="ru-RU" sz="32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3882362" y="4543028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882362" y="522635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3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331877" y="377941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4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6326011" y="4535305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6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6160315" y="5236987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8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1723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0" grpId="0"/>
      <p:bldP spid="57" grpId="0"/>
      <p:bldP spid="58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3 клас\03 МАТЕМ\1 Листопад\7 Множення в межах 1000\2026-03-11_1936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46" y="1373774"/>
            <a:ext cx="9113647" cy="97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6553371" y="3555634"/>
            <a:ext cx="2473463" cy="627019"/>
          </a:xfrm>
          <a:prstGeom prst="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31 + 50 </a:t>
            </a:r>
            <a:r>
              <a:rPr lang="ru-RU" sz="2800" b="1" dirty="0"/>
              <a:t>= 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602174" y="2647489"/>
            <a:ext cx="2414763" cy="62701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1 + 50 </a:t>
            </a:r>
            <a:r>
              <a:rPr lang="ru-RU" sz="2800" b="1" dirty="0"/>
              <a:t>=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3745411" y="3582782"/>
            <a:ext cx="2562039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20 + 50 = </a:t>
            </a:r>
            <a:endParaRPr lang="ru-RU" sz="28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16978" y="3570585"/>
            <a:ext cx="2577388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23 + 50 = </a:t>
            </a:r>
            <a:endParaRPr lang="ru-RU" sz="28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3690153" y="2678850"/>
            <a:ext cx="2635858" cy="6270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/>
              <a:t>3 ∙ 17 + 50 = </a:t>
            </a:r>
            <a:endParaRPr lang="ru-RU" sz="28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932625" y="2699186"/>
            <a:ext cx="2478263" cy="6066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3 </a:t>
            </a:r>
            <a:r>
              <a:rPr lang="ru-RU" sz="2800" b="1" dirty="0"/>
              <a:t>∙ </a:t>
            </a:r>
            <a:r>
              <a:rPr lang="ru-RU" sz="2800" b="1" dirty="0" smtClean="0"/>
              <a:t>12 + 50 =</a:t>
            </a:r>
            <a:r>
              <a:rPr lang="uk-UA" sz="2800" b="1" dirty="0" smtClean="0"/>
              <a:t>  </a:t>
            </a:r>
            <a:endParaRPr lang="ru-RU" sz="2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916978" y="465246"/>
            <a:ext cx="10287621" cy="73230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Знайдіть</a:t>
            </a:r>
            <a:r>
              <a:rPr lang="ru-RU" sz="4000" b="1" dirty="0" smtClean="0"/>
              <a:t> значення </a:t>
            </a:r>
            <a:r>
              <a:rPr lang="ru-RU" sz="4000" b="1" dirty="0" err="1" smtClean="0"/>
              <a:t>виразів</a:t>
            </a:r>
            <a:r>
              <a:rPr lang="ru-RU" sz="4000" b="1" dirty="0" smtClean="0"/>
              <a:t>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666" y="5708977"/>
            <a:ext cx="191723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№394-395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70" y="3338502"/>
            <a:ext cx="2724624" cy="2692940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063111" y="2214876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728605" y="2714422"/>
            <a:ext cx="67501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86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837541" y="3141762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60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703041" y="2212180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1063111" y="3141762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69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060143" y="1796268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110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607341" y="2209484"/>
            <a:ext cx="666909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38527" y="3141762"/>
            <a:ext cx="86873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93   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2688971" y="3601741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119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547255" y="3570585"/>
            <a:ext cx="76019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110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477769" y="2686325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101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356762" y="3555634"/>
            <a:ext cx="759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143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8267229" y="2662440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53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9231375" y="2650051"/>
            <a:ext cx="2478263" cy="606683"/>
          </a:xfrm>
          <a:prstGeom prst="rect">
            <a:avLst/>
          </a:prstGeom>
          <a:solidFill>
            <a:schemeClr val="accent6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b="1" dirty="0" smtClean="0"/>
              <a:t>3 </a:t>
            </a:r>
            <a:r>
              <a:rPr lang="ru-RU" sz="2800" b="1" dirty="0"/>
              <a:t>∙ </a:t>
            </a:r>
            <a:r>
              <a:rPr lang="ru-RU" sz="2800" b="1" dirty="0" smtClean="0"/>
              <a:t>19 + 50 =</a:t>
            </a:r>
            <a:r>
              <a:rPr lang="uk-UA" sz="2800" b="1" dirty="0" smtClean="0"/>
              <a:t>  </a:t>
            </a:r>
            <a:endParaRPr lang="ru-RU" sz="2800" b="1" dirty="0" smtClean="0"/>
          </a:p>
        </p:txBody>
      </p:sp>
      <p:sp>
        <p:nvSpPr>
          <p:cNvPr id="58" name="Прямоугольник 57"/>
          <p:cNvSpPr/>
          <p:nvPr/>
        </p:nvSpPr>
        <p:spPr>
          <a:xfrm>
            <a:off x="9361861" y="2165741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57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1027355" y="2665287"/>
            <a:ext cx="75330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107</a:t>
            </a:r>
            <a:endParaRPr lang="ru-RU" sz="2800" b="1" dirty="0">
              <a:solidFill>
                <a:srgbClr val="FFFF00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015141" y="1770530"/>
            <a:ext cx="67501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86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013210" y="1790612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119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089381" y="1838274"/>
            <a:ext cx="829682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101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7203445" y="1790612"/>
            <a:ext cx="665716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53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8170516" y="1790612"/>
            <a:ext cx="759605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143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137270" y="1743677"/>
            <a:ext cx="753308" cy="61206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107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053609" y="4647807"/>
            <a:ext cx="508004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3 ∙ 13 + </a:t>
            </a:r>
            <a:r>
              <a:rPr lang="ru-RU" sz="3200" b="1" dirty="0" smtClean="0">
                <a:solidFill>
                  <a:srgbClr val="7030A0"/>
                </a:solidFill>
              </a:rPr>
              <a:t>14=        24 </a:t>
            </a:r>
            <a:r>
              <a:rPr lang="ru-RU" sz="3200" b="1" dirty="0">
                <a:solidFill>
                  <a:srgbClr val="7030A0"/>
                </a:solidFill>
              </a:rPr>
              <a:t>∙ 3 : </a:t>
            </a:r>
            <a:r>
              <a:rPr lang="ru-RU" sz="3200" b="1" dirty="0" smtClean="0">
                <a:solidFill>
                  <a:srgbClr val="7030A0"/>
                </a:solidFill>
              </a:rPr>
              <a:t>8=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013347" y="5518026"/>
            <a:ext cx="5080047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8 </a:t>
            </a:r>
            <a:r>
              <a:rPr lang="ru-RU" sz="3200" b="1" dirty="0">
                <a:solidFill>
                  <a:srgbClr val="7030A0"/>
                </a:solidFill>
              </a:rPr>
              <a:t>∙ 50 : </a:t>
            </a:r>
            <a:r>
              <a:rPr lang="ru-RU" sz="3200" b="1" dirty="0" smtClean="0">
                <a:solidFill>
                  <a:srgbClr val="7030A0"/>
                </a:solidFill>
              </a:rPr>
              <a:t>100 =      5 </a:t>
            </a:r>
            <a:r>
              <a:rPr lang="ru-RU" sz="3200" b="1" dirty="0">
                <a:solidFill>
                  <a:srgbClr val="7030A0"/>
                </a:solidFill>
              </a:rPr>
              <a:t>∙ 18 : </a:t>
            </a:r>
            <a:r>
              <a:rPr lang="ru-RU" sz="3200" b="1" dirty="0" smtClean="0">
                <a:solidFill>
                  <a:srgbClr val="7030A0"/>
                </a:solidFill>
              </a:rPr>
              <a:t>10 =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781342" y="4620978"/>
            <a:ext cx="323186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rgbClr val="7030A0"/>
                </a:solidFill>
              </a:rPr>
              <a:t>Самостійна</a:t>
            </a:r>
            <a:r>
              <a:rPr lang="ru-RU" sz="2800" b="1" dirty="0" smtClean="0">
                <a:solidFill>
                  <a:srgbClr val="7030A0"/>
                </a:solidFill>
              </a:rPr>
              <a:t> робота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4223274" y="4158063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39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999721" y="4620514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53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7030111" y="4167702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72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496749" y="4616497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117882" y="5096909"/>
            <a:ext cx="817831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400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6190143" y="5486574"/>
            <a:ext cx="429196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4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6854565" y="5078948"/>
            <a:ext cx="619618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90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600087" y="5486574"/>
            <a:ext cx="462382" cy="6120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9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6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2" grpId="0" animBg="1"/>
      <p:bldP spid="62" grpId="0" animBg="1"/>
      <p:bldP spid="50" grpId="0" animBg="1"/>
      <p:bldP spid="49" grpId="0" animBg="1"/>
      <p:bldP spid="51" grpId="0" animBg="1"/>
      <p:bldP spid="40" grpId="0"/>
      <p:bldP spid="41" grpId="0"/>
      <p:bldP spid="36" grpId="0"/>
      <p:bldP spid="38" grpId="0"/>
      <p:bldP spid="39" grpId="0"/>
      <p:bldP spid="42" grpId="0"/>
      <p:bldP spid="44" grpId="0"/>
      <p:bldP spid="46" grpId="0"/>
      <p:bldP spid="53" grpId="0"/>
      <p:bldP spid="54" grpId="0"/>
      <p:bldP spid="55" grpId="0"/>
      <p:bldP spid="63" grpId="0"/>
      <p:bldP spid="56" grpId="0"/>
      <p:bldP spid="57" grpId="0" animBg="1"/>
      <p:bldP spid="58" grpId="0"/>
      <p:bldP spid="60" grpId="0"/>
      <p:bldP spid="61" grpId="0"/>
      <p:bldP spid="64" grpId="0"/>
      <p:bldP spid="65" grpId="0"/>
      <p:bldP spid="66" grpId="0"/>
      <p:bldP spid="67" grpId="0"/>
      <p:bldP spid="68" grpId="0"/>
      <p:bldP spid="69" grpId="0" animBg="1"/>
      <p:bldP spid="70" grpId="0" animBg="1"/>
      <p:bldP spid="71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6978" y="565612"/>
            <a:ext cx="10165602" cy="113880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Розгляньте </a:t>
            </a:r>
            <a:r>
              <a:rPr lang="ru-RU" sz="3200" b="1" dirty="0" err="1"/>
              <a:t>розрахунки</a:t>
            </a:r>
            <a:r>
              <a:rPr lang="ru-RU" sz="3200" b="1" dirty="0"/>
              <a:t> </a:t>
            </a:r>
            <a:r>
              <a:rPr lang="ru-RU" sz="3200" b="1" dirty="0" smtClean="0"/>
              <a:t>й </a:t>
            </a:r>
            <a:r>
              <a:rPr lang="ru-RU" sz="3200" b="1" dirty="0" err="1" smtClean="0"/>
              <a:t>визначте</a:t>
            </a:r>
            <a:r>
              <a:rPr lang="ru-RU" sz="3200" b="1" dirty="0" smtClean="0"/>
              <a:t>, </a:t>
            </a:r>
            <a:r>
              <a:rPr lang="ru-RU" sz="3200" b="1" dirty="0"/>
              <a:t>хто з </a:t>
            </a:r>
            <a:r>
              <a:rPr lang="ru-RU" sz="3200" b="1" dirty="0" smtClean="0"/>
              <a:t>дітей </a:t>
            </a:r>
            <a:r>
              <a:rPr lang="ru-RU" sz="3200" b="1" dirty="0" err="1"/>
              <a:t>обчислив</a:t>
            </a:r>
            <a:r>
              <a:rPr lang="ru-RU" sz="3200" b="1" dirty="0"/>
              <a:t> </a:t>
            </a:r>
            <a:r>
              <a:rPr lang="ru-RU" sz="3200" b="1" dirty="0" err="1"/>
              <a:t>вартість</a:t>
            </a:r>
            <a:r>
              <a:rPr lang="ru-RU" sz="3200" b="1" dirty="0"/>
              <a:t> правильно.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64677" y="1704414"/>
            <a:ext cx="5053693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3200" b="1" dirty="0" err="1"/>
              <a:t>Іванка</a:t>
            </a:r>
            <a:r>
              <a:rPr lang="ru-RU" sz="3200" b="1" dirty="0"/>
              <a:t> та її брат </a:t>
            </a:r>
            <a:r>
              <a:rPr lang="ru-RU" sz="3200" b="1" dirty="0" err="1"/>
              <a:t>Тихін</a:t>
            </a:r>
            <a:r>
              <a:rPr lang="ru-RU" sz="3200" b="1" dirty="0"/>
              <a:t> купили 6 </a:t>
            </a:r>
            <a:r>
              <a:rPr lang="ru-RU" sz="3200" b="1" dirty="0" err="1"/>
              <a:t>тістечок</a:t>
            </a:r>
            <a:r>
              <a:rPr lang="ru-RU" sz="3200" b="1" dirty="0"/>
              <a:t>, по </a:t>
            </a:r>
            <a:r>
              <a:rPr lang="ru-RU" sz="3200" b="1" dirty="0" smtClean="0"/>
              <a:t>12грн </a:t>
            </a:r>
            <a:r>
              <a:rPr lang="ru-RU" sz="3200" b="1" dirty="0"/>
              <a:t>кожне, і бублик за </a:t>
            </a:r>
            <a:r>
              <a:rPr lang="ru-RU" sz="3200" b="1" dirty="0" smtClean="0"/>
              <a:t>4грн</a:t>
            </a:r>
            <a:r>
              <a:rPr lang="ru-RU" sz="3200" b="1" dirty="0"/>
              <a:t>. </a:t>
            </a:r>
            <a:r>
              <a:rPr lang="ru-RU" sz="3200" b="1" dirty="0" err="1"/>
              <a:t>Скільки</a:t>
            </a:r>
            <a:r>
              <a:rPr lang="ru-RU" sz="3200" b="1" dirty="0"/>
              <a:t> </a:t>
            </a:r>
            <a:r>
              <a:rPr lang="ru-RU" sz="3200" b="1" dirty="0" err="1"/>
              <a:t>гривень</a:t>
            </a:r>
            <a:r>
              <a:rPr lang="ru-RU" sz="3200" b="1" dirty="0"/>
              <a:t> вони заплатили за покупку?</a:t>
            </a:r>
          </a:p>
        </p:txBody>
      </p:sp>
      <p:pic>
        <p:nvPicPr>
          <p:cNvPr id="2050" name="Picture 2" descr="D:\3 клас\03 МАТЕМ\1 Листопад\7 Множення в межах 1000\2026-03-11_20285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699" y="1753936"/>
            <a:ext cx="5689703" cy="1905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3 клас\03 МАТЕМ\1 Листопад\7 Множення в межах 1000\2026-03-11_20304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384" y="3643819"/>
            <a:ext cx="5609393" cy="252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5803999" y="3617472"/>
            <a:ext cx="2887215" cy="28723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8847" y="4427904"/>
            <a:ext cx="3997460" cy="95410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</a:rPr>
              <a:t>Чому </a:t>
            </a:r>
            <a:r>
              <a:rPr lang="ru-RU" sz="2800" b="1" dirty="0" err="1">
                <a:solidFill>
                  <a:srgbClr val="7030A0"/>
                </a:solidFill>
              </a:rPr>
              <a:t>Тихін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припустився</a:t>
            </a:r>
            <a:r>
              <a:rPr lang="ru-RU" sz="2800" b="1" dirty="0">
                <a:solidFill>
                  <a:srgbClr val="7030A0"/>
                </a:solidFill>
              </a:rPr>
              <a:t> помилки?</a:t>
            </a:r>
          </a:p>
        </p:txBody>
      </p:sp>
    </p:spTree>
    <p:extLst>
      <p:ext uri="{BB962C8B-B14F-4D97-AF65-F5344CB8AC3E}">
        <p14:creationId xmlns:p14="http://schemas.microsoft.com/office/powerpoint/2010/main" val="3788392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 flipH="1">
            <a:off x="916975" y="3590045"/>
            <a:ext cx="4114527" cy="1648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Було – </a:t>
            </a:r>
          </a:p>
          <a:p>
            <a:r>
              <a:rPr lang="uk-UA" sz="3200" b="1" dirty="0" err="1" smtClean="0">
                <a:solidFill>
                  <a:schemeClr val="bg1"/>
                </a:solidFill>
              </a:rPr>
              <a:t>Викор</a:t>
            </a:r>
            <a:r>
              <a:rPr lang="uk-UA" sz="3200" b="1" dirty="0" smtClean="0">
                <a:solidFill>
                  <a:schemeClr val="bg1"/>
                </a:solidFill>
              </a:rPr>
              <a:t>. – </a:t>
            </a:r>
          </a:p>
          <a:p>
            <a:r>
              <a:rPr lang="uk-UA" sz="3200" b="1" dirty="0" smtClean="0">
                <a:solidFill>
                  <a:schemeClr val="bg1"/>
                </a:solidFill>
              </a:rPr>
              <a:t>Залиш. –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51671" y="1634239"/>
            <a:ext cx="830523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/>
              <a:t>Для привітання дівчаток зі святом хлопчики 3-го класу </a:t>
            </a:r>
            <a:r>
              <a:rPr lang="ru-RU" sz="2800" b="1" dirty="0" err="1"/>
              <a:t>склали</a:t>
            </a:r>
            <a:r>
              <a:rPr lang="ru-RU" sz="2800" b="1" dirty="0"/>
              <a:t> із квітів 13 </a:t>
            </a:r>
            <a:r>
              <a:rPr lang="ru-RU" sz="2800" b="1" dirty="0" err="1"/>
              <a:t>букетів</a:t>
            </a:r>
            <a:r>
              <a:rPr lang="ru-RU" sz="2800" b="1" dirty="0"/>
              <a:t>, по 7 квіток у кожному, і ще </a:t>
            </a:r>
            <a:r>
              <a:rPr lang="ru-RU" sz="2800" b="1" dirty="0" err="1"/>
              <a:t>залишилося</a:t>
            </a:r>
            <a:r>
              <a:rPr lang="ru-RU" sz="2800" b="1" dirty="0"/>
              <a:t> 15 квіток. </a:t>
            </a:r>
            <a:r>
              <a:rPr lang="ru-RU" sz="2800" b="1" dirty="0" err="1"/>
              <a:t>Скільки</a:t>
            </a:r>
            <a:r>
              <a:rPr lang="ru-RU" sz="2800" b="1" dirty="0"/>
              <a:t> квіток було </a:t>
            </a:r>
            <a:r>
              <a:rPr lang="ru-RU" sz="2800" b="1" dirty="0" err="1"/>
              <a:t>спочатку</a:t>
            </a:r>
            <a:r>
              <a:rPr lang="ru-RU" sz="2800" b="1" dirty="0"/>
              <a:t>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1301" y="615537"/>
            <a:ext cx="10165602" cy="87004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Розв’яжіть</a:t>
            </a:r>
            <a:r>
              <a:rPr lang="ru-RU" sz="4000" b="1" dirty="0" smtClean="0"/>
              <a:t>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AutoShape 2" descr="Cute Cartoon Senior People Set. Happy Old People, Men And Women ...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4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6" descr="Set Of Diverse Vector People. Men And Women, Young And Old ..."/>
          <p:cNvSpPr>
            <a:spLocks noChangeAspect="1" noChangeArrowheads="1"/>
          </p:cNvSpPr>
          <p:nvPr/>
        </p:nvSpPr>
        <p:spPr bwMode="auto">
          <a:xfrm>
            <a:off x="460075" y="160374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AutoShape 2" descr="Відпочинок на Чорному морі 2020 , Чорне море бази відпочинку Україна"/>
          <p:cNvSpPr>
            <a:spLocks noChangeAspect="1" noChangeArrowheads="1"/>
          </p:cNvSpPr>
          <p:nvPr/>
        </p:nvSpPr>
        <p:spPr bwMode="auto">
          <a:xfrm>
            <a:off x="612376" y="312810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="" xmlns:a16="http://schemas.microsoft.com/office/drawing/2014/main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98651" y="-1123058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90578" y="-582555"/>
            <a:ext cx="312405" cy="281731"/>
          </a:xfrm>
          <a:prstGeom prst="rect">
            <a:avLst/>
          </a:prstGeom>
        </p:spPr>
      </p:pic>
      <p:sp>
        <p:nvSpPr>
          <p:cNvPr id="59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4" y="5711138"/>
            <a:ext cx="126749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5" tIns="45713" rIns="91425" bIns="45713"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Ст.73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№397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19623" y="4177625"/>
            <a:ext cx="2579327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13 б. по 7 кв.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2406417" y="3673310"/>
            <a:ext cx="1076864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? кв.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491631" y="4664561"/>
            <a:ext cx="1329521" cy="47296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15 кв.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7082293" y="3573810"/>
            <a:ext cx="153001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91 (кв.)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26716" y="3573810"/>
            <a:ext cx="1836845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1) 7 </a:t>
            </a:r>
            <a:r>
              <a:rPr lang="ru-RU" sz="3200" b="1" dirty="0" smtClean="0">
                <a:solidFill>
                  <a:schemeClr val="bg1"/>
                </a:solidFill>
                <a:latin typeface="Calibri"/>
                <a:cs typeface="Calibri"/>
              </a:rPr>
              <a:t>∙ 13 </a:t>
            </a:r>
            <a:r>
              <a:rPr lang="ru-RU" sz="3200" b="1" dirty="0" smtClean="0">
                <a:solidFill>
                  <a:schemeClr val="bg1"/>
                </a:solidFill>
              </a:rPr>
              <a:t>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452017" y="5541088"/>
            <a:ext cx="2186231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Відповідь</a:t>
            </a:r>
            <a:r>
              <a:rPr lang="ru-RU" sz="3200" b="1" dirty="0" smtClean="0">
                <a:solidFill>
                  <a:schemeClr val="bg1"/>
                </a:solidFill>
              </a:rPr>
              <a:t>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8626255" y="3573810"/>
            <a:ext cx="2782480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- </a:t>
            </a:r>
            <a:r>
              <a:rPr lang="ru-RU" sz="3200" b="1" dirty="0" err="1" smtClean="0">
                <a:solidFill>
                  <a:schemeClr val="bg1"/>
                </a:solidFill>
              </a:rPr>
              <a:t>використали</a:t>
            </a:r>
            <a:r>
              <a:rPr lang="ru-RU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33605" y="5539798"/>
            <a:ext cx="4871906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спочатку було 106 квіток.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8" y="1629594"/>
            <a:ext cx="1811627" cy="182517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44" name="Прямоугольник 43"/>
          <p:cNvSpPr/>
          <p:nvPr/>
        </p:nvSpPr>
        <p:spPr>
          <a:xfrm>
            <a:off x="7458238" y="4185618"/>
            <a:ext cx="1792088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106 (кв.)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226716" y="4199176"/>
            <a:ext cx="2171952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2) 91 + 15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12135" y="4870840"/>
            <a:ext cx="224610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chemeClr val="bg1"/>
                </a:solidFill>
              </a:rPr>
              <a:t>7 </a:t>
            </a:r>
            <a:r>
              <a:rPr lang="ru-RU" sz="3200" b="1" dirty="0">
                <a:solidFill>
                  <a:schemeClr val="bg1"/>
                </a:solidFill>
                <a:cs typeface="Calibri"/>
              </a:rPr>
              <a:t>∙ </a:t>
            </a:r>
            <a:r>
              <a:rPr lang="ru-RU" sz="3200" b="1" dirty="0" smtClean="0">
                <a:solidFill>
                  <a:schemeClr val="bg1"/>
                </a:solidFill>
                <a:cs typeface="Calibri"/>
              </a:rPr>
              <a:t>13 + 15 =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7475116" y="4870840"/>
            <a:ext cx="1751003" cy="472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106 (кв.)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0413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52" grpId="0"/>
      <p:bldP spid="34" grpId="0"/>
      <p:bldP spid="35" grpId="0"/>
      <p:bldP spid="36" grpId="0" animBg="1"/>
      <p:bldP spid="37" grpId="0" animBg="1"/>
      <p:bldP spid="40" grpId="0" animBg="1"/>
      <p:bldP spid="39" grpId="0" animBg="1"/>
      <p:bldP spid="41" grpId="0" animBg="1"/>
      <p:bldP spid="44" grpId="0" animBg="1"/>
      <p:bldP spid="45" grpId="0" animBg="1"/>
      <p:bldP spid="46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13764</TotalTime>
  <Words>541</Words>
  <Application>Microsoft Office PowerPoint</Application>
  <PresentationFormat>Произвольный</PresentationFormat>
  <Paragraphs>164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1208</cp:revision>
  <dcterms:created xsi:type="dcterms:W3CDTF">2025-08-27T14:01:18Z</dcterms:created>
  <dcterms:modified xsi:type="dcterms:W3CDTF">2026-03-12T19:11:10Z</dcterms:modified>
</cp:coreProperties>
</file>