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35" r:id="rId3"/>
    <p:sldId id="936" r:id="rId4"/>
    <p:sldId id="286" r:id="rId5"/>
    <p:sldId id="927" r:id="rId6"/>
    <p:sldId id="919" r:id="rId7"/>
    <p:sldId id="939" r:id="rId8"/>
    <p:sldId id="940" r:id="rId9"/>
    <p:sldId id="926" r:id="rId10"/>
    <p:sldId id="941" r:id="rId11"/>
    <p:sldId id="942" r:id="rId12"/>
    <p:sldId id="313" r:id="rId13"/>
    <p:sldId id="934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Відновле-ння</a:t>
          </a:r>
          <a:r>
            <a:rPr lang="ru-RU" sz="3200" b="1" dirty="0" smtClean="0"/>
            <a:t> </a:t>
          </a:r>
          <a:r>
            <a:rPr lang="ru-RU" sz="3200" b="1" dirty="0" err="1" smtClean="0"/>
            <a:t>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Два способи </a:t>
          </a:r>
          <a:r>
            <a:rPr lang="uk-UA" sz="3200" b="1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dirty="0" smtClean="0">
              <a:solidFill>
                <a:schemeClr val="bg1"/>
              </a:solidFill>
            </a:rPr>
            <a:t> задачі складанням виразу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Правило ділення суми на число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Обчислення значення виразів на порядок дій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66493" custLinFactX="435067" custLinFactNeighborX="5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9474" custLinFactNeighborX="-60435" custLinFactNeighborY="-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54980" custLinFactX="-507" custLinFactNeighborX="-100000" custLinFactNeighborY="-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67477" custLinFactX="-477309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058914" y="759803"/>
          <a:ext cx="4273486" cy="2753878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Обчислення значення виразів на порядок дій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818718" y="854696"/>
        <a:ext cx="2753878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821922" y="983257"/>
          <a:ext cx="4273486" cy="2306970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Правило ділення суми на число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805180" y="854696"/>
        <a:ext cx="2306970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323718" y="855018"/>
          <a:ext cx="4273486" cy="2563448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Відновле-ння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178737" y="854696"/>
        <a:ext cx="2563448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751665" y="751665"/>
          <a:ext cx="4273486" cy="2770154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Два способи </a:t>
          </a:r>
          <a:r>
            <a:rPr lang="uk-UA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kern="1200" dirty="0" smtClean="0">
              <a:solidFill>
                <a:schemeClr val="bg1"/>
              </a:solidFill>
            </a:rPr>
            <a:t> задачі складанням виразу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770154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8.wdp"/><Relationship Id="rId4" Type="http://schemas.openxmlformats.org/officeDocument/2006/relationships/image" Target="../media/image26.pn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9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1551" y="1197546"/>
            <a:ext cx="8496944" cy="92331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5400" b="1" dirty="0">
                <a:solidFill>
                  <a:srgbClr val="7030A0"/>
                </a:solidFill>
              </a:rPr>
              <a:t>Ділення суми на </a:t>
            </a:r>
            <a:r>
              <a:rPr lang="uk-UA" sz="5400" b="1" dirty="0" smtClean="0">
                <a:solidFill>
                  <a:srgbClr val="7030A0"/>
                </a:solidFill>
              </a:rPr>
              <a:t>число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34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126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345490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6949" y="1616353"/>
            <a:ext cx="536906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(24 + 12) : 3 = 24 : </a:t>
            </a:r>
            <a:r>
              <a:rPr lang="ru-RU" sz="3200" b="1" dirty="0" smtClean="0"/>
              <a:t>__ + </a:t>
            </a:r>
            <a:r>
              <a:rPr lang="ru-RU" sz="3200" b="1" dirty="0"/>
              <a:t>12 </a:t>
            </a:r>
            <a:r>
              <a:rPr lang="ru-RU" sz="3200" b="1" dirty="0" smtClean="0"/>
              <a:t>: __ </a:t>
            </a:r>
          </a:p>
          <a:p>
            <a:r>
              <a:rPr lang="ru-RU" sz="3200" b="1" dirty="0" smtClean="0"/>
              <a:t>5 </a:t>
            </a:r>
            <a:r>
              <a:rPr lang="ru-RU" sz="3200" b="1" dirty="0"/>
              <a:t>∙ (20 + 4) = 5 ∙ </a:t>
            </a:r>
            <a:r>
              <a:rPr lang="ru-RU" sz="3200" b="1" dirty="0" smtClean="0"/>
              <a:t>__ + __ ∙ </a:t>
            </a:r>
            <a:r>
              <a:rPr lang="ru-RU" sz="3200" b="1" dirty="0"/>
              <a:t>4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6978" y="465246"/>
            <a:ext cx="10287621" cy="7323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Відновіть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рівності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206124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№406-407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958993" y="1560752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562255" y="1598069"/>
            <a:ext cx="49853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586797" y="2023167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467930" y="2082773"/>
            <a:ext cx="54880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9047" y="1460016"/>
            <a:ext cx="2075537" cy="18251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910829" y="3933850"/>
            <a:ext cx="929215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(24 + 16) : </a:t>
            </a:r>
            <a:r>
              <a:rPr lang="ru-RU" sz="3200" b="1" dirty="0" smtClean="0"/>
              <a:t>8=       (</a:t>
            </a:r>
            <a:r>
              <a:rPr lang="ru-RU" sz="3200" b="1" dirty="0"/>
              <a:t>30 – 15) : </a:t>
            </a:r>
            <a:r>
              <a:rPr lang="ru-RU" sz="3200" b="1" dirty="0" smtClean="0"/>
              <a:t>5=         </a:t>
            </a:r>
            <a:r>
              <a:rPr lang="ru-RU" sz="3200" b="1" dirty="0" smtClean="0"/>
              <a:t> (</a:t>
            </a:r>
            <a:r>
              <a:rPr lang="ru-RU" sz="3200" b="1" dirty="0"/>
              <a:t>153 – </a:t>
            </a:r>
            <a:r>
              <a:rPr lang="ru-RU" sz="3200" b="1" dirty="0" smtClean="0"/>
              <a:t>81) </a:t>
            </a:r>
            <a:r>
              <a:rPr lang="ru-RU" sz="3200" b="1" dirty="0"/>
              <a:t>: </a:t>
            </a:r>
            <a:r>
              <a:rPr lang="ru-RU" sz="3200" b="1" dirty="0" smtClean="0"/>
              <a:t>9=</a:t>
            </a:r>
          </a:p>
          <a:p>
            <a:r>
              <a:rPr lang="ru-RU" sz="3200" b="1" dirty="0" smtClean="0"/>
              <a:t> </a:t>
            </a:r>
          </a:p>
          <a:p>
            <a:r>
              <a:rPr lang="ru-RU" sz="3200" b="1" dirty="0" smtClean="0"/>
              <a:t> 24 </a:t>
            </a:r>
            <a:r>
              <a:rPr lang="ru-RU" sz="3200" b="1" dirty="0"/>
              <a:t>+ 16 : 8 </a:t>
            </a:r>
            <a:r>
              <a:rPr lang="ru-RU" sz="3200" b="1" dirty="0" smtClean="0"/>
              <a:t>=         30 </a:t>
            </a:r>
            <a:r>
              <a:rPr lang="ru-RU" sz="3200" b="1" dirty="0"/>
              <a:t>– 15 : 3 =</a:t>
            </a:r>
            <a:r>
              <a:rPr lang="ru-RU" sz="3200" b="1" dirty="0" smtClean="0"/>
              <a:t>           153 </a:t>
            </a:r>
            <a:r>
              <a:rPr lang="ru-RU" sz="3200" b="1" dirty="0"/>
              <a:t>– 81 : 9 </a:t>
            </a:r>
            <a:r>
              <a:rPr lang="ru-RU" sz="3200" b="1" dirty="0" smtClean="0"/>
              <a:t>=</a:t>
            </a:r>
            <a:endParaRPr lang="ru-RU" sz="32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916979" y="2997746"/>
            <a:ext cx="294863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вирази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16695" y="3520966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80522" y="3933850"/>
            <a:ext cx="54880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86128" y="4487256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80515" y="4859787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40746" y="3495397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15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04573" y="3908281"/>
            <a:ext cx="54880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10179" y="4461687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04566" y="4834218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353410" y="3404837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26119" y="3908597"/>
            <a:ext cx="54880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8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231732" y="4461687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226119" y="4834218"/>
            <a:ext cx="97686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144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13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4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50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Ст.75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391" y="3694056"/>
            <a:ext cx="1600623" cy="252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7 Множення в межах 1000\2026-03-13_223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1" y="1485578"/>
            <a:ext cx="10179473" cy="220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36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7" y="1437042"/>
            <a:ext cx="5832645" cy="12643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можна </a:t>
            </a:r>
            <a:r>
              <a:rPr lang="ru-RU" sz="3200" b="1" dirty="0" err="1" smtClean="0">
                <a:solidFill>
                  <a:schemeClr val="bg1"/>
                </a:solidFill>
              </a:rPr>
              <a:t>поділити</a:t>
            </a:r>
            <a:r>
              <a:rPr lang="ru-RU" sz="3200" b="1" dirty="0" smtClean="0">
                <a:solidFill>
                  <a:schemeClr val="bg1"/>
                </a:solidFill>
              </a:rPr>
              <a:t> суму на число?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13770"/>
            <a:ext cx="5812759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Як </a:t>
            </a:r>
            <a:r>
              <a:rPr lang="ru-RU" sz="3200" b="1" dirty="0" smtClean="0">
                <a:solidFill>
                  <a:schemeClr val="bg1"/>
                </a:solidFill>
              </a:rPr>
              <a:t>знайти </a:t>
            </a:r>
            <a:r>
              <a:rPr lang="ru-RU" sz="3200" b="1" dirty="0" err="1" smtClean="0">
                <a:solidFill>
                  <a:schemeClr val="bg1"/>
                </a:solidFill>
              </a:rPr>
              <a:t>вартість</a:t>
            </a:r>
            <a:r>
              <a:rPr lang="uk-UA" sz="3200" b="1" dirty="0" smtClean="0">
                <a:solidFill>
                  <a:schemeClr val="bg1"/>
                </a:solidFill>
              </a:rPr>
              <a:t>? Ціну? Кількість?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599" y="1300285"/>
            <a:ext cx="3224669" cy="1200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3776" y="2917251"/>
            <a:ext cx="3074597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3405" y="2917251"/>
            <a:ext cx="3110073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3007" y="2917252"/>
            <a:ext cx="3192851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0796" y="1452961"/>
            <a:ext cx="1003799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8345" y="1300285"/>
            <a:ext cx="1064003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6184" y="1406546"/>
            <a:ext cx="910186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195396"/>
            <a:ext cx="16770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78976" y="5216663"/>
            <a:ext cx="1842740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33748" y="5216663"/>
            <a:ext cx="18243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3184" y="519267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1363" y="5265833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3748" y="5265832"/>
            <a:ext cx="1898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3" y="3081928"/>
            <a:ext cx="2097595" cy="23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816" y="1701602"/>
            <a:ext cx="26601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Яким зернятком </a:t>
            </a:r>
            <a:r>
              <a:rPr lang="uk-UA" sz="2400" b="1" dirty="0">
                <a:solidFill>
                  <a:srgbClr val="7030A0"/>
                </a:solidFill>
              </a:rPr>
              <a:t>мудрості ви </a:t>
            </a:r>
            <a:r>
              <a:rPr lang="uk-UA" sz="2400" b="1" dirty="0" smtClean="0">
                <a:solidFill>
                  <a:srgbClr val="7030A0"/>
                </a:solidFill>
              </a:rPr>
              <a:t>налаштуєтесь на урок?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0938" r="4758"/>
          <a:stretch/>
        </p:blipFill>
        <p:spPr>
          <a:xfrm>
            <a:off x="8580292" y="2916539"/>
            <a:ext cx="2592000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9540" r="9431"/>
          <a:stretch/>
        </p:blipFill>
        <p:spPr>
          <a:xfrm>
            <a:off x="3059999" y="2917251"/>
            <a:ext cx="2671991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3692" r="5124"/>
          <a:stretch/>
        </p:blipFill>
        <p:spPr>
          <a:xfrm>
            <a:off x="5876007" y="2918665"/>
            <a:ext cx="2592000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9765" y="1393115"/>
            <a:ext cx="1233053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0103" y="1300285"/>
            <a:ext cx="1192245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2469" y="1300285"/>
            <a:ext cx="1009743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057520"/>
            <a:ext cx="180132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81767" y="4980518"/>
            <a:ext cx="1769971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109641" y="5057520"/>
            <a:ext cx="169884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95332" y="500082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2276" y="4992300"/>
            <a:ext cx="1759462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09642" y="4961462"/>
            <a:ext cx="1698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53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Ст.74</a:t>
            </a:r>
          </a:p>
        </p:txBody>
      </p:sp>
      <p:pic>
        <p:nvPicPr>
          <p:cNvPr id="1026" name="Picture 2" descr="D:\3 клас\03 МАТЕМ\1 Листопад\7 Множення в межах 1000\2026-03-11_202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84" y="1485578"/>
            <a:ext cx="1014493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947" y="3645818"/>
            <a:ext cx="1720988" cy="27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4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55536875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23479" y="580605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8493838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Знайдіть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закономірність</a:t>
            </a:r>
            <a:r>
              <a:rPr lang="ru-RU" sz="3600" b="1" dirty="0" smtClean="0"/>
              <a:t> між числами.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163" y="383573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45834" y="-70266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1996" y="-9545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7416" b="22173"/>
          <a:stretch/>
        </p:blipFill>
        <p:spPr>
          <a:xfrm>
            <a:off x="5003374" y="1143151"/>
            <a:ext cx="2228539" cy="101297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80837" y="1327408"/>
            <a:ext cx="408252" cy="509770"/>
          </a:xfrm>
          <a:prstGeom prst="rect">
            <a:avLst/>
          </a:prstGeom>
        </p:spPr>
      </p:pic>
      <p:sp>
        <p:nvSpPr>
          <p:cNvPr id="135" name="Прямоугольник 134"/>
          <p:cNvSpPr/>
          <p:nvPr/>
        </p:nvSpPr>
        <p:spPr>
          <a:xfrm>
            <a:off x="1335733" y="4365898"/>
            <a:ext cx="6612059" cy="646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Допишіть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п’ять</a:t>
            </a:r>
            <a:r>
              <a:rPr lang="ru-RU" sz="2800" b="1" dirty="0" smtClean="0"/>
              <a:t> чисел</a:t>
            </a:r>
            <a:r>
              <a:rPr lang="ru-RU" sz="2800" b="1" dirty="0"/>
              <a:t> </a:t>
            </a:r>
            <a:r>
              <a:rPr lang="ru-RU" sz="2800" b="1" dirty="0" smtClean="0"/>
              <a:t>в кожному рядку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65076" y="2781014"/>
            <a:ext cx="408252" cy="50977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79577" y="3490139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62096" y="2768944"/>
            <a:ext cx="454720" cy="5677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03162" y="2781014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603167" y="1327408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00161" y="2757833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781047" y="2764226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1058508" y="3448602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49264" y="2789943"/>
            <a:ext cx="420547" cy="53472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91605" y="2764226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693122" y="2786873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926117" y="2789872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693594" y="2778337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66083" y="3501206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801666" y="2789943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81047" y="344445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49960" y="3458205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313899" y="3457682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204020" y="3457293"/>
            <a:ext cx="454720" cy="567792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90586" y="3487884"/>
            <a:ext cx="454720" cy="56779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26117" y="3490139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852501" y="3473605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627742" y="3506674"/>
            <a:ext cx="420547" cy="534723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736618" y="3444454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45834" y="3495752"/>
            <a:ext cx="408252" cy="509770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156007" y="3529570"/>
            <a:ext cx="408252" cy="50977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437089" y="34843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912548" y="3506674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590649" y="3500419"/>
            <a:ext cx="408252" cy="509770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076961" y="3514354"/>
            <a:ext cx="408252" cy="50977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724693" y="3471548"/>
            <a:ext cx="454720" cy="56779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426318" y="3488083"/>
            <a:ext cx="420547" cy="534723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0445310" y="3491918"/>
            <a:ext cx="454720" cy="56779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641762" y="2761945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2789872"/>
            <a:ext cx="454720" cy="56779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08746" y="2781014"/>
            <a:ext cx="454720" cy="56779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352108" y="2778337"/>
            <a:ext cx="408252" cy="509770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269973" y="2749326"/>
            <a:ext cx="454720" cy="56779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065847" y="2786873"/>
            <a:ext cx="408252" cy="5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6007360" y="1538113"/>
            <a:ext cx="2504244" cy="11981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40 : 4 : </a:t>
            </a:r>
            <a:r>
              <a:rPr lang="ru-RU" sz="3200" b="1" dirty="0" smtClean="0"/>
              <a:t>1 =</a:t>
            </a:r>
          </a:p>
          <a:p>
            <a:r>
              <a:rPr lang="ru-RU" sz="3200" b="1" dirty="0"/>
              <a:t>30 : 3 : 1 </a:t>
            </a:r>
            <a:r>
              <a:rPr lang="ru-RU" sz="3200" b="1" dirty="0" smtClean="0"/>
              <a:t>=</a:t>
            </a:r>
            <a:endParaRPr lang="ru-RU" sz="32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422155" y="1552000"/>
            <a:ext cx="2309254" cy="11843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70 : 7 : </a:t>
            </a:r>
            <a:r>
              <a:rPr lang="ru-RU" sz="3200" b="1" dirty="0" smtClean="0"/>
              <a:t>1 =</a:t>
            </a:r>
          </a:p>
          <a:p>
            <a:r>
              <a:rPr lang="ru-RU" sz="3200" b="1" dirty="0"/>
              <a:t>80 : 8 : </a:t>
            </a:r>
            <a:r>
              <a:rPr lang="ru-RU" sz="3200" b="1" dirty="0" smtClean="0"/>
              <a:t>1 =</a:t>
            </a:r>
            <a:endParaRPr lang="ru-RU" sz="32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82252" y="1543288"/>
            <a:ext cx="2478263" cy="122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60 : 6 : 1</a:t>
            </a:r>
            <a:r>
              <a:rPr lang="ru-RU" sz="3200" b="1" dirty="0" smtClean="0"/>
              <a:t> =</a:t>
            </a:r>
          </a:p>
          <a:p>
            <a:r>
              <a:rPr lang="ru-RU" sz="3200" b="1" dirty="0" smtClean="0"/>
              <a:t>50 </a:t>
            </a:r>
            <a:r>
              <a:rPr lang="ru-RU" sz="3200" b="1" dirty="0"/>
              <a:t>: 5 : 1=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6978" y="465246"/>
            <a:ext cx="10287621" cy="7323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Бліц</a:t>
            </a:r>
            <a:r>
              <a:rPr lang="ru-RU" sz="4000" b="1" dirty="0" smtClean="0"/>
              <a:t>. </a:t>
            </a:r>
            <a:r>
              <a:rPr lang="ru-RU" sz="4000" b="1" dirty="0" err="1" smtClean="0"/>
              <a:t>Знайдіть</a:t>
            </a:r>
            <a:r>
              <a:rPr lang="ru-RU" sz="4000" b="1" dirty="0" smtClean="0"/>
              <a:t> </a:t>
            </a:r>
            <a:r>
              <a:rPr lang="ru-RU" sz="4000" b="1" dirty="0" smtClean="0"/>
              <a:t>значення </a:t>
            </a:r>
            <a:r>
              <a:rPr lang="ru-RU" sz="4000" b="1" dirty="0" err="1" smtClean="0"/>
              <a:t>виразів</a:t>
            </a:r>
            <a:r>
              <a:rPr lang="ru-RU" sz="4000" b="1" dirty="0" smtClean="0"/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91723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45" y="3016037"/>
            <a:ext cx="2724624" cy="269294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2617627" y="1593590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655153" y="1490590"/>
            <a:ext cx="2583155" cy="1265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90 : 9 : 1 =</a:t>
            </a:r>
          </a:p>
          <a:p>
            <a:r>
              <a:rPr lang="ru-RU" sz="3200" b="1" dirty="0"/>
              <a:t>20 : 2 : </a:t>
            </a:r>
            <a:r>
              <a:rPr lang="ru-RU" sz="3200" b="1" dirty="0" smtClean="0"/>
              <a:t>1 =</a:t>
            </a:r>
            <a:endParaRPr lang="ru-RU" sz="32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2513601" y="2107810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140573" y="1549808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143372" y="2071285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781932" y="1538113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807719" y="2071285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0382822" y="1532087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0365766" y="2026993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487" y="1569119"/>
            <a:ext cx="1137916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У </a:t>
            </a:r>
            <a:r>
              <a:rPr lang="ru-RU" sz="2800" b="1" dirty="0" err="1"/>
              <a:t>квітковому</a:t>
            </a:r>
            <a:r>
              <a:rPr lang="ru-RU" sz="2800" b="1" dirty="0"/>
              <a:t> </a:t>
            </a:r>
            <a:r>
              <a:rPr lang="ru-RU" sz="2800" b="1" dirty="0" err="1"/>
              <a:t>кіоску</a:t>
            </a:r>
            <a:r>
              <a:rPr lang="ru-RU" sz="2800" b="1" dirty="0"/>
              <a:t> було </a:t>
            </a:r>
            <a:r>
              <a:rPr lang="ru-RU" sz="2800" b="1" dirty="0">
                <a:solidFill>
                  <a:srgbClr val="FFFF00"/>
                </a:solidFill>
              </a:rPr>
              <a:t>15 </a:t>
            </a:r>
            <a:r>
              <a:rPr lang="ru-RU" sz="2800" b="1" dirty="0" err="1">
                <a:solidFill>
                  <a:srgbClr val="FFFF00"/>
                </a:solidFill>
              </a:rPr>
              <a:t>червоних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/>
              <a:t>гвоздик і </a:t>
            </a:r>
            <a:r>
              <a:rPr lang="ru-RU" sz="2800" b="1" dirty="0">
                <a:solidFill>
                  <a:srgbClr val="FFFF00"/>
                </a:solidFill>
              </a:rPr>
              <a:t>9 </a:t>
            </a:r>
            <a:r>
              <a:rPr lang="ru-RU" sz="2800" b="1" dirty="0" err="1">
                <a:solidFill>
                  <a:srgbClr val="FFFF00"/>
                </a:solidFill>
              </a:rPr>
              <a:t>жовтих</a:t>
            </a:r>
            <a:r>
              <a:rPr lang="ru-RU" sz="2800" b="1" dirty="0"/>
              <a:t>. З них </a:t>
            </a:r>
            <a:r>
              <a:rPr lang="ru-RU" sz="2800" b="1" dirty="0" err="1"/>
              <a:t>зробили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букети</a:t>
            </a:r>
            <a:r>
              <a:rPr lang="ru-RU" sz="2800" b="1" dirty="0"/>
              <a:t>, </a:t>
            </a:r>
            <a:r>
              <a:rPr lang="ru-RU" sz="2800" b="1" dirty="0" err="1"/>
              <a:t>розклавши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FF00"/>
                </a:solidFill>
              </a:rPr>
              <a:t>по 3 гвоздики </a:t>
            </a:r>
            <a:r>
              <a:rPr lang="ru-RU" sz="2800" b="1" dirty="0"/>
              <a:t>в </a:t>
            </a:r>
            <a:r>
              <a:rPr lang="ru-RU" sz="2800" b="1" dirty="0" err="1"/>
              <a:t>кожний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букетів</a:t>
            </a:r>
            <a:r>
              <a:rPr lang="ru-RU" sz="2800" b="1" dirty="0"/>
              <a:t> </a:t>
            </a:r>
            <a:r>
              <a:rPr lang="ru-RU" sz="2800" b="1" dirty="0" err="1"/>
              <a:t>утворили</a:t>
            </a:r>
            <a:r>
              <a:rPr lang="ru-RU" sz="2800" b="1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6978" y="465246"/>
            <a:ext cx="10165602" cy="106679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Прочитайте задачу. </a:t>
            </a:r>
            <a:r>
              <a:rPr lang="ru-RU" sz="3200" b="1" dirty="0">
                <a:solidFill>
                  <a:schemeClr val="bg1"/>
                </a:solidFill>
              </a:rPr>
              <a:t>Розгляньте два </a:t>
            </a:r>
            <a:r>
              <a:rPr lang="ru-RU" sz="3200" b="1" dirty="0" err="1">
                <a:solidFill>
                  <a:schemeClr val="bg1"/>
                </a:solidFill>
              </a:rPr>
              <a:t>способи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розв’язування</a:t>
            </a:r>
            <a:r>
              <a:rPr lang="ru-RU" sz="3200" b="1" dirty="0">
                <a:solidFill>
                  <a:schemeClr val="bg1"/>
                </a:solidFill>
              </a:rPr>
              <a:t> задачі </a:t>
            </a:r>
            <a:r>
              <a:rPr lang="ru-RU" sz="3200" b="1" dirty="0" err="1">
                <a:solidFill>
                  <a:schemeClr val="bg1"/>
                </a:solidFill>
              </a:rPr>
              <a:t>складанням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виразу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№402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028" y="2523226"/>
            <a:ext cx="528649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u="sng" dirty="0"/>
              <a:t>I </a:t>
            </a:r>
            <a:r>
              <a:rPr lang="ru-RU" sz="2800" b="1" u="sng" dirty="0" err="1"/>
              <a:t>спосіб</a:t>
            </a:r>
            <a:r>
              <a:rPr lang="ru-RU" sz="2800" b="1" u="sng" dirty="0"/>
              <a:t> </a:t>
            </a:r>
            <a:endParaRPr lang="ru-RU" sz="2800" b="1" u="sng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15 </a:t>
            </a:r>
            <a:r>
              <a:rPr lang="ru-RU" sz="2800" b="1" dirty="0">
                <a:solidFill>
                  <a:srgbClr val="FFFF00"/>
                </a:solidFill>
              </a:rPr>
              <a:t>+ 9 </a:t>
            </a:r>
            <a:r>
              <a:rPr lang="ru-RU" sz="2800" b="1" dirty="0"/>
              <a:t>— </a:t>
            </a:r>
            <a:r>
              <a:rPr lang="ru-RU" sz="2800" b="1" dirty="0" err="1"/>
              <a:t>усього</a:t>
            </a:r>
            <a:r>
              <a:rPr lang="ru-RU" sz="2800" b="1" dirty="0"/>
              <a:t> гвоздик у </a:t>
            </a:r>
            <a:r>
              <a:rPr lang="ru-RU" sz="2800" b="1" dirty="0" err="1"/>
              <a:t>кіоску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(</a:t>
            </a:r>
            <a:r>
              <a:rPr lang="ru-RU" sz="2800" b="1" dirty="0">
                <a:solidFill>
                  <a:srgbClr val="FFFF00"/>
                </a:solidFill>
              </a:rPr>
              <a:t>15 + 9) : 3</a:t>
            </a:r>
            <a:r>
              <a:rPr lang="ru-RU" sz="2800" b="1" dirty="0"/>
              <a:t> — кількість </a:t>
            </a:r>
            <a:r>
              <a:rPr lang="ru-RU" sz="2800" b="1" dirty="0" err="1"/>
              <a:t>утворених</a:t>
            </a:r>
            <a:r>
              <a:rPr lang="ru-RU" sz="2800" b="1" dirty="0"/>
              <a:t> </a:t>
            </a:r>
            <a:r>
              <a:rPr lang="ru-RU" sz="2800" b="1" dirty="0" err="1"/>
              <a:t>букетів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(</a:t>
            </a:r>
            <a:r>
              <a:rPr lang="ru-RU" sz="2800" b="1" dirty="0">
                <a:solidFill>
                  <a:srgbClr val="FFFF00"/>
                </a:solidFill>
              </a:rPr>
              <a:t>15 + 9) : 3 = 24 : 3 = 8 (б.)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6524" y="2526612"/>
            <a:ext cx="573216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u="sng" dirty="0"/>
              <a:t>II </a:t>
            </a:r>
            <a:r>
              <a:rPr lang="ru-RU" sz="2800" b="1" u="sng" dirty="0" err="1"/>
              <a:t>спосіб</a:t>
            </a:r>
            <a:r>
              <a:rPr lang="ru-RU" sz="2800" b="1" u="sng" dirty="0"/>
              <a:t> </a:t>
            </a:r>
            <a:endParaRPr lang="ru-RU" sz="2800" b="1" u="sng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15 </a:t>
            </a:r>
            <a:r>
              <a:rPr lang="ru-RU" sz="2800" b="1" dirty="0">
                <a:solidFill>
                  <a:srgbClr val="FFFF00"/>
                </a:solidFill>
              </a:rPr>
              <a:t>: 3 </a:t>
            </a:r>
            <a:r>
              <a:rPr lang="ru-RU" sz="2800" b="1" dirty="0"/>
              <a:t>— кількість </a:t>
            </a:r>
            <a:r>
              <a:rPr lang="ru-RU" sz="2800" b="1" dirty="0" err="1"/>
              <a:t>букетів</a:t>
            </a:r>
            <a:r>
              <a:rPr lang="ru-RU" sz="2800" b="1" dirty="0"/>
              <a:t> із </a:t>
            </a:r>
            <a:r>
              <a:rPr lang="ru-RU" sz="2800" b="1" dirty="0" err="1"/>
              <a:t>червоних</a:t>
            </a:r>
            <a:r>
              <a:rPr lang="ru-RU" sz="2800" b="1" dirty="0"/>
              <a:t> гвоздик;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9 </a:t>
            </a:r>
            <a:r>
              <a:rPr lang="ru-RU" sz="2800" b="1" dirty="0">
                <a:solidFill>
                  <a:srgbClr val="FFFF00"/>
                </a:solidFill>
              </a:rPr>
              <a:t>: 3 </a:t>
            </a:r>
            <a:r>
              <a:rPr lang="ru-RU" sz="2800" b="1" dirty="0"/>
              <a:t>— кількість </a:t>
            </a:r>
            <a:r>
              <a:rPr lang="ru-RU" sz="2800" b="1" dirty="0" err="1"/>
              <a:t>букетів</a:t>
            </a:r>
            <a:r>
              <a:rPr lang="ru-RU" sz="2800" b="1" dirty="0"/>
              <a:t> із </a:t>
            </a:r>
            <a:r>
              <a:rPr lang="ru-RU" sz="2800" b="1" dirty="0" err="1"/>
              <a:t>жовтих</a:t>
            </a:r>
            <a:r>
              <a:rPr lang="ru-RU" sz="2800" b="1" dirty="0"/>
              <a:t> гвоздик;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15 </a:t>
            </a:r>
            <a:r>
              <a:rPr lang="ru-RU" sz="2800" b="1" dirty="0">
                <a:solidFill>
                  <a:srgbClr val="FFFF00"/>
                </a:solidFill>
              </a:rPr>
              <a:t>: 3 + 9 : 3 </a:t>
            </a:r>
            <a:r>
              <a:rPr lang="ru-RU" sz="2800" b="1" dirty="0"/>
              <a:t>— </a:t>
            </a:r>
            <a:r>
              <a:rPr lang="ru-RU" sz="2800" b="1" dirty="0" err="1"/>
              <a:t>усього</a:t>
            </a:r>
            <a:r>
              <a:rPr lang="ru-RU" sz="2800" b="1" dirty="0"/>
              <a:t> </a:t>
            </a:r>
            <a:r>
              <a:rPr lang="ru-RU" sz="2800" b="1" dirty="0" err="1"/>
              <a:t>букетів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15 </a:t>
            </a:r>
            <a:r>
              <a:rPr lang="ru-RU" sz="2800" b="1" dirty="0">
                <a:solidFill>
                  <a:srgbClr val="FFFF00"/>
                </a:solidFill>
              </a:rPr>
              <a:t>: 3 + 9 : 3 = 5 + 3 = 8 (б.)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57225" y="5627634"/>
            <a:ext cx="830815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Обидва </a:t>
            </a:r>
            <a:r>
              <a:rPr lang="ru-RU" sz="2400" b="1" dirty="0" err="1">
                <a:solidFill>
                  <a:srgbClr val="7030A0"/>
                </a:solidFill>
              </a:rPr>
              <a:t>способи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розв’язування</a:t>
            </a:r>
            <a:r>
              <a:rPr lang="ru-RU" sz="2400" b="1" dirty="0">
                <a:solidFill>
                  <a:srgbClr val="7030A0"/>
                </a:solidFill>
              </a:rPr>
              <a:t> дали </a:t>
            </a:r>
            <a:r>
              <a:rPr lang="ru-RU" sz="2400" b="1" dirty="0" err="1">
                <a:solidFill>
                  <a:srgbClr val="7030A0"/>
                </a:solidFill>
              </a:rPr>
              <a:t>однакові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результати</a:t>
            </a:r>
            <a:r>
              <a:rPr lang="ru-RU" sz="2400" b="1" dirty="0">
                <a:solidFill>
                  <a:srgbClr val="7030A0"/>
                </a:solidFill>
              </a:rPr>
              <a:t>. Чим різняться ці </a:t>
            </a:r>
            <a:r>
              <a:rPr lang="ru-RU" sz="2400" b="1" dirty="0" err="1">
                <a:solidFill>
                  <a:srgbClr val="7030A0"/>
                </a:solidFill>
              </a:rPr>
              <a:t>способи</a:t>
            </a:r>
            <a:r>
              <a:rPr lang="ru-RU" sz="2400" b="1" dirty="0">
                <a:solidFill>
                  <a:srgbClr val="7030A0"/>
                </a:solidFill>
              </a:rPr>
              <a:t>? 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ru-RU" sz="2400" b="1" dirty="0">
                <a:solidFill>
                  <a:srgbClr val="FF0000"/>
                </a:solidFill>
              </a:rPr>
              <a:t>15 + 9) : 3 = 15 : 3 + 9 : 3</a:t>
            </a:r>
          </a:p>
        </p:txBody>
      </p:sp>
    </p:spTree>
    <p:extLst>
      <p:ext uri="{BB962C8B-B14F-4D97-AF65-F5344CB8AC3E}">
        <p14:creationId xmlns:p14="http://schemas.microsoft.com/office/powerpoint/2010/main" val="3728404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5486" y="1485578"/>
            <a:ext cx="972108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Щоб </a:t>
            </a:r>
            <a:r>
              <a:rPr lang="ru-RU" sz="3200" b="1" dirty="0" err="1"/>
              <a:t>поділити</a:t>
            </a:r>
            <a:r>
              <a:rPr lang="ru-RU" sz="3200" b="1" dirty="0"/>
              <a:t> суму на число, </a:t>
            </a:r>
            <a:r>
              <a:rPr lang="ru-RU" sz="3200" b="1" dirty="0" err="1"/>
              <a:t>достатньо</a:t>
            </a:r>
            <a:r>
              <a:rPr lang="ru-RU" sz="3200" b="1" dirty="0"/>
              <a:t> </a:t>
            </a:r>
            <a:r>
              <a:rPr lang="ru-RU" sz="3200" b="1" dirty="0" err="1"/>
              <a:t>поділити</a:t>
            </a:r>
            <a:r>
              <a:rPr lang="ru-RU" sz="3200" b="1" dirty="0"/>
              <a:t> на це число </a:t>
            </a:r>
            <a:r>
              <a:rPr lang="ru-RU" sz="3200" b="1" dirty="0" err="1"/>
              <a:t>кожний</a:t>
            </a:r>
            <a:r>
              <a:rPr lang="ru-RU" sz="3200" b="1" dirty="0"/>
              <a:t> </a:t>
            </a:r>
            <a:r>
              <a:rPr lang="ru-RU" sz="3200" b="1" dirty="0" err="1"/>
              <a:t>доданок</a:t>
            </a:r>
            <a:r>
              <a:rPr lang="ru-RU" sz="3200" b="1" dirty="0"/>
              <a:t> і </a:t>
            </a:r>
            <a:r>
              <a:rPr lang="ru-RU" sz="3200" b="1" dirty="0" err="1"/>
              <a:t>знайдені</a:t>
            </a:r>
            <a:r>
              <a:rPr lang="ru-RU" sz="3200" b="1" dirty="0"/>
              <a:t> </a:t>
            </a:r>
            <a:r>
              <a:rPr lang="ru-RU" sz="3200" b="1" dirty="0" err="1"/>
              <a:t>частки</a:t>
            </a:r>
            <a:r>
              <a:rPr lang="ru-RU" sz="3200" b="1" dirty="0"/>
              <a:t> </a:t>
            </a:r>
            <a:r>
              <a:rPr lang="ru-RU" sz="3200" b="1" dirty="0" err="1"/>
              <a:t>додати</a:t>
            </a:r>
            <a:r>
              <a:rPr lang="ru-RU" sz="3200" b="1" dirty="0"/>
              <a:t>. </a:t>
            </a:r>
            <a:r>
              <a:rPr lang="ru-RU" sz="3200" b="1" dirty="0">
                <a:solidFill>
                  <a:srgbClr val="FFFF00"/>
                </a:solidFill>
              </a:rPr>
              <a:t>(а + b) : с = а : с + b : 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6978" y="617683"/>
            <a:ext cx="10165602" cy="7958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Запам’ятайте</a:t>
            </a:r>
            <a:r>
              <a:rPr lang="ru-RU" sz="4000" b="1" dirty="0" smtClean="0">
                <a:solidFill>
                  <a:schemeClr val="bg1"/>
                </a:solidFill>
              </a:rPr>
              <a:t>!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77154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№403-404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07455" y="4104681"/>
            <a:ext cx="2918350" cy="15841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(10 + 8) : 2 =</a:t>
            </a:r>
          </a:p>
          <a:p>
            <a:r>
              <a:rPr lang="ru-RU" sz="3200" b="1" dirty="0" smtClean="0"/>
              <a:t>(12 + 15) : 3 =</a:t>
            </a:r>
          </a:p>
          <a:p>
            <a:r>
              <a:rPr lang="ru-RU" sz="3200" b="1" dirty="0" smtClean="0"/>
              <a:t>(6 + 9) : 3 =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69024" y="3213770"/>
            <a:ext cx="401687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вирази </a:t>
            </a:r>
            <a:r>
              <a:rPr lang="ru-RU" sz="2400" b="1" dirty="0" err="1">
                <a:solidFill>
                  <a:srgbClr val="7030A0"/>
                </a:solidFill>
              </a:rPr>
              <a:t>двома</a:t>
            </a:r>
            <a:r>
              <a:rPr lang="ru-RU" sz="2400" b="1" dirty="0">
                <a:solidFill>
                  <a:srgbClr val="7030A0"/>
                </a:solidFill>
              </a:rPr>
              <a:t> способами з </a:t>
            </a:r>
            <a:r>
              <a:rPr lang="ru-RU" sz="2400" b="1" dirty="0" err="1">
                <a:solidFill>
                  <a:srgbClr val="7030A0"/>
                </a:solidFill>
              </a:rPr>
              <a:t>поясненням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93122" y="4085076"/>
            <a:ext cx="285549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(</a:t>
            </a:r>
            <a:r>
              <a:rPr lang="ru-RU" sz="3200" b="1" dirty="0"/>
              <a:t>21 + 9) : </a:t>
            </a:r>
            <a:r>
              <a:rPr lang="ru-RU" sz="3200" b="1" dirty="0" smtClean="0"/>
              <a:t>3 = </a:t>
            </a:r>
          </a:p>
          <a:p>
            <a:r>
              <a:rPr lang="ru-RU" sz="3200" b="1" dirty="0" smtClean="0"/>
              <a:t>(</a:t>
            </a:r>
            <a:r>
              <a:rPr lang="ru-RU" sz="3200" b="1" dirty="0"/>
              <a:t>24 + 24) : </a:t>
            </a:r>
            <a:r>
              <a:rPr lang="ru-RU" sz="3200" b="1" dirty="0" smtClean="0"/>
              <a:t>6 = </a:t>
            </a:r>
          </a:p>
          <a:p>
            <a:r>
              <a:rPr lang="ru-RU" sz="3200" b="1" dirty="0" smtClean="0"/>
              <a:t>(</a:t>
            </a:r>
            <a:r>
              <a:rPr lang="ru-RU" sz="3200" b="1" dirty="0"/>
              <a:t>30 + 24) : </a:t>
            </a:r>
            <a:r>
              <a:rPr lang="ru-RU" sz="3200" b="1" dirty="0" smtClean="0"/>
              <a:t>6 =</a:t>
            </a:r>
            <a:endParaRPr lang="ru-RU" sz="32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032418" y="4077866"/>
            <a:ext cx="4258402" cy="15841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10 : 2 + 8 : 2 =</a:t>
            </a:r>
          </a:p>
          <a:p>
            <a:r>
              <a:rPr lang="ru-RU" sz="3200" b="1" dirty="0" smtClean="0"/>
              <a:t>12 : 3 + 15 : 3 =</a:t>
            </a:r>
          </a:p>
          <a:p>
            <a:r>
              <a:rPr lang="ru-RU" sz="3200" b="1" dirty="0" smtClean="0"/>
              <a:t>6 : 3 + 9 : 3 =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41034" y="4095556"/>
            <a:ext cx="459336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26838" y="4096555"/>
            <a:ext cx="1291485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 + 4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51736" y="4581610"/>
            <a:ext cx="474069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65491" y="4581610"/>
            <a:ext cx="1353624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 + 5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627743" y="4104681"/>
            <a:ext cx="459336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782080" y="4563920"/>
            <a:ext cx="474069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03999" y="5049974"/>
            <a:ext cx="474069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74119" y="5049974"/>
            <a:ext cx="1353624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 + 3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481288" y="5022354"/>
            <a:ext cx="474069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493122" y="3229245"/>
            <a:ext cx="2808009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400" b="1" dirty="0" smtClean="0">
                <a:solidFill>
                  <a:srgbClr val="7030A0"/>
                </a:solidFill>
              </a:rPr>
              <a:t> зручним способом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694265" y="4095556"/>
            <a:ext cx="654350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792071" y="4542530"/>
            <a:ext cx="474069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8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780175" y="5042668"/>
            <a:ext cx="474069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35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0" grpId="0" animBg="1"/>
      <p:bldP spid="4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0499" y="465246"/>
            <a:ext cx="10081120" cy="8043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і </a:t>
            </a:r>
            <a:r>
              <a:rPr lang="ru-RU" sz="4000" b="1" dirty="0" err="1" smtClean="0"/>
              <a:t>порівняйте</a:t>
            </a:r>
            <a:r>
              <a:rPr lang="ru-RU" sz="4000" b="1" dirty="0" smtClean="0"/>
              <a:t> 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14928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606" y="2810461"/>
            <a:ext cx="3403699" cy="2916137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106183" y="1341562"/>
            <a:ext cx="9234320" cy="10575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1) </a:t>
            </a:r>
            <a:r>
              <a:rPr lang="ru-RU" sz="3200" b="1" dirty="0"/>
              <a:t>28 кг </a:t>
            </a:r>
            <a:r>
              <a:rPr lang="ru-RU" sz="3200" b="1" dirty="0" err="1"/>
              <a:t>яблук</a:t>
            </a:r>
            <a:r>
              <a:rPr lang="ru-RU" sz="3200" b="1" dirty="0"/>
              <a:t> </a:t>
            </a:r>
            <a:r>
              <a:rPr lang="ru-RU" sz="3200" b="1" dirty="0" err="1"/>
              <a:t>розклали</a:t>
            </a:r>
            <a:r>
              <a:rPr lang="ru-RU" sz="3200" b="1" dirty="0"/>
              <a:t> в </a:t>
            </a:r>
            <a:r>
              <a:rPr lang="ru-RU" sz="3200" b="1" dirty="0" err="1"/>
              <a:t>пакети</a:t>
            </a:r>
            <a:r>
              <a:rPr lang="ru-RU" sz="3200" b="1" dirty="0"/>
              <a:t>, по 4 кг в </a:t>
            </a:r>
            <a:r>
              <a:rPr lang="ru-RU" sz="3200" b="1" dirty="0" err="1"/>
              <a:t>кожний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пакетів</a:t>
            </a:r>
            <a:r>
              <a:rPr lang="ru-RU" sz="3200" b="1" dirty="0"/>
              <a:t> для цього </a:t>
            </a:r>
            <a:r>
              <a:rPr lang="ru-RU" sz="3200" b="1" dirty="0" err="1"/>
              <a:t>використали</a:t>
            </a:r>
            <a:r>
              <a:rPr lang="ru-RU" sz="3200" b="1" dirty="0"/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94197" y="2565698"/>
            <a:ext cx="7356409" cy="17406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2) 12 </a:t>
            </a:r>
            <a:r>
              <a:rPr lang="ru-RU" sz="3200" b="1" dirty="0"/>
              <a:t>кг зелених </a:t>
            </a:r>
            <a:r>
              <a:rPr lang="ru-RU" sz="3200" b="1" dirty="0" err="1"/>
              <a:t>яблук</a:t>
            </a:r>
            <a:r>
              <a:rPr lang="ru-RU" sz="3200" b="1" dirty="0"/>
              <a:t> і 16 кг </a:t>
            </a:r>
            <a:r>
              <a:rPr lang="ru-RU" sz="3200" b="1" dirty="0" err="1"/>
              <a:t>жовтих</a:t>
            </a:r>
            <a:r>
              <a:rPr lang="ru-RU" sz="3200" b="1" dirty="0"/>
              <a:t> </a:t>
            </a:r>
            <a:r>
              <a:rPr lang="ru-RU" sz="3200" b="1" dirty="0" err="1"/>
              <a:t>розклали</a:t>
            </a:r>
            <a:r>
              <a:rPr lang="ru-RU" sz="3200" b="1" dirty="0"/>
              <a:t> в </a:t>
            </a:r>
            <a:r>
              <a:rPr lang="ru-RU" sz="3200" b="1" dirty="0" err="1"/>
              <a:t>пакети</a:t>
            </a:r>
            <a:r>
              <a:rPr lang="ru-RU" sz="3200" b="1" dirty="0"/>
              <a:t>, по 4 кг в </a:t>
            </a:r>
            <a:r>
              <a:rPr lang="ru-RU" sz="3200" b="1" dirty="0" err="1"/>
              <a:t>кожний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пакетів</a:t>
            </a:r>
            <a:r>
              <a:rPr lang="ru-RU" sz="3200" b="1" dirty="0"/>
              <a:t> для цього </a:t>
            </a:r>
            <a:r>
              <a:rPr lang="ru-RU" sz="3200" b="1" dirty="0" err="1"/>
              <a:t>використали</a:t>
            </a:r>
            <a:r>
              <a:rPr lang="ru-RU" sz="3200" b="1" dirty="0"/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344930" y="2123335"/>
            <a:ext cx="239865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28 : 4 =</a:t>
            </a:r>
            <a:endParaRPr lang="ru-RU" sz="32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358747" y="5209686"/>
            <a:ext cx="342993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(12 + 16) : 4 =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662376" y="2124939"/>
            <a:ext cx="1081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7(п.)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701031" y="5229993"/>
            <a:ext cx="1071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7 (п.)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5584" y="4365898"/>
            <a:ext cx="6395997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Як </a:t>
            </a:r>
            <a:r>
              <a:rPr lang="ru-RU" sz="2400" b="1" dirty="0" err="1">
                <a:solidFill>
                  <a:srgbClr val="7030A0"/>
                </a:solidFill>
              </a:rPr>
              <a:t>утворили</a:t>
            </a:r>
            <a:r>
              <a:rPr lang="ru-RU" sz="2400" b="1" dirty="0">
                <a:solidFill>
                  <a:srgbClr val="7030A0"/>
                </a:solidFill>
              </a:rPr>
              <a:t> з </a:t>
            </a:r>
            <a:r>
              <a:rPr lang="ru-RU" sz="2400" b="1" dirty="0" err="1">
                <a:solidFill>
                  <a:srgbClr val="7030A0"/>
                </a:solidFill>
              </a:rPr>
              <a:t>простої</a:t>
            </a:r>
            <a:r>
              <a:rPr lang="ru-RU" sz="2400" b="1" dirty="0">
                <a:solidFill>
                  <a:srgbClr val="7030A0"/>
                </a:solidFill>
              </a:rPr>
              <a:t> задачі </a:t>
            </a:r>
            <a:r>
              <a:rPr lang="ru-RU" sz="2400" b="1" dirty="0" err="1">
                <a:solidFill>
                  <a:srgbClr val="7030A0"/>
                </a:solidFill>
              </a:rPr>
              <a:t>складену</a:t>
            </a:r>
            <a:r>
              <a:rPr lang="ru-RU" sz="2400" b="1" dirty="0">
                <a:solidFill>
                  <a:srgbClr val="7030A0"/>
                </a:solidFill>
              </a:rPr>
              <a:t>? </a:t>
            </a:r>
            <a:r>
              <a:rPr lang="ru-RU" sz="2400" b="1" dirty="0" err="1" smtClean="0">
                <a:solidFill>
                  <a:srgbClr val="7030A0"/>
                </a:solidFill>
              </a:rPr>
              <a:t>Розв’яжіть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складену</a:t>
            </a:r>
            <a:r>
              <a:rPr lang="ru-RU" sz="2400" b="1" dirty="0">
                <a:solidFill>
                  <a:srgbClr val="7030A0"/>
                </a:solidFill>
              </a:rPr>
              <a:t> задачу </a:t>
            </a:r>
            <a:r>
              <a:rPr lang="ru-RU" sz="2400" b="1" dirty="0" err="1">
                <a:solidFill>
                  <a:srgbClr val="7030A0"/>
                </a:solidFill>
              </a:rPr>
              <a:t>двома</a:t>
            </a:r>
            <a:r>
              <a:rPr lang="ru-RU" sz="2400" b="1" dirty="0">
                <a:solidFill>
                  <a:srgbClr val="7030A0"/>
                </a:solidFill>
              </a:rPr>
              <a:t> способами.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369306" y="5823353"/>
            <a:ext cx="37187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12 : 4 + 16 : 4 =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031502" y="5821050"/>
            <a:ext cx="1071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7 (п.)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39589" y="5229993"/>
            <a:ext cx="111915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І </a:t>
            </a:r>
            <a:r>
              <a:rPr lang="ru-RU" sz="3200" b="1" dirty="0" err="1" smtClean="0"/>
              <a:t>сп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257721" y="5823353"/>
            <a:ext cx="11010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ІІ </a:t>
            </a:r>
            <a:r>
              <a:rPr lang="ru-RU" sz="3200" b="1" dirty="0" err="1" smtClean="0"/>
              <a:t>сп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649172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7" grpId="0" animBg="1"/>
      <p:bldP spid="48" grpId="0" animBg="1"/>
      <p:bldP spid="57" grpId="0"/>
      <p:bldP spid="58" grpId="0"/>
      <p:bldP spid="4" grpId="0" animBg="1"/>
      <p:bldP spid="46" grpId="0" animBg="1"/>
      <p:bldP spid="61" grpId="0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14052</TotalTime>
  <Words>712</Words>
  <Application>Microsoft Office PowerPoint</Application>
  <PresentationFormat>Произвольный</PresentationFormat>
  <Paragraphs>158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1224</cp:revision>
  <dcterms:created xsi:type="dcterms:W3CDTF">2025-08-27T14:01:18Z</dcterms:created>
  <dcterms:modified xsi:type="dcterms:W3CDTF">2026-03-16T09:38:34Z</dcterms:modified>
</cp:coreProperties>
</file>