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82" r:id="rId2"/>
    <p:sldId id="935" r:id="rId3"/>
    <p:sldId id="936" r:id="rId4"/>
    <p:sldId id="286" r:id="rId5"/>
    <p:sldId id="927" r:id="rId6"/>
    <p:sldId id="919" r:id="rId7"/>
    <p:sldId id="939" r:id="rId8"/>
    <p:sldId id="940" r:id="rId9"/>
    <p:sldId id="926" r:id="rId10"/>
    <p:sldId id="943" r:id="rId11"/>
    <p:sldId id="942" r:id="rId12"/>
    <p:sldId id="313" r:id="rId13"/>
    <p:sldId id="934" r:id="rId14"/>
  </p:sldIdLst>
  <p:sldSz cx="12184063" cy="6859588"/>
  <p:notesSz cx="6858000" cy="9144000"/>
  <p:defaultTextStyle>
    <a:defPPr>
      <a:defRPr lang="ru-RU"/>
    </a:defPPr>
    <a:lvl1pPr marL="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695" autoAdjust="0"/>
  </p:normalViewPr>
  <p:slideViewPr>
    <p:cSldViewPr>
      <p:cViewPr>
        <p:scale>
          <a:sx n="90" d="100"/>
          <a:sy n="90" d="100"/>
        </p:scale>
        <p:origin x="-462" y="-174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err="1" smtClean="0"/>
            <a:t>Розв’язува-ння</a:t>
          </a:r>
          <a:r>
            <a:rPr lang="ru-RU" sz="3200" b="1" dirty="0" smtClean="0"/>
            <a:t> </a:t>
          </a:r>
          <a:r>
            <a:rPr lang="ru-RU" sz="3200" b="1" dirty="0" err="1" smtClean="0"/>
            <a:t>рівнянь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err="1" smtClean="0">
              <a:solidFill>
                <a:schemeClr val="bg1"/>
              </a:solidFill>
            </a:rPr>
            <a:t>Добирання</a:t>
          </a:r>
          <a:r>
            <a:rPr lang="ru-RU" sz="3200" b="1" dirty="0" smtClean="0">
              <a:solidFill>
                <a:schemeClr val="bg1"/>
              </a:solidFill>
            </a:rPr>
            <a:t> </a:t>
          </a:r>
          <a:r>
            <a:rPr lang="ru-RU" sz="3200" b="1" dirty="0" err="1" smtClean="0">
              <a:solidFill>
                <a:schemeClr val="bg1"/>
              </a:solidFill>
            </a:rPr>
            <a:t>зручних</a:t>
          </a:r>
          <a:r>
            <a:rPr lang="ru-RU" sz="3200" b="1" dirty="0" smtClean="0">
              <a:solidFill>
                <a:schemeClr val="bg1"/>
              </a:solidFill>
            </a:rPr>
            <a:t> </a:t>
          </a:r>
          <a:r>
            <a:rPr lang="ru-RU" sz="3200" b="1" dirty="0" err="1" smtClean="0">
              <a:solidFill>
                <a:schemeClr val="bg1"/>
              </a:solidFill>
            </a:rPr>
            <a:t>доданків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Ділення виду 36 : 3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err="1" smtClean="0"/>
            <a:t>Розв’язува-ння</a:t>
          </a:r>
          <a:r>
            <a:rPr lang="uk-UA" sz="3200" b="1" dirty="0" smtClean="0"/>
            <a:t> задачі двома способами</a:t>
          </a:r>
          <a:endParaRPr lang="ru-RU" sz="3200" b="1" dirty="0">
            <a:solidFill>
              <a:schemeClr val="bg1"/>
            </a:solidFill>
          </a:endParaRPr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66493" custLinFactX="435067" custLinFactNeighborX="500000" custLinFactNeighborY="-10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39474" custLinFactNeighborX="-60435" custLinFactNeighborY="-9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154980" custLinFactX="-507" custLinFactNeighborX="-100000" custLinFactNeighborY="-9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67477" custLinFactX="-477309" custLinFactNeighborX="-5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7058914" y="759803"/>
          <a:ext cx="4273486" cy="2753878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/>
            <a:t>Розв’язува-ння</a:t>
          </a:r>
          <a:r>
            <a:rPr lang="uk-UA" sz="3200" b="1" kern="1200" dirty="0" smtClean="0"/>
            <a:t> задачі двома способами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7818718" y="854696"/>
        <a:ext cx="2753878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1821922" y="983257"/>
          <a:ext cx="4273486" cy="2306970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Ділення виду 36 : 3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2805180" y="854696"/>
        <a:ext cx="2306970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4323718" y="855018"/>
          <a:ext cx="4273486" cy="2563448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/>
            <a:t>Розв’язува-ння</a:t>
          </a:r>
          <a:r>
            <a:rPr lang="ru-RU" sz="3200" b="1" kern="1200" dirty="0" smtClean="0"/>
            <a:t> </a:t>
          </a:r>
          <a:r>
            <a:rPr lang="ru-RU" sz="3200" b="1" kern="1200" dirty="0" err="1" smtClean="0"/>
            <a:t>рівнянь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5178737" y="854696"/>
        <a:ext cx="2563448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-751665" y="751665"/>
          <a:ext cx="4273486" cy="2770154"/>
        </a:xfrm>
        <a:prstGeom prst="flowChartManualOperati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>
              <a:solidFill>
                <a:schemeClr val="bg1"/>
              </a:solidFill>
            </a:rPr>
            <a:t>Добирання</a:t>
          </a:r>
          <a:r>
            <a:rPr lang="ru-RU" sz="3200" b="1" kern="1200" dirty="0" smtClean="0">
              <a:solidFill>
                <a:schemeClr val="bg1"/>
              </a:solidFill>
            </a:rPr>
            <a:t> </a:t>
          </a:r>
          <a:r>
            <a:rPr lang="ru-RU" sz="3200" b="1" kern="1200" dirty="0" err="1" smtClean="0">
              <a:solidFill>
                <a:schemeClr val="bg1"/>
              </a:solidFill>
            </a:rPr>
            <a:t>зручних</a:t>
          </a:r>
          <a:r>
            <a:rPr lang="ru-RU" sz="3200" b="1" kern="1200" dirty="0" smtClean="0">
              <a:solidFill>
                <a:schemeClr val="bg1"/>
              </a:solidFill>
            </a:rPr>
            <a:t> </a:t>
          </a:r>
          <a:r>
            <a:rPr lang="ru-RU" sz="3200" b="1" kern="1200" dirty="0" err="1" smtClean="0">
              <a:solidFill>
                <a:schemeClr val="bg1"/>
              </a:solidFill>
            </a:rPr>
            <a:t>доданків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1" y="854696"/>
        <a:ext cx="2770154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566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568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294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769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254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911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853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06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921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390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202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24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microsoft.com/office/2007/relationships/hdphoto" Target="../media/hdphoto8.wdp"/><Relationship Id="rId4" Type="http://schemas.openxmlformats.org/officeDocument/2006/relationships/image" Target="../media/image28.png"/><Relationship Id="rId9" Type="http://schemas.microsoft.com/office/2007/relationships/hdphoto" Target="../media/hdphoto10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1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hdphoto" Target="../media/hdphoto6.wdp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1.png"/><Relationship Id="rId7" Type="http://schemas.openxmlformats.org/officeDocument/2006/relationships/image" Target="../media/image2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71551" y="1197546"/>
            <a:ext cx="8496944" cy="92331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lvl="0" algn="ctr"/>
            <a:r>
              <a:rPr lang="uk-UA" sz="5400" b="1" dirty="0">
                <a:solidFill>
                  <a:srgbClr val="7030A0"/>
                </a:solidFill>
              </a:rPr>
              <a:t>Ділення </a:t>
            </a:r>
            <a:r>
              <a:rPr lang="uk-UA" sz="5400" b="1" dirty="0" smtClean="0">
                <a:solidFill>
                  <a:srgbClr val="7030A0"/>
                </a:solidFill>
              </a:rPr>
              <a:t>виду 36 : 3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68346" y="3744921"/>
            <a:ext cx="3500149" cy="193897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Математика</a:t>
            </a:r>
            <a:endParaRPr lang="en-US" sz="2400" b="1" dirty="0">
              <a:solidFill>
                <a:srgbClr val="7030A0"/>
              </a:solidFill>
            </a:endParaRP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3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>
                <a:solidFill>
                  <a:srgbClr val="7030A0"/>
                </a:solidFill>
              </a:rPr>
              <a:t>Розділ </a:t>
            </a:r>
            <a:r>
              <a:rPr lang="uk-UA" sz="2400" b="1" i="1" dirty="0" smtClean="0">
                <a:solidFill>
                  <a:srgbClr val="7030A0"/>
                </a:solidFill>
              </a:rPr>
              <a:t>7. </a:t>
            </a:r>
            <a:r>
              <a:rPr lang="uk-UA" sz="2400" b="1" dirty="0" smtClean="0">
                <a:solidFill>
                  <a:srgbClr val="7030A0"/>
                </a:solidFill>
              </a:rPr>
              <a:t>Множення і ділення в межах 1000</a:t>
            </a:r>
            <a:endParaRPr lang="uk-UA" sz="2400" b="1" dirty="0">
              <a:solidFill>
                <a:schemeClr val="bg1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Урок 127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551" y="3345490"/>
            <a:ext cx="2338409" cy="2338409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67904" y="1485578"/>
            <a:ext cx="10392226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/>
              <a:t>Костик </a:t>
            </a:r>
            <a:r>
              <a:rPr lang="ru-RU" sz="2800" b="1" dirty="0" err="1"/>
              <a:t>зібрав</a:t>
            </a:r>
            <a:r>
              <a:rPr lang="ru-RU" sz="2800" b="1" dirty="0"/>
              <a:t> 24 склянки </a:t>
            </a:r>
            <a:r>
              <a:rPr lang="ru-RU" sz="2800" b="1" dirty="0" err="1"/>
              <a:t>смородини</a:t>
            </a:r>
            <a:r>
              <a:rPr lang="ru-RU" sz="2800" b="1" dirty="0"/>
              <a:t>, а його сестра — 16 склянок. </a:t>
            </a:r>
            <a:r>
              <a:rPr lang="ru-RU" sz="2800" b="1" dirty="0" err="1"/>
              <a:t>Усю</a:t>
            </a:r>
            <a:r>
              <a:rPr lang="ru-RU" sz="2800" b="1" dirty="0"/>
              <a:t> смородину мама </a:t>
            </a:r>
            <a:r>
              <a:rPr lang="ru-RU" sz="2800" b="1" dirty="0" err="1" smtClean="0"/>
              <a:t>законсервувала</a:t>
            </a:r>
            <a:r>
              <a:rPr lang="ru-RU" sz="2800" b="1" dirty="0"/>
              <a:t>, </a:t>
            </a:r>
            <a:r>
              <a:rPr lang="ru-RU" sz="2800" b="1" dirty="0" err="1"/>
              <a:t>розклавши</a:t>
            </a:r>
            <a:r>
              <a:rPr lang="ru-RU" sz="2800" b="1" dirty="0"/>
              <a:t> її по 4 склянки в </a:t>
            </a:r>
            <a:r>
              <a:rPr lang="ru-RU" sz="2800" b="1" dirty="0" err="1"/>
              <a:t>кожну</a:t>
            </a:r>
            <a:r>
              <a:rPr lang="ru-RU" sz="2800" b="1" dirty="0"/>
              <a:t> банку. </a:t>
            </a:r>
            <a:r>
              <a:rPr lang="ru-RU" sz="2800" b="1" dirty="0" err="1"/>
              <a:t>Скільки</a:t>
            </a:r>
            <a:r>
              <a:rPr lang="ru-RU" sz="2800" b="1" dirty="0"/>
              <a:t> банок </a:t>
            </a:r>
            <a:r>
              <a:rPr lang="ru-RU" sz="2800" b="1" dirty="0" err="1"/>
              <a:t>консервованої</a:t>
            </a:r>
            <a:r>
              <a:rPr lang="ru-RU" sz="2800" b="1" dirty="0"/>
              <a:t> </a:t>
            </a:r>
            <a:r>
              <a:rPr lang="ru-RU" sz="2800" b="1" dirty="0" err="1"/>
              <a:t>смородини</a:t>
            </a:r>
            <a:r>
              <a:rPr lang="ru-RU" sz="2800" b="1" dirty="0"/>
              <a:t> вийшло в </a:t>
            </a:r>
            <a:r>
              <a:rPr lang="ru-RU" sz="2800" b="1" dirty="0" err="1"/>
              <a:t>мами</a:t>
            </a:r>
            <a:r>
              <a:rPr lang="ru-RU" sz="2800" b="1" dirty="0"/>
              <a:t>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91301" y="615537"/>
            <a:ext cx="10165602" cy="72602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Розв’яжіть</a:t>
            </a:r>
            <a:r>
              <a:rPr lang="ru-RU" sz="4000" b="1" dirty="0" smtClean="0"/>
              <a:t> задачу </a:t>
            </a:r>
            <a:r>
              <a:rPr lang="ru-RU" sz="4000" b="1" dirty="0" err="1" smtClean="0"/>
              <a:t>двома</a:t>
            </a:r>
            <a:r>
              <a:rPr lang="ru-RU" sz="4000" b="1" dirty="0" smtClean="0"/>
              <a:t> способами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4" y="5711138"/>
            <a:ext cx="126749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Ст.76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№416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105450" y="4637284"/>
            <a:ext cx="2052869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1) 24 + 16=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771248" y="4662138"/>
            <a:ext cx="3254840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 - всього </a:t>
            </a:r>
            <a:r>
              <a:rPr lang="ru-RU" sz="3200" b="1" dirty="0" err="1" smtClean="0">
                <a:solidFill>
                  <a:schemeClr val="bg1"/>
                </a:solidFill>
              </a:rPr>
              <a:t>зібрали</a:t>
            </a:r>
            <a:r>
              <a:rPr lang="ru-RU" sz="3200" b="1" dirty="0" smtClean="0">
                <a:solidFill>
                  <a:schemeClr val="bg1"/>
                </a:solidFill>
              </a:rPr>
              <a:t>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062253" y="4654168"/>
            <a:ext cx="1706357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40 (</a:t>
            </a:r>
            <a:r>
              <a:rPr lang="ru-RU" sz="3200" b="1" dirty="0" err="1" smtClean="0">
                <a:solidFill>
                  <a:schemeClr val="bg1"/>
                </a:solidFill>
              </a:rPr>
              <a:t>скл</a:t>
            </a:r>
            <a:r>
              <a:rPr lang="ru-RU" sz="3200" b="1" dirty="0" smtClean="0">
                <a:solidFill>
                  <a:schemeClr val="bg1"/>
                </a:solidFill>
              </a:rPr>
              <a:t>.)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184460" y="5135104"/>
            <a:ext cx="1483778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10 (б.)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131591" y="5137527"/>
            <a:ext cx="2052869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2) 40 : 4 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488661" y="5711138"/>
            <a:ext cx="2186231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err="1" smtClean="0">
                <a:solidFill>
                  <a:schemeClr val="bg1"/>
                </a:solidFill>
              </a:rPr>
              <a:t>Відповідь</a:t>
            </a:r>
            <a:r>
              <a:rPr lang="ru-RU" sz="3200" b="1" dirty="0" smtClean="0">
                <a:solidFill>
                  <a:schemeClr val="bg1"/>
                </a:solidFill>
              </a:rPr>
              <a:t>: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613082" y="3628616"/>
            <a:ext cx="3705010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(24 +16) : 4 = 10 (б.)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674893" y="5711138"/>
            <a:ext cx="3555415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10 банок вийшло.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873936" y="3429794"/>
            <a:ext cx="5679435" cy="11546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err="1" smtClean="0">
                <a:solidFill>
                  <a:schemeClr val="bg1"/>
                </a:solidFill>
              </a:rPr>
              <a:t>Зібрали</a:t>
            </a:r>
            <a:r>
              <a:rPr lang="ru-RU" sz="3200" b="1" dirty="0" smtClean="0">
                <a:solidFill>
                  <a:schemeClr val="bg1"/>
                </a:solidFill>
              </a:rPr>
              <a:t> – 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Законсервувала – 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2660299" y="3422345"/>
            <a:ext cx="2996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24 </a:t>
            </a:r>
            <a:r>
              <a:rPr lang="ru-RU" sz="3200" b="1" dirty="0" err="1" smtClean="0">
                <a:solidFill>
                  <a:schemeClr val="bg1"/>
                </a:solidFill>
              </a:rPr>
              <a:t>скл</a:t>
            </a:r>
            <a:r>
              <a:rPr lang="ru-RU" sz="3200" b="1" dirty="0" smtClean="0">
                <a:solidFill>
                  <a:schemeClr val="bg1"/>
                </a:solidFill>
              </a:rPr>
              <a:t>. і 16 </a:t>
            </a:r>
            <a:r>
              <a:rPr lang="ru-RU" sz="3200" b="1" dirty="0" err="1" smtClean="0">
                <a:solidFill>
                  <a:schemeClr val="bg1"/>
                </a:solidFill>
              </a:rPr>
              <a:t>скл</a:t>
            </a:r>
            <a:r>
              <a:rPr lang="ru-RU" sz="3200" b="1" dirty="0" smtClean="0">
                <a:solidFill>
                  <a:schemeClr val="bg1"/>
                </a:solidFill>
              </a:rPr>
              <a:t>.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100072" y="3997147"/>
            <a:ext cx="2453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по 4 </a:t>
            </a:r>
            <a:r>
              <a:rPr lang="ru-RU" sz="3200" b="1" dirty="0" err="1" smtClean="0">
                <a:solidFill>
                  <a:schemeClr val="bg1"/>
                </a:solidFill>
              </a:rPr>
              <a:t>скл</a:t>
            </a:r>
            <a:r>
              <a:rPr lang="ru-RU" sz="3200" b="1" dirty="0" smtClean="0">
                <a:solidFill>
                  <a:schemeClr val="bg1"/>
                </a:solidFill>
              </a:rPr>
              <a:t>. ? б.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873936" y="4637284"/>
            <a:ext cx="995166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І </a:t>
            </a:r>
            <a:r>
              <a:rPr lang="ru-RU" sz="3200" b="1" dirty="0" err="1" smtClean="0">
                <a:solidFill>
                  <a:schemeClr val="bg1"/>
                </a:solidFill>
              </a:rPr>
              <a:t>сп</a:t>
            </a:r>
            <a:r>
              <a:rPr lang="ru-RU" sz="3200" b="1" dirty="0" smtClean="0">
                <a:solidFill>
                  <a:schemeClr val="bg1"/>
                </a:solidFill>
              </a:rPr>
              <a:t>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641663" y="4101582"/>
            <a:ext cx="995166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ІІ </a:t>
            </a:r>
            <a:r>
              <a:rPr lang="ru-RU" sz="3200" b="1" dirty="0" err="1" smtClean="0">
                <a:solidFill>
                  <a:schemeClr val="bg1"/>
                </a:solidFill>
              </a:rPr>
              <a:t>сп</a:t>
            </a:r>
            <a:r>
              <a:rPr lang="ru-RU" sz="3200" b="1" dirty="0" smtClean="0">
                <a:solidFill>
                  <a:schemeClr val="bg1"/>
                </a:solidFill>
              </a:rPr>
              <a:t>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644383" y="4117714"/>
            <a:ext cx="3705010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24 : 4+16 : 4 = 10 (б.)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5811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34" grpId="0" animBg="1"/>
      <p:bldP spid="35" grpId="0" animBg="1"/>
      <p:bldP spid="36" grpId="0" animBg="1"/>
      <p:bldP spid="37" grpId="0" animBg="1"/>
      <p:bldP spid="40" grpId="0" animBg="1"/>
      <p:bldP spid="39" grpId="0" animBg="1"/>
      <p:bldP spid="41" grpId="0" animBg="1"/>
      <p:bldP spid="43" grpId="0" animBg="1"/>
      <p:bldP spid="44" grpId="0"/>
      <p:bldP spid="45" grpId="0"/>
      <p:bldP spid="46" grpId="0" animBg="1"/>
      <p:bldP spid="47" grpId="0" animBg="1"/>
      <p:bldP spid="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79462" y="549474"/>
            <a:ext cx="10179473" cy="7920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sp>
        <p:nvSpPr>
          <p:cNvPr id="6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9995" y="5878066"/>
            <a:ext cx="1143474" cy="97105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Ст.77</a:t>
            </a:r>
          </a:p>
        </p:txBody>
      </p:sp>
      <p:pic>
        <p:nvPicPr>
          <p:cNvPr id="2" name="Picture 2" descr="D:\3 клас\03 МАТЕМ\1 Листопад\7 Множення в межах 1000\2026-03-14_2033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06" y="1413570"/>
            <a:ext cx="9805611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6407" y="3717825"/>
            <a:ext cx="1816647" cy="286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6365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709" y="1657145"/>
            <a:ext cx="1352288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23478" y="549474"/>
            <a:ext cx="9865095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</a:t>
            </a:r>
            <a:r>
              <a:rPr lang="uk-UA" sz="3600" b="1" dirty="0">
                <a:solidFill>
                  <a:schemeClr val="bg1"/>
                </a:solidFill>
              </a:rPr>
              <a:t>«Мікрофон</a:t>
            </a:r>
            <a:r>
              <a:rPr lang="uk-UA" sz="3600" b="1" dirty="0" smtClean="0">
                <a:solidFill>
                  <a:schemeClr val="bg1"/>
                </a:solidFill>
              </a:rPr>
              <a:t>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55927" y="1437042"/>
            <a:ext cx="5832645" cy="12643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ru-RU" sz="3200" b="1" dirty="0" smtClean="0">
                <a:solidFill>
                  <a:schemeClr val="bg1"/>
                </a:solidFill>
              </a:rPr>
              <a:t>Як можна </a:t>
            </a:r>
            <a:r>
              <a:rPr lang="ru-RU" sz="3200" b="1" dirty="0" err="1" smtClean="0">
                <a:solidFill>
                  <a:schemeClr val="bg1"/>
                </a:solidFill>
              </a:rPr>
              <a:t>поділити</a:t>
            </a:r>
            <a:r>
              <a:rPr lang="ru-RU" sz="3200" b="1" dirty="0" smtClean="0">
                <a:solidFill>
                  <a:schemeClr val="bg1"/>
                </a:solidFill>
              </a:rPr>
              <a:t> суму на число?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075" y="3226112"/>
            <a:ext cx="1391160" cy="118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175814" y="3213770"/>
            <a:ext cx="5812759" cy="11864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Як </a:t>
            </a:r>
            <a:r>
              <a:rPr lang="ru-RU" sz="3200" b="1" dirty="0" smtClean="0">
                <a:solidFill>
                  <a:schemeClr val="bg1"/>
                </a:solidFill>
              </a:rPr>
              <a:t>знайти </a:t>
            </a:r>
            <a:r>
              <a:rPr lang="ru-RU" sz="3200" b="1" dirty="0" err="1" smtClean="0">
                <a:solidFill>
                  <a:schemeClr val="bg1"/>
                </a:solidFill>
              </a:rPr>
              <a:t>вартість</a:t>
            </a:r>
            <a:r>
              <a:rPr lang="uk-UA" sz="3200" b="1" dirty="0" smtClean="0">
                <a:solidFill>
                  <a:schemeClr val="bg1"/>
                </a:solidFill>
              </a:rPr>
              <a:t>? Ціну? Кількість? 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947" y="4725938"/>
            <a:ext cx="1352288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187915" y="4725938"/>
            <a:ext cx="5440620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200" b="1" dirty="0"/>
              <a:t>Яке завдання на уроці було </a:t>
            </a:r>
            <a:r>
              <a:rPr lang="uk-UA" sz="3200" b="1" dirty="0" smtClean="0"/>
              <a:t>найцікавішим</a:t>
            </a:r>
            <a:r>
              <a:rPr lang="uk-UA" sz="3200" b="1" dirty="0"/>
              <a:t>?</a:t>
            </a:r>
            <a:endParaRPr lang="ru-RU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979463" y="1657266"/>
            <a:ext cx="2551141" cy="227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337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37721" y="494644"/>
            <a:ext cx="9452596" cy="753531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1599" y="1300285"/>
            <a:ext cx="3224669" cy="12006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Які зернятко мудрості ви покладете у свій рюкзачок?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353477" y="4933724"/>
            <a:ext cx="611189" cy="523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353477" y="5856431"/>
            <a:ext cx="611189" cy="523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63776" y="2917251"/>
            <a:ext cx="3074597" cy="35730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63405" y="2917251"/>
            <a:ext cx="3110073" cy="35730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83007" y="2917252"/>
            <a:ext cx="3192851" cy="35730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40796" y="1452961"/>
            <a:ext cx="1003799" cy="178150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8345" y="1300285"/>
            <a:ext cx="1064003" cy="208685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46184" y="1406546"/>
            <a:ext cx="910186" cy="1874335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3479928" y="5195396"/>
            <a:ext cx="1677027" cy="929530"/>
          </a:xfrm>
          <a:prstGeom prst="roundRect">
            <a:avLst/>
          </a:prstGeom>
          <a:solidFill>
            <a:srgbClr val="F2DDAB"/>
          </a:solidFill>
          <a:ln w="38100">
            <a:solidFill>
              <a:srgbClr val="8F4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478976" y="5216663"/>
            <a:ext cx="1842740" cy="929530"/>
          </a:xfrm>
          <a:prstGeom prst="roundRect">
            <a:avLst/>
          </a:prstGeom>
          <a:solidFill>
            <a:srgbClr val="F2DDAB"/>
          </a:solidFill>
          <a:ln w="38100">
            <a:solidFill>
              <a:srgbClr val="8F4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433748" y="5216663"/>
            <a:ext cx="1824327" cy="929530"/>
          </a:xfrm>
          <a:prstGeom prst="roundRect">
            <a:avLst/>
          </a:prstGeom>
          <a:solidFill>
            <a:srgbClr val="F2DDAB"/>
          </a:solidFill>
          <a:ln w="38100">
            <a:solidFill>
              <a:srgbClr val="8F4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433184" y="5192674"/>
            <a:ext cx="1770514" cy="954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просто!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51363" y="5265833"/>
            <a:ext cx="1770514" cy="954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цікаво!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433748" y="5265832"/>
            <a:ext cx="18988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важко!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Рюкзак рисунки детские (65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23" y="3081928"/>
            <a:ext cx="2097595" cy="236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03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37721" y="494644"/>
            <a:ext cx="9452596" cy="753531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9816" y="1701602"/>
            <a:ext cx="2660112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Яким зернятком </a:t>
            </a:r>
            <a:r>
              <a:rPr lang="uk-UA" sz="2400" b="1" dirty="0">
                <a:solidFill>
                  <a:srgbClr val="7030A0"/>
                </a:solidFill>
              </a:rPr>
              <a:t>мудрості ви </a:t>
            </a:r>
            <a:r>
              <a:rPr lang="uk-UA" sz="2400" b="1" dirty="0" smtClean="0">
                <a:solidFill>
                  <a:srgbClr val="7030A0"/>
                </a:solidFill>
              </a:rPr>
              <a:t>налаштуєтесь на урок?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353477" y="4933724"/>
            <a:ext cx="611189" cy="523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353477" y="5856431"/>
            <a:ext cx="611189" cy="523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10938" r="4758"/>
          <a:stretch/>
        </p:blipFill>
        <p:spPr>
          <a:xfrm>
            <a:off x="8580292" y="2916539"/>
            <a:ext cx="2592000" cy="35730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9540" r="9431"/>
          <a:stretch/>
        </p:blipFill>
        <p:spPr>
          <a:xfrm>
            <a:off x="3059999" y="2917251"/>
            <a:ext cx="2671991" cy="35730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13692" r="5124"/>
          <a:stretch/>
        </p:blipFill>
        <p:spPr>
          <a:xfrm>
            <a:off x="5876007" y="2918665"/>
            <a:ext cx="2592000" cy="35730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59765" y="1393115"/>
            <a:ext cx="1233053" cy="178150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40103" y="1300285"/>
            <a:ext cx="1192245" cy="208685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12469" y="1300285"/>
            <a:ext cx="1009743" cy="1874335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3479928" y="5057520"/>
            <a:ext cx="1801323" cy="929530"/>
          </a:xfrm>
          <a:prstGeom prst="roundRect">
            <a:avLst/>
          </a:prstGeom>
          <a:solidFill>
            <a:srgbClr val="F2DDAB"/>
          </a:solidFill>
          <a:ln w="38100">
            <a:solidFill>
              <a:srgbClr val="8F4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281767" y="4980518"/>
            <a:ext cx="1769971" cy="929530"/>
          </a:xfrm>
          <a:prstGeom prst="roundRect">
            <a:avLst/>
          </a:prstGeom>
          <a:solidFill>
            <a:srgbClr val="F2DDAB"/>
          </a:solidFill>
          <a:ln w="38100">
            <a:solidFill>
              <a:srgbClr val="8F4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109641" y="5057520"/>
            <a:ext cx="1698843" cy="929530"/>
          </a:xfrm>
          <a:prstGeom prst="roundRect">
            <a:avLst/>
          </a:prstGeom>
          <a:solidFill>
            <a:srgbClr val="F2DDAB"/>
          </a:solidFill>
          <a:ln w="38100">
            <a:solidFill>
              <a:srgbClr val="8F4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495332" y="5000824"/>
            <a:ext cx="1770514" cy="954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 </a:t>
            </a:r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просто!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92276" y="4992300"/>
            <a:ext cx="1759462" cy="954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 </a:t>
            </a:r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цікаво!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109642" y="4961462"/>
            <a:ext cx="16988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 важко!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453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79462" y="549474"/>
            <a:ext cx="10179473" cy="7920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Перевірка домашнього </a:t>
            </a:r>
            <a:r>
              <a:rPr lang="uk-UA" sz="4000" b="1" dirty="0">
                <a:solidFill>
                  <a:schemeClr val="bg1"/>
                </a:solidFill>
              </a:rPr>
              <a:t>завдання</a:t>
            </a:r>
          </a:p>
        </p:txBody>
      </p:sp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9995" y="5878066"/>
            <a:ext cx="1143474" cy="97105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Ст.75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7947" y="3645818"/>
            <a:ext cx="1720988" cy="271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3 клас\03 МАТЕМ\1 Листопад\7 Множення в межах 1000\2026-03-13_223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1" y="1485578"/>
            <a:ext cx="10179473" cy="220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5462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8" y="599705"/>
            <a:ext cx="9886706" cy="7078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План уроку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51247653"/>
              </p:ext>
            </p:extLst>
          </p:nvPr>
        </p:nvGraphicFramePr>
        <p:xfrm>
          <a:off x="649570" y="1577826"/>
          <a:ext cx="10771053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123479" y="5806058"/>
            <a:ext cx="608965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/>
          <a:srcRect l="3" r="-2625"/>
          <a:stretch/>
        </p:blipFill>
        <p:spPr>
          <a:xfrm>
            <a:off x="918081" y="987326"/>
            <a:ext cx="10548000" cy="548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303187" y="-723469"/>
            <a:ext cx="454720" cy="567792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37711" y="-712651"/>
            <a:ext cx="454720" cy="567792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211066" y="-574578"/>
            <a:ext cx="312405" cy="2916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42698" y="-728431"/>
            <a:ext cx="301490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·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2155097" y="-689442"/>
            <a:ext cx="30789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24318" y="-683909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(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2338570" y="-689442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)</a:t>
            </a:r>
          </a:p>
        </p:txBody>
      </p:sp>
      <p:sp>
        <p:nvSpPr>
          <p:cNvPr id="14" name="Прямоугольник 4"/>
          <p:cNvSpPr/>
          <p:nvPr/>
        </p:nvSpPr>
        <p:spPr>
          <a:xfrm>
            <a:off x="918081" y="477466"/>
            <a:ext cx="8493838" cy="7200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/>
              <a:t>Знайдіть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закономірність</a:t>
            </a:r>
            <a:r>
              <a:rPr lang="ru-RU" sz="3600" b="1" dirty="0" smtClean="0"/>
              <a:t> між числами. 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1" t="46720" r="16769" b="36401"/>
          <a:stretch/>
        </p:blipFill>
        <p:spPr>
          <a:xfrm>
            <a:off x="3332702" y="1803222"/>
            <a:ext cx="4549539" cy="906492"/>
          </a:xfrm>
          <a:prstGeom prst="rect">
            <a:avLst/>
          </a:prstGeom>
        </p:spPr>
      </p:pic>
      <p:pic>
        <p:nvPicPr>
          <p:cNvPr id="75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163" y="383573"/>
            <a:ext cx="1569100" cy="239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TextBox 98"/>
          <p:cNvSpPr txBox="1"/>
          <p:nvPr/>
        </p:nvSpPr>
        <p:spPr>
          <a:xfrm>
            <a:off x="8767563" y="-868440"/>
            <a:ext cx="4299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9178673" y="-901471"/>
            <a:ext cx="466490" cy="769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490743" y="-787444"/>
            <a:ext cx="580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523471" y="-779416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745834" y="-702664"/>
            <a:ext cx="408252" cy="509770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3903803" y="-785514"/>
            <a:ext cx="590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644086" y="-718497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962963" y="-762813"/>
            <a:ext cx="77406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</a:p>
        </p:txBody>
      </p:sp>
      <p:sp>
        <p:nvSpPr>
          <p:cNvPr id="85" name="Прямокутник 21"/>
          <p:cNvSpPr/>
          <p:nvPr/>
        </p:nvSpPr>
        <p:spPr>
          <a:xfrm>
            <a:off x="88377" y="-749250"/>
            <a:ext cx="65392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endParaRPr lang="uk-UA" sz="3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Прямокутник 38"/>
          <p:cNvSpPr/>
          <p:nvPr/>
        </p:nvSpPr>
        <p:spPr>
          <a:xfrm>
            <a:off x="1384104" y="-689442"/>
            <a:ext cx="445666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</p:txBody>
      </p:sp>
      <p:sp>
        <p:nvSpPr>
          <p:cNvPr id="88" name="Прямокутник 29"/>
          <p:cNvSpPr/>
          <p:nvPr/>
        </p:nvSpPr>
        <p:spPr>
          <a:xfrm>
            <a:off x="713046" y="-721210"/>
            <a:ext cx="63790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1031996" y="-954530"/>
            <a:ext cx="68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1" name="Рисунок 90">
            <a:extLst>
              <a:ext uri="{FF2B5EF4-FFF2-40B4-BE49-F238E27FC236}">
                <a16:creationId xmlns="" xmlns:a16="http://schemas.microsoft.com/office/drawing/2014/main" id="{53C93A0D-9881-4FCD-B371-91B218EF268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7" t="14359" r="58556" b="71501"/>
          <a:stretch/>
        </p:blipFill>
        <p:spPr>
          <a:xfrm>
            <a:off x="10879230" y="-590416"/>
            <a:ext cx="633998" cy="382532"/>
          </a:xfrm>
          <a:prstGeom prst="rect">
            <a:avLst/>
          </a:prstGeom>
        </p:spPr>
      </p:pic>
      <p:pic>
        <p:nvPicPr>
          <p:cNvPr id="139" name="Рисунок 13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7" t="46189" r="88757" b="48887"/>
          <a:stretch/>
        </p:blipFill>
        <p:spPr>
          <a:xfrm>
            <a:off x="9733910" y="-588842"/>
            <a:ext cx="324000" cy="39600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357603" y="-774529"/>
            <a:ext cx="454720" cy="567792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971667" y="-748616"/>
            <a:ext cx="454720" cy="567792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928589" y="-628916"/>
            <a:ext cx="420932" cy="276565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654819" y="-735944"/>
            <a:ext cx="454720" cy="567792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947895" y="-711113"/>
            <a:ext cx="420547" cy="534723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756346" y="-740691"/>
            <a:ext cx="454720" cy="567792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1920226" y="-417808"/>
            <a:ext cx="302667" cy="272949"/>
          </a:xfrm>
          <a:prstGeom prst="rect">
            <a:avLst/>
          </a:prstGeom>
        </p:spPr>
      </p:pic>
      <p:sp>
        <p:nvSpPr>
          <p:cNvPr id="152" name="TextBox 151"/>
          <p:cNvSpPr txBox="1"/>
          <p:nvPr/>
        </p:nvSpPr>
        <p:spPr>
          <a:xfrm>
            <a:off x="10027089" y="-731698"/>
            <a:ext cx="752665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109539" y="-723814"/>
            <a:ext cx="454720" cy="567792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436502" y="-714580"/>
            <a:ext cx="454720" cy="567792"/>
          </a:xfrm>
          <a:prstGeom prst="rect">
            <a:avLst/>
          </a:prstGeom>
        </p:spPr>
      </p:pic>
      <p:pic>
        <p:nvPicPr>
          <p:cNvPr id="147" name="Рисунок 146">
            <a:extLst>
              <a:ext uri="{FF2B5EF4-FFF2-40B4-BE49-F238E27FC236}">
                <a16:creationId xmlns="" xmlns:a16="http://schemas.microsoft.com/office/drawing/2014/main" id="{EF2C7E8F-ECD0-492E-9285-452AD7136A4C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056" r="7416" b="22173"/>
          <a:stretch/>
        </p:blipFill>
        <p:spPr>
          <a:xfrm>
            <a:off x="5003374" y="1143151"/>
            <a:ext cx="2228539" cy="1012972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10584117" y="-913582"/>
            <a:ext cx="590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337582" y="1382275"/>
            <a:ext cx="408252" cy="509770"/>
          </a:xfrm>
          <a:prstGeom prst="rect">
            <a:avLst/>
          </a:prstGeom>
        </p:spPr>
      </p:pic>
      <p:sp>
        <p:nvSpPr>
          <p:cNvPr id="135" name="Прямоугольник 134"/>
          <p:cNvSpPr/>
          <p:nvPr/>
        </p:nvSpPr>
        <p:spPr>
          <a:xfrm>
            <a:off x="1335733" y="4365898"/>
            <a:ext cx="6612059" cy="6465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Допишіть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п’ять</a:t>
            </a:r>
            <a:r>
              <a:rPr lang="ru-RU" sz="2800" b="1" dirty="0" smtClean="0"/>
              <a:t> чисел</a:t>
            </a:r>
            <a:r>
              <a:rPr lang="ru-RU" sz="2800" b="1" dirty="0"/>
              <a:t> </a:t>
            </a:r>
            <a:r>
              <a:rPr lang="ru-RU" sz="2800" b="1" dirty="0" smtClean="0"/>
              <a:t>в кожному рядку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465076" y="2781014"/>
            <a:ext cx="408252" cy="50977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1379577" y="3490139"/>
            <a:ext cx="454720" cy="567792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462096" y="2768944"/>
            <a:ext cx="454720" cy="567792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3603162" y="2781014"/>
            <a:ext cx="454720" cy="567792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8983959" y="2783749"/>
            <a:ext cx="454720" cy="567792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7929634" y="2800284"/>
            <a:ext cx="420547" cy="534723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585268" y="2756874"/>
            <a:ext cx="454720" cy="567792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777193" y="2758383"/>
            <a:ext cx="454720" cy="567792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397781" y="3457293"/>
            <a:ext cx="454720" cy="567792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5803286" y="3519150"/>
            <a:ext cx="408252" cy="509770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903803" y="3495038"/>
            <a:ext cx="454720" cy="567792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7231913" y="3523826"/>
            <a:ext cx="408252" cy="509770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8709195" y="3503230"/>
            <a:ext cx="408252" cy="509770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3597574" y="3498873"/>
            <a:ext cx="420547" cy="534723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6109539" y="3482338"/>
            <a:ext cx="454720" cy="567792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735659" y="2790902"/>
            <a:ext cx="454720" cy="567792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109539" y="2789872"/>
            <a:ext cx="454720" cy="567792"/>
          </a:xfrm>
          <a:prstGeom prst="rect">
            <a:avLst/>
          </a:prstGeom>
        </p:spPr>
      </p:pic>
      <p:pic>
        <p:nvPicPr>
          <p:cNvPr id="120" name="Рисунок 11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10069129" y="2752003"/>
            <a:ext cx="454720" cy="567792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4675935" y="1382275"/>
            <a:ext cx="420547" cy="534723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812551" y="2816405"/>
            <a:ext cx="408252" cy="509770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841856" y="2773408"/>
            <a:ext cx="454720" cy="567792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3964360" y="2764226"/>
            <a:ext cx="454720" cy="567792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971667" y="2782127"/>
            <a:ext cx="454720" cy="567792"/>
          </a:xfrm>
          <a:prstGeom prst="rect">
            <a:avLst/>
          </a:prstGeom>
        </p:spPr>
      </p:pic>
      <p:pic>
        <p:nvPicPr>
          <p:cNvPr id="125" name="Рисунок 124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7128727" y="2782127"/>
            <a:ext cx="454720" cy="567792"/>
          </a:xfrm>
          <a:prstGeom prst="rect">
            <a:avLst/>
          </a:prstGeom>
        </p:spPr>
      </p:pic>
      <p:pic>
        <p:nvPicPr>
          <p:cNvPr id="126" name="Рисунок 125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8292307" y="2803928"/>
            <a:ext cx="420547" cy="534723"/>
          </a:xfrm>
          <a:prstGeom prst="rect">
            <a:avLst/>
          </a:prstGeom>
        </p:spPr>
      </p:pic>
      <p:pic>
        <p:nvPicPr>
          <p:cNvPr id="127" name="Рисунок 126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9389517" y="2756171"/>
            <a:ext cx="454720" cy="567792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10445310" y="2779198"/>
            <a:ext cx="454720" cy="567792"/>
          </a:xfrm>
          <a:prstGeom prst="rect">
            <a:avLst/>
          </a:prstGeom>
        </p:spPr>
      </p:pic>
      <p:pic>
        <p:nvPicPr>
          <p:cNvPr id="129" name="Рисунок 128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1750736" y="3466741"/>
            <a:ext cx="454720" cy="567792"/>
          </a:xfrm>
          <a:prstGeom prst="rect">
            <a:avLst/>
          </a:prstGeom>
        </p:spPr>
      </p:pic>
      <p:pic>
        <p:nvPicPr>
          <p:cNvPr id="130" name="Рисунок 129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2483666" y="3469409"/>
            <a:ext cx="454720" cy="567792"/>
          </a:xfrm>
          <a:prstGeom prst="rect">
            <a:avLst/>
          </a:prstGeom>
        </p:spPr>
      </p:pic>
      <p:pic>
        <p:nvPicPr>
          <p:cNvPr id="131" name="Рисунок 130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2877982" y="3488083"/>
            <a:ext cx="454720" cy="567792"/>
          </a:xfrm>
          <a:prstGeom prst="rect">
            <a:avLst/>
          </a:prstGeom>
        </p:spPr>
      </p:pic>
      <p:pic>
        <p:nvPicPr>
          <p:cNvPr id="133" name="Рисунок 132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4640935" y="3466741"/>
            <a:ext cx="454720" cy="567792"/>
          </a:xfrm>
          <a:prstGeom prst="rect">
            <a:avLst/>
          </a:prstGeom>
        </p:spPr>
      </p:pic>
      <p:pic>
        <p:nvPicPr>
          <p:cNvPr id="134" name="Рисунок 133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4971667" y="3485343"/>
            <a:ext cx="454720" cy="567792"/>
          </a:xfrm>
          <a:prstGeom prst="rect">
            <a:avLst/>
          </a:prstGeom>
        </p:spPr>
      </p:pic>
      <p:pic>
        <p:nvPicPr>
          <p:cNvPr id="137" name="Рисунок 136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7493072" y="3474219"/>
            <a:ext cx="454720" cy="567792"/>
          </a:xfrm>
          <a:prstGeom prst="rect">
            <a:avLst/>
          </a:prstGeom>
        </p:spPr>
      </p:pic>
      <p:pic>
        <p:nvPicPr>
          <p:cNvPr id="138" name="Рисунок 137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7893207" y="3488083"/>
            <a:ext cx="454720" cy="567792"/>
          </a:xfrm>
          <a:prstGeom prst="rect">
            <a:avLst/>
          </a:prstGeom>
        </p:spPr>
      </p:pic>
      <p:pic>
        <p:nvPicPr>
          <p:cNvPr id="140" name="Рисунок 139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8951313" y="3477620"/>
            <a:ext cx="454720" cy="567792"/>
          </a:xfrm>
          <a:prstGeom prst="rect">
            <a:avLst/>
          </a:prstGeom>
        </p:spPr>
      </p:pic>
      <p:pic>
        <p:nvPicPr>
          <p:cNvPr id="141" name="Рисунок 140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9372091" y="3503230"/>
            <a:ext cx="454720" cy="567792"/>
          </a:xfrm>
          <a:prstGeom prst="rect">
            <a:avLst/>
          </a:prstGeom>
        </p:spPr>
      </p:pic>
      <p:pic>
        <p:nvPicPr>
          <p:cNvPr id="142" name="Рисунок 14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0143415" y="3485343"/>
            <a:ext cx="408252" cy="509770"/>
          </a:xfrm>
          <a:prstGeom prst="rect">
            <a:avLst/>
          </a:prstGeom>
        </p:spPr>
      </p:pic>
      <p:pic>
        <p:nvPicPr>
          <p:cNvPr id="143" name="Рисунок 14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10779754" y="3485370"/>
            <a:ext cx="454720" cy="567792"/>
          </a:xfrm>
          <a:prstGeom prst="rect">
            <a:avLst/>
          </a:prstGeom>
        </p:spPr>
      </p:pic>
      <p:pic>
        <p:nvPicPr>
          <p:cNvPr id="144" name="Рисунок 143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10445310" y="3461128"/>
            <a:ext cx="454720" cy="56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6542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51"/>
          <p:cNvSpPr/>
          <p:nvPr/>
        </p:nvSpPr>
        <p:spPr>
          <a:xfrm>
            <a:off x="6007360" y="1538113"/>
            <a:ext cx="2504244" cy="11981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/>
              <a:t>24 </a:t>
            </a:r>
            <a:r>
              <a:rPr lang="ru-RU" sz="3200" b="1" dirty="0"/>
              <a:t>: </a:t>
            </a:r>
            <a:r>
              <a:rPr lang="ru-RU" sz="3200" b="1" dirty="0" smtClean="0"/>
              <a:t>3 </a:t>
            </a:r>
            <a:r>
              <a:rPr lang="ru-RU" sz="3200" b="1" dirty="0" smtClean="0">
                <a:latin typeface="Calibri"/>
                <a:cs typeface="Calibri"/>
              </a:rPr>
              <a:t>∙ 4 </a:t>
            </a:r>
            <a:r>
              <a:rPr lang="ru-RU" sz="3200" b="1" dirty="0" smtClean="0"/>
              <a:t>=</a:t>
            </a:r>
          </a:p>
          <a:p>
            <a:r>
              <a:rPr lang="ru-RU" sz="3200" b="1" dirty="0" smtClean="0"/>
              <a:t>24 </a:t>
            </a:r>
            <a:r>
              <a:rPr lang="ru-RU" sz="3200" b="1" dirty="0"/>
              <a:t>: </a:t>
            </a:r>
            <a:r>
              <a:rPr lang="ru-RU" sz="3200" b="1" dirty="0" smtClean="0"/>
              <a:t>8 </a:t>
            </a:r>
            <a:r>
              <a:rPr lang="ru-RU" sz="3200" b="1" dirty="0" smtClean="0">
                <a:latin typeface="Calibri"/>
                <a:cs typeface="Calibri"/>
              </a:rPr>
              <a:t>∙ 4</a:t>
            </a:r>
            <a:r>
              <a:rPr lang="ru-RU" sz="3200" b="1" dirty="0" smtClean="0"/>
              <a:t> =</a:t>
            </a:r>
            <a:endParaRPr lang="ru-RU" sz="3200" b="1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3427735" y="1597412"/>
            <a:ext cx="2309254" cy="113889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/>
              <a:t>18 </a:t>
            </a:r>
            <a:r>
              <a:rPr lang="ru-RU" sz="3200" b="1" dirty="0"/>
              <a:t>: </a:t>
            </a:r>
            <a:r>
              <a:rPr lang="ru-RU" sz="3200" b="1" dirty="0" smtClean="0"/>
              <a:t>6 </a:t>
            </a:r>
            <a:r>
              <a:rPr lang="ru-RU" sz="3200" b="1" dirty="0" smtClean="0">
                <a:latin typeface="Calibri"/>
                <a:cs typeface="Calibri"/>
              </a:rPr>
              <a:t>∙</a:t>
            </a:r>
            <a:r>
              <a:rPr lang="ru-RU" sz="3200" b="1" dirty="0" smtClean="0"/>
              <a:t> 5 =</a:t>
            </a:r>
          </a:p>
          <a:p>
            <a:r>
              <a:rPr lang="ru-RU" sz="3200" b="1" dirty="0" smtClean="0"/>
              <a:t>18 </a:t>
            </a:r>
            <a:r>
              <a:rPr lang="ru-RU" sz="3200" b="1" dirty="0"/>
              <a:t>: </a:t>
            </a:r>
            <a:r>
              <a:rPr lang="ru-RU" sz="3200" b="1" dirty="0" smtClean="0"/>
              <a:t>3 </a:t>
            </a:r>
            <a:r>
              <a:rPr lang="ru-RU" sz="3200" b="1" dirty="0" smtClean="0">
                <a:latin typeface="Calibri"/>
                <a:cs typeface="Calibri"/>
              </a:rPr>
              <a:t>∙ 5</a:t>
            </a:r>
            <a:r>
              <a:rPr lang="ru-RU" sz="3200" b="1" dirty="0" smtClean="0"/>
              <a:t> =</a:t>
            </a:r>
            <a:endParaRPr lang="ru-RU" sz="3200" b="1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782252" y="1543288"/>
            <a:ext cx="2478263" cy="119302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/>
              <a:t>14 : 7 ∙ </a:t>
            </a:r>
            <a:r>
              <a:rPr lang="ru-RU" sz="3200" b="1" dirty="0" smtClean="0"/>
              <a:t>3 =</a:t>
            </a:r>
          </a:p>
          <a:p>
            <a:r>
              <a:rPr lang="ru-RU" sz="3200" b="1" dirty="0" smtClean="0"/>
              <a:t>14 </a:t>
            </a:r>
            <a:r>
              <a:rPr lang="ru-RU" sz="3200" b="1" dirty="0"/>
              <a:t>: </a:t>
            </a:r>
            <a:r>
              <a:rPr lang="ru-RU" sz="3200" b="1" dirty="0" smtClean="0"/>
              <a:t>2 </a:t>
            </a:r>
            <a:r>
              <a:rPr lang="ru-RU" sz="3200" b="1" dirty="0" smtClean="0">
                <a:latin typeface="Calibri"/>
                <a:cs typeface="Calibri"/>
              </a:rPr>
              <a:t>∙</a:t>
            </a:r>
            <a:r>
              <a:rPr lang="ru-RU" sz="3200" b="1" dirty="0" smtClean="0"/>
              <a:t> 3= 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16978" y="465246"/>
            <a:ext cx="10287621" cy="73230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Бліц</a:t>
            </a:r>
            <a:r>
              <a:rPr lang="ru-RU" sz="4000" b="1" dirty="0" smtClean="0"/>
              <a:t>. </a:t>
            </a:r>
            <a:r>
              <a:rPr lang="ru-RU" sz="4000" b="1" dirty="0" err="1" smtClean="0"/>
              <a:t>Знайдіть</a:t>
            </a:r>
            <a:r>
              <a:rPr lang="ru-RU" sz="4000" b="1" dirty="0" smtClean="0"/>
              <a:t> значення </a:t>
            </a:r>
            <a:r>
              <a:rPr lang="ru-RU" sz="4000" b="1" dirty="0" err="1" smtClean="0"/>
              <a:t>виразів</a:t>
            </a:r>
            <a:r>
              <a:rPr lang="ru-RU" sz="4000" b="1" dirty="0" smtClean="0"/>
              <a:t>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666" y="5708977"/>
            <a:ext cx="1917233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Ст.75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№410-411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617627" y="1593590"/>
            <a:ext cx="642888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6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8655154" y="1490590"/>
            <a:ext cx="2477438" cy="11927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/>
              <a:t>27 : 3 </a:t>
            </a:r>
            <a:r>
              <a:rPr lang="ru-RU" sz="3200" b="1" dirty="0" smtClean="0">
                <a:latin typeface="Calibri"/>
                <a:cs typeface="Calibri"/>
              </a:rPr>
              <a:t>∙ 6</a:t>
            </a:r>
            <a:r>
              <a:rPr lang="ru-RU" sz="3200" b="1" dirty="0" smtClean="0"/>
              <a:t> =</a:t>
            </a:r>
          </a:p>
          <a:p>
            <a:r>
              <a:rPr lang="ru-RU" sz="3200" b="1" dirty="0" smtClean="0"/>
              <a:t>27 </a:t>
            </a:r>
            <a:r>
              <a:rPr lang="ru-RU" sz="3200" b="1" dirty="0"/>
              <a:t>: </a:t>
            </a:r>
            <a:r>
              <a:rPr lang="ru-RU" sz="3200" b="1" dirty="0" smtClean="0"/>
              <a:t>9 </a:t>
            </a:r>
            <a:r>
              <a:rPr lang="ru-RU" sz="3200" b="1" dirty="0" smtClean="0">
                <a:latin typeface="Calibri"/>
                <a:cs typeface="Calibri"/>
              </a:rPr>
              <a:t>∙ 6</a:t>
            </a:r>
            <a:r>
              <a:rPr lang="ru-RU" sz="3200" b="1" dirty="0" smtClean="0"/>
              <a:t> =</a:t>
            </a:r>
            <a:endParaRPr lang="ru-RU" sz="3200" b="1" dirty="0"/>
          </a:p>
        </p:txBody>
      </p:sp>
      <p:sp>
        <p:nvSpPr>
          <p:cNvPr id="81" name="Прямоугольник 80"/>
          <p:cNvSpPr/>
          <p:nvPr/>
        </p:nvSpPr>
        <p:spPr>
          <a:xfrm>
            <a:off x="2513601" y="2107810"/>
            <a:ext cx="642888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21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5146153" y="1595220"/>
            <a:ext cx="642888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15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5148952" y="2116697"/>
            <a:ext cx="642888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30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7781932" y="1538113"/>
            <a:ext cx="642888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32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7807719" y="2071285"/>
            <a:ext cx="642888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12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10382822" y="1532087"/>
            <a:ext cx="642888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54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10365766" y="2026993"/>
            <a:ext cx="642888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18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4676" y="3541707"/>
            <a:ext cx="3248533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7030A0"/>
                </a:solidFill>
              </a:rPr>
              <a:t>Обчисліть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зручним для </a:t>
            </a:r>
            <a:r>
              <a:rPr lang="ru-RU" sz="2800" b="1" dirty="0" smtClean="0">
                <a:solidFill>
                  <a:srgbClr val="7030A0"/>
                </a:solidFill>
              </a:rPr>
              <a:t>вас </a:t>
            </a:r>
            <a:r>
              <a:rPr lang="ru-RU" sz="2800" b="1" dirty="0">
                <a:solidFill>
                  <a:srgbClr val="7030A0"/>
                </a:solidFill>
              </a:rPr>
              <a:t>способом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66496" y="3517284"/>
            <a:ext cx="2821679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/>
              <a:t>(40 + 16) : </a:t>
            </a:r>
            <a:r>
              <a:rPr lang="ru-RU" sz="2800" b="1" dirty="0" smtClean="0"/>
              <a:t>8 =</a:t>
            </a:r>
          </a:p>
          <a:p>
            <a:r>
              <a:rPr lang="ru-RU" sz="2800" b="1" dirty="0" smtClean="0"/>
              <a:t> </a:t>
            </a:r>
          </a:p>
          <a:p>
            <a:r>
              <a:rPr lang="ru-RU" sz="2800" b="1" dirty="0" smtClean="0"/>
              <a:t>(</a:t>
            </a:r>
            <a:r>
              <a:rPr lang="ru-RU" sz="2800" b="1" dirty="0"/>
              <a:t>36 + 24) : </a:t>
            </a:r>
            <a:r>
              <a:rPr lang="ru-RU" sz="2800" b="1" dirty="0" smtClean="0"/>
              <a:t>6 =</a:t>
            </a:r>
          </a:p>
          <a:p>
            <a:r>
              <a:rPr lang="ru-RU" sz="2800" b="1" dirty="0" smtClean="0"/>
              <a:t> </a:t>
            </a:r>
          </a:p>
          <a:p>
            <a:r>
              <a:rPr lang="ru-RU" sz="2800" b="1" dirty="0" smtClean="0"/>
              <a:t>(</a:t>
            </a:r>
            <a:r>
              <a:rPr lang="ru-RU" sz="2800" b="1" dirty="0"/>
              <a:t>27 + 36) : </a:t>
            </a:r>
            <a:r>
              <a:rPr lang="ru-RU" sz="2800" b="1" dirty="0" smtClean="0"/>
              <a:t>9 =</a:t>
            </a:r>
            <a:endParaRPr lang="ru-RU" sz="2800" b="1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5067147" y="3038490"/>
            <a:ext cx="642888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56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589016" y="3470538"/>
            <a:ext cx="642888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7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067147" y="3949711"/>
            <a:ext cx="642888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60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589016" y="4381759"/>
            <a:ext cx="642888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10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067147" y="4761942"/>
            <a:ext cx="642888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63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589016" y="5193990"/>
            <a:ext cx="642888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7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44" name="Picture 2" descr="Рюкзак рисунки детские (65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879" y="2999579"/>
            <a:ext cx="2655965" cy="299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26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4" grpId="0" animBg="1"/>
      <p:bldP spid="7" grpId="0" animBg="1"/>
      <p:bldP spid="37" grpId="0"/>
      <p:bldP spid="38" grpId="0"/>
      <p:bldP spid="40" grpId="0"/>
      <p:bldP spid="41" grpId="0"/>
      <p:bldP spid="42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502" y="2205658"/>
            <a:ext cx="198789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/>
              <a:t>16 = 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16978" y="617681"/>
            <a:ext cx="10165602" cy="65187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Добирання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зручних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доданків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290" y="-676929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4" y="5711138"/>
            <a:ext cx="126749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Ст.76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№412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07455" y="1341562"/>
            <a:ext cx="6944416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61950" indent="-361950">
              <a:buAutoNum type="arabicParenR"/>
            </a:pPr>
            <a:r>
              <a:rPr lang="ru-RU" sz="2400" b="1" dirty="0" err="1" smtClean="0">
                <a:solidFill>
                  <a:srgbClr val="7030A0"/>
                </a:solidFill>
              </a:rPr>
              <a:t>Розкладіть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>
                <a:solidFill>
                  <a:srgbClr val="7030A0"/>
                </a:solidFill>
              </a:rPr>
              <a:t>кожне із чисел </a:t>
            </a:r>
            <a:r>
              <a:rPr lang="ru-RU" sz="2400" b="1" dirty="0">
                <a:solidFill>
                  <a:srgbClr val="FF0000"/>
                </a:solidFill>
              </a:rPr>
              <a:t>14, 16, 18 </a:t>
            </a:r>
            <a:r>
              <a:rPr lang="ru-RU" sz="2400" b="1" dirty="0">
                <a:solidFill>
                  <a:srgbClr val="7030A0"/>
                </a:solidFill>
              </a:rPr>
              <a:t>на два доданки так, щоб </a:t>
            </a:r>
            <a:r>
              <a:rPr lang="ru-RU" sz="2400" b="1" dirty="0" err="1">
                <a:solidFill>
                  <a:srgbClr val="7030A0"/>
                </a:solidFill>
              </a:rPr>
              <a:t>кожний</a:t>
            </a:r>
            <a:r>
              <a:rPr lang="ru-RU" sz="2400" b="1" dirty="0">
                <a:solidFill>
                  <a:srgbClr val="7030A0"/>
                </a:solidFill>
              </a:rPr>
              <a:t> з них </a:t>
            </a:r>
            <a:r>
              <a:rPr lang="ru-RU" sz="2400" b="1" dirty="0" err="1">
                <a:solidFill>
                  <a:srgbClr val="FF0000"/>
                </a:solidFill>
              </a:rPr>
              <a:t>поділився</a:t>
            </a:r>
            <a:r>
              <a:rPr lang="ru-RU" sz="2400" b="1" dirty="0">
                <a:solidFill>
                  <a:srgbClr val="FF0000"/>
                </a:solidFill>
              </a:rPr>
              <a:t> на </a:t>
            </a:r>
            <a:r>
              <a:rPr lang="ru-RU" sz="2400" b="1" dirty="0" smtClean="0">
                <a:solidFill>
                  <a:srgbClr val="FF0000"/>
                </a:solidFill>
              </a:rPr>
              <a:t>2.                                                        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085851" y="3573810"/>
            <a:ext cx="6696745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2</a:t>
            </a:r>
            <a:r>
              <a:rPr lang="ru-RU" sz="2400" b="1" dirty="0">
                <a:solidFill>
                  <a:srgbClr val="7030A0"/>
                </a:solidFill>
              </a:rPr>
              <a:t>) </a:t>
            </a:r>
            <a:r>
              <a:rPr lang="ru-RU" sz="2400" b="1" smtClean="0">
                <a:solidFill>
                  <a:srgbClr val="7030A0"/>
                </a:solidFill>
              </a:rPr>
              <a:t>Розкладіть </a:t>
            </a:r>
            <a:r>
              <a:rPr lang="ru-RU" sz="2400" b="1" dirty="0">
                <a:solidFill>
                  <a:srgbClr val="7030A0"/>
                </a:solidFill>
              </a:rPr>
              <a:t>кожне із чисел </a:t>
            </a:r>
            <a:r>
              <a:rPr lang="ru-RU" sz="2400" b="1" dirty="0">
                <a:solidFill>
                  <a:srgbClr val="FF0000"/>
                </a:solidFill>
              </a:rPr>
              <a:t>15, 18, 21, 24 </a:t>
            </a:r>
            <a:r>
              <a:rPr lang="ru-RU" sz="2400" b="1" dirty="0">
                <a:solidFill>
                  <a:srgbClr val="7030A0"/>
                </a:solidFill>
              </a:rPr>
              <a:t>на два доданки так, щоб </a:t>
            </a:r>
            <a:r>
              <a:rPr lang="ru-RU" sz="2400" b="1" dirty="0" err="1">
                <a:solidFill>
                  <a:srgbClr val="7030A0"/>
                </a:solidFill>
              </a:rPr>
              <a:t>кожний</a:t>
            </a:r>
            <a:r>
              <a:rPr lang="ru-RU" sz="2400" b="1" dirty="0">
                <a:solidFill>
                  <a:srgbClr val="7030A0"/>
                </a:solidFill>
              </a:rPr>
              <a:t> з них </a:t>
            </a:r>
            <a:r>
              <a:rPr lang="ru-RU" sz="2400" b="1" dirty="0" err="1">
                <a:solidFill>
                  <a:srgbClr val="FF0000"/>
                </a:solidFill>
              </a:rPr>
              <a:t>поділився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на 3.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48800" y="2205658"/>
            <a:ext cx="11576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10 + </a:t>
            </a:r>
            <a:r>
              <a:rPr lang="ru-RU" sz="2800" b="1" dirty="0" smtClean="0">
                <a:solidFill>
                  <a:srgbClr val="FF0000"/>
                </a:solidFill>
              </a:rPr>
              <a:t>6 </a:t>
            </a:r>
            <a:endParaRPr lang="ru-RU" sz="28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4812878" y="2209913"/>
            <a:ext cx="200920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/>
              <a:t>18 = </a:t>
            </a:r>
            <a:endParaRPr lang="ru-RU" sz="2800" b="1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5573569" y="2205658"/>
            <a:ext cx="11576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10 + </a:t>
            </a:r>
            <a:r>
              <a:rPr lang="ru-RU" sz="2800" b="1" dirty="0" smtClean="0">
                <a:solidFill>
                  <a:srgbClr val="FF0000"/>
                </a:solidFill>
              </a:rPr>
              <a:t>8 </a:t>
            </a:r>
            <a:endParaRPr lang="ru-RU" sz="28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1401602" y="4464328"/>
            <a:ext cx="198789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/>
              <a:t>15 = </a:t>
            </a:r>
            <a:endParaRPr lang="ru-RU" sz="2800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2231809" y="4498960"/>
            <a:ext cx="11576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12 </a:t>
            </a:r>
            <a:r>
              <a:rPr lang="ru-RU" sz="2800" b="1" dirty="0">
                <a:solidFill>
                  <a:srgbClr val="FF0000"/>
                </a:solidFill>
              </a:rPr>
              <a:t>+ </a:t>
            </a:r>
            <a:r>
              <a:rPr lang="ru-RU" sz="2800" b="1" dirty="0" smtClean="0">
                <a:solidFill>
                  <a:srgbClr val="FF0000"/>
                </a:solidFill>
              </a:rPr>
              <a:t>3 </a:t>
            </a:r>
            <a:endParaRPr lang="ru-RU" sz="28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3835536" y="4502012"/>
            <a:ext cx="182272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/>
              <a:t>18 = </a:t>
            </a:r>
            <a:endParaRPr lang="ru-RU" sz="2800" b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4613218" y="4498960"/>
            <a:ext cx="974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9 </a:t>
            </a:r>
            <a:r>
              <a:rPr lang="ru-RU" sz="2800" b="1" dirty="0">
                <a:solidFill>
                  <a:srgbClr val="FF0000"/>
                </a:solidFill>
              </a:rPr>
              <a:t>+ </a:t>
            </a:r>
            <a:r>
              <a:rPr lang="ru-RU" sz="2800" b="1" dirty="0" smtClean="0">
                <a:solidFill>
                  <a:srgbClr val="FF0000"/>
                </a:solidFill>
              </a:rPr>
              <a:t>9 </a:t>
            </a:r>
            <a:endParaRPr lang="ru-RU" sz="28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1394520" y="5135594"/>
            <a:ext cx="198789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/>
              <a:t>15 = </a:t>
            </a:r>
            <a:endParaRPr lang="ru-RU" sz="2800" b="1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2214818" y="5135594"/>
            <a:ext cx="974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9 </a:t>
            </a:r>
            <a:r>
              <a:rPr lang="ru-RU" sz="2800" b="1" dirty="0">
                <a:solidFill>
                  <a:srgbClr val="FF0000"/>
                </a:solidFill>
              </a:rPr>
              <a:t>+ </a:t>
            </a:r>
            <a:r>
              <a:rPr lang="ru-RU" sz="2800" b="1" dirty="0" smtClean="0">
                <a:solidFill>
                  <a:srgbClr val="FF0000"/>
                </a:solidFill>
              </a:rPr>
              <a:t>6 </a:t>
            </a:r>
            <a:endParaRPr lang="ru-RU" sz="2800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3787775" y="5157986"/>
            <a:ext cx="187048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/>
              <a:t>18 = </a:t>
            </a:r>
            <a:endParaRPr lang="ru-RU" sz="2800" b="1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4507970" y="5168483"/>
            <a:ext cx="11576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12 </a:t>
            </a:r>
            <a:r>
              <a:rPr lang="ru-RU" sz="2800" b="1" dirty="0">
                <a:solidFill>
                  <a:srgbClr val="FF0000"/>
                </a:solidFill>
              </a:rPr>
              <a:t>+ </a:t>
            </a:r>
            <a:r>
              <a:rPr lang="ru-RU" sz="2800" b="1" dirty="0" smtClean="0">
                <a:solidFill>
                  <a:srgbClr val="FF0000"/>
                </a:solidFill>
              </a:rPr>
              <a:t>6 </a:t>
            </a:r>
            <a:endParaRPr lang="ru-RU" sz="28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7902757" y="1341562"/>
            <a:ext cx="3179823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7030A0"/>
                </a:solidFill>
              </a:rPr>
              <a:t>Зразок</a:t>
            </a:r>
            <a:r>
              <a:rPr lang="ru-RU" sz="2400" b="1" dirty="0">
                <a:solidFill>
                  <a:srgbClr val="7030A0"/>
                </a:solidFill>
              </a:rPr>
              <a:t>.</a:t>
            </a:r>
            <a:r>
              <a:rPr lang="ru-RU" sz="2400" b="1" dirty="0">
                <a:solidFill>
                  <a:srgbClr val="FF0000"/>
                </a:solidFill>
              </a:rPr>
              <a:t> 14 = 10 + 4 </a:t>
            </a:r>
            <a:r>
              <a:rPr lang="ru-RU" sz="2400" b="1" dirty="0" smtClean="0">
                <a:solidFill>
                  <a:srgbClr val="FF0000"/>
                </a:solidFill>
              </a:rPr>
              <a:t>     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      10 </a:t>
            </a:r>
            <a:r>
              <a:rPr lang="ru-RU" sz="2400" b="1" dirty="0">
                <a:solidFill>
                  <a:srgbClr val="FF0000"/>
                </a:solidFill>
              </a:rPr>
              <a:t>: 2 = 5 </a:t>
            </a:r>
            <a:r>
              <a:rPr lang="ru-RU" sz="2400" b="1" dirty="0" smtClean="0">
                <a:solidFill>
                  <a:srgbClr val="FF0000"/>
                </a:solidFill>
              </a:rPr>
              <a:t>   4 </a:t>
            </a:r>
            <a:r>
              <a:rPr lang="ru-RU" sz="2400" b="1" dirty="0">
                <a:solidFill>
                  <a:srgbClr val="FF0000"/>
                </a:solidFill>
              </a:rPr>
              <a:t>: 2 = </a:t>
            </a:r>
            <a:r>
              <a:rPr lang="ru-RU" sz="2400" b="1" dirty="0" smtClean="0">
                <a:solidFill>
                  <a:srgbClr val="FF0000"/>
                </a:solidFill>
              </a:rPr>
              <a:t>2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411511" y="2781722"/>
            <a:ext cx="198789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/>
              <a:t>16 = </a:t>
            </a:r>
            <a:endParaRPr lang="ru-RU" sz="2800" b="1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2231809" y="2781722"/>
            <a:ext cx="974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8 </a:t>
            </a:r>
            <a:r>
              <a:rPr lang="ru-RU" sz="2800" b="1" dirty="0">
                <a:solidFill>
                  <a:srgbClr val="FF0000"/>
                </a:solidFill>
              </a:rPr>
              <a:t>+ </a:t>
            </a:r>
            <a:r>
              <a:rPr lang="ru-RU" sz="2800" b="1" dirty="0" smtClean="0">
                <a:solidFill>
                  <a:srgbClr val="FF0000"/>
                </a:solidFill>
              </a:rPr>
              <a:t>8 </a:t>
            </a:r>
            <a:endParaRPr lang="ru-RU" sz="2800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4795887" y="2785977"/>
            <a:ext cx="200920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/>
              <a:t>18 = </a:t>
            </a:r>
            <a:endParaRPr lang="ru-RU" sz="2800" b="1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5556578" y="2781722"/>
            <a:ext cx="11576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12 </a:t>
            </a:r>
            <a:r>
              <a:rPr lang="ru-RU" sz="2800" b="1" dirty="0">
                <a:solidFill>
                  <a:srgbClr val="FF0000"/>
                </a:solidFill>
              </a:rPr>
              <a:t>+ </a:t>
            </a:r>
            <a:r>
              <a:rPr lang="ru-RU" sz="2800" b="1" dirty="0" smtClean="0">
                <a:solidFill>
                  <a:srgbClr val="FF0000"/>
                </a:solidFill>
              </a:rPr>
              <a:t>6 </a:t>
            </a:r>
            <a:endParaRPr lang="ru-RU" sz="2800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6026793" y="4497217"/>
            <a:ext cx="198789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/>
              <a:t>21 = </a:t>
            </a:r>
            <a:endParaRPr lang="ru-RU" sz="2800" b="1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6857000" y="4531849"/>
            <a:ext cx="11576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18 </a:t>
            </a:r>
            <a:r>
              <a:rPr lang="ru-RU" sz="2800" b="1" dirty="0">
                <a:solidFill>
                  <a:srgbClr val="FF0000"/>
                </a:solidFill>
              </a:rPr>
              <a:t>+ </a:t>
            </a:r>
            <a:r>
              <a:rPr lang="ru-RU" sz="2800" b="1" dirty="0" smtClean="0">
                <a:solidFill>
                  <a:srgbClr val="FF0000"/>
                </a:solidFill>
              </a:rPr>
              <a:t>3 </a:t>
            </a:r>
            <a:endParaRPr lang="ru-RU" sz="2800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8348159" y="3762879"/>
            <a:ext cx="184660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/>
              <a:t>24 = </a:t>
            </a:r>
            <a:endParaRPr lang="ru-RU" sz="2800" b="1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9060495" y="3731224"/>
            <a:ext cx="11576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21 </a:t>
            </a:r>
            <a:r>
              <a:rPr lang="ru-RU" sz="2800" b="1" dirty="0">
                <a:solidFill>
                  <a:srgbClr val="FF0000"/>
                </a:solidFill>
              </a:rPr>
              <a:t>+ </a:t>
            </a:r>
            <a:r>
              <a:rPr lang="ru-RU" sz="2800" b="1" dirty="0" smtClean="0">
                <a:solidFill>
                  <a:srgbClr val="FF0000"/>
                </a:solidFill>
              </a:rPr>
              <a:t>3 </a:t>
            </a:r>
            <a:endParaRPr lang="ru-RU" sz="2800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6019711" y="5168483"/>
            <a:ext cx="198789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/>
              <a:t>21 = </a:t>
            </a:r>
            <a:endParaRPr lang="ru-RU" sz="2800" b="1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6840009" y="5168483"/>
            <a:ext cx="11576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15 </a:t>
            </a:r>
            <a:r>
              <a:rPr lang="ru-RU" sz="2800" b="1" dirty="0">
                <a:solidFill>
                  <a:srgbClr val="FF0000"/>
                </a:solidFill>
              </a:rPr>
              <a:t>+ </a:t>
            </a:r>
            <a:r>
              <a:rPr lang="ru-RU" sz="2800" b="1" dirty="0" smtClean="0">
                <a:solidFill>
                  <a:srgbClr val="FF0000"/>
                </a:solidFill>
              </a:rPr>
              <a:t>6 </a:t>
            </a:r>
            <a:endParaRPr lang="ru-RU" sz="2800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8324279" y="4448785"/>
            <a:ext cx="187048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/>
              <a:t>24 = </a:t>
            </a:r>
            <a:endParaRPr lang="ru-RU" sz="2800" b="1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9040907" y="4424223"/>
            <a:ext cx="11576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18 </a:t>
            </a:r>
            <a:r>
              <a:rPr lang="ru-RU" sz="2800" b="1" dirty="0">
                <a:solidFill>
                  <a:srgbClr val="FF0000"/>
                </a:solidFill>
              </a:rPr>
              <a:t>+ </a:t>
            </a:r>
            <a:r>
              <a:rPr lang="ru-RU" sz="2800" b="1" dirty="0" smtClean="0">
                <a:solidFill>
                  <a:srgbClr val="FF0000"/>
                </a:solidFill>
              </a:rPr>
              <a:t>6 </a:t>
            </a:r>
            <a:endParaRPr lang="ru-RU" sz="2800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3811655" y="5824668"/>
            <a:ext cx="187048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/>
              <a:t>18 = </a:t>
            </a:r>
            <a:endParaRPr lang="ru-RU" sz="2800" b="1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4573182" y="5824668"/>
            <a:ext cx="11576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15 </a:t>
            </a:r>
            <a:r>
              <a:rPr lang="ru-RU" sz="2800" b="1" dirty="0">
                <a:solidFill>
                  <a:srgbClr val="FF0000"/>
                </a:solidFill>
              </a:rPr>
              <a:t>+ </a:t>
            </a:r>
            <a:r>
              <a:rPr lang="ru-RU" sz="2800" b="1" dirty="0" smtClean="0">
                <a:solidFill>
                  <a:srgbClr val="FF0000"/>
                </a:solidFill>
              </a:rPr>
              <a:t>3 </a:t>
            </a:r>
            <a:endParaRPr lang="ru-RU" sz="2800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6048351" y="5844103"/>
            <a:ext cx="198789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/>
              <a:t>21 = </a:t>
            </a:r>
            <a:endParaRPr lang="ru-RU" sz="2800" b="1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6868649" y="5844103"/>
            <a:ext cx="11576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12 </a:t>
            </a:r>
            <a:r>
              <a:rPr lang="ru-RU" sz="2800" b="1" dirty="0">
                <a:solidFill>
                  <a:srgbClr val="FF0000"/>
                </a:solidFill>
              </a:rPr>
              <a:t>+ </a:t>
            </a:r>
            <a:r>
              <a:rPr lang="ru-RU" sz="2800" b="1" dirty="0" smtClean="0">
                <a:solidFill>
                  <a:srgbClr val="FF0000"/>
                </a:solidFill>
              </a:rPr>
              <a:t>9 </a:t>
            </a:r>
            <a:endParaRPr lang="ru-RU" sz="2800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8348159" y="5072081"/>
            <a:ext cx="187048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/>
              <a:t>24 = </a:t>
            </a:r>
            <a:endParaRPr lang="ru-RU" sz="2800" b="1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9101765" y="5079046"/>
            <a:ext cx="11576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15 </a:t>
            </a:r>
            <a:r>
              <a:rPr lang="ru-RU" sz="2800" b="1" dirty="0">
                <a:solidFill>
                  <a:srgbClr val="FF0000"/>
                </a:solidFill>
              </a:rPr>
              <a:t>+ </a:t>
            </a:r>
            <a:r>
              <a:rPr lang="ru-RU" sz="2800" b="1" dirty="0" smtClean="0">
                <a:solidFill>
                  <a:srgbClr val="FF0000"/>
                </a:solidFill>
              </a:rPr>
              <a:t>9 </a:t>
            </a:r>
            <a:endParaRPr lang="ru-RU" sz="2800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8388965" y="5803765"/>
            <a:ext cx="195153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/>
              <a:t>24 = </a:t>
            </a:r>
            <a:endParaRPr lang="ru-RU" sz="2800" b="1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9101765" y="5805990"/>
            <a:ext cx="13404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12 </a:t>
            </a:r>
            <a:r>
              <a:rPr lang="ru-RU" sz="2800" b="1" dirty="0">
                <a:solidFill>
                  <a:srgbClr val="FF0000"/>
                </a:solidFill>
              </a:rPr>
              <a:t>+ </a:t>
            </a:r>
            <a:r>
              <a:rPr lang="ru-RU" sz="2800" b="1" dirty="0" smtClean="0">
                <a:solidFill>
                  <a:srgbClr val="FF0000"/>
                </a:solidFill>
              </a:rPr>
              <a:t>12 </a:t>
            </a:r>
            <a:endParaRPr lang="ru-RU" sz="2800" dirty="0"/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575" y="2172559"/>
            <a:ext cx="2138407" cy="211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4049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4" grpId="0" animBg="1"/>
      <p:bldP spid="4" grpId="0"/>
      <p:bldP spid="35" grpId="0" animBg="1"/>
      <p:bldP spid="36" grpId="0"/>
      <p:bldP spid="37" grpId="0" animBg="1"/>
      <p:bldP spid="38" grpId="0"/>
      <p:bldP spid="39" grpId="0" animBg="1"/>
      <p:bldP spid="40" grpId="0"/>
      <p:bldP spid="41" grpId="0" animBg="1"/>
      <p:bldP spid="42" grpId="0"/>
      <p:bldP spid="43" grpId="0" animBg="1"/>
      <p:bldP spid="44" grpId="0"/>
      <p:bldP spid="46" grpId="0" animBg="1"/>
      <p:bldP spid="47" grpId="0"/>
      <p:bldP spid="48" grpId="0" animBg="1"/>
      <p:bldP spid="49" grpId="0"/>
      <p:bldP spid="50" grpId="0" animBg="1"/>
      <p:bldP spid="51" grpId="0"/>
      <p:bldP spid="52" grpId="0" animBg="1"/>
      <p:bldP spid="53" grpId="0"/>
      <p:bldP spid="54" grpId="0" animBg="1"/>
      <p:bldP spid="55" grpId="0"/>
      <p:bldP spid="56" grpId="0" animBg="1"/>
      <p:bldP spid="57" grpId="0"/>
      <p:bldP spid="58" grpId="0" animBg="1"/>
      <p:bldP spid="60" grpId="0"/>
      <p:bldP spid="61" grpId="0" animBg="1"/>
      <p:bldP spid="62" grpId="0"/>
      <p:bldP spid="63" grpId="0" animBg="1"/>
      <p:bldP spid="64" grpId="0"/>
      <p:bldP spid="65" grpId="0" animBg="1"/>
      <p:bldP spid="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16978" y="617682"/>
            <a:ext cx="10165602" cy="108391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Розгляньте </a:t>
            </a:r>
            <a:r>
              <a:rPr lang="ru-RU" sz="3600" b="1" dirty="0"/>
              <a:t>записи й </a:t>
            </a:r>
            <a:r>
              <a:rPr lang="ru-RU" sz="3600" b="1" dirty="0" err="1" smtClean="0"/>
              <a:t>поясніть</a:t>
            </a:r>
            <a:r>
              <a:rPr lang="ru-RU" sz="3600" b="1" dirty="0" smtClean="0"/>
              <a:t> </a:t>
            </a:r>
            <a:r>
              <a:rPr lang="ru-RU" sz="3600" b="1" dirty="0" err="1"/>
              <a:t>спосіб</a:t>
            </a:r>
            <a:r>
              <a:rPr lang="ru-RU" sz="3600" b="1" dirty="0"/>
              <a:t> </a:t>
            </a:r>
            <a:r>
              <a:rPr lang="ru-RU" sz="3600" b="1" dirty="0" err="1"/>
              <a:t>знаходження</a:t>
            </a:r>
            <a:r>
              <a:rPr lang="ru-RU" sz="3600" b="1" dirty="0"/>
              <a:t> частки 36 : 3.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58618" y="-681626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4" y="5711138"/>
            <a:ext cx="1771547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Ст.76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№413-414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712797" y="4230266"/>
            <a:ext cx="1570922" cy="19358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/>
              <a:t>24 : </a:t>
            </a:r>
            <a:r>
              <a:rPr lang="ru-RU" sz="3200" b="1" dirty="0" smtClean="0"/>
              <a:t>2 = </a:t>
            </a:r>
          </a:p>
          <a:p>
            <a:r>
              <a:rPr lang="ru-RU" sz="3200" b="1" dirty="0" smtClean="0"/>
              <a:t>46 </a:t>
            </a:r>
            <a:r>
              <a:rPr lang="ru-RU" sz="3200" b="1" dirty="0"/>
              <a:t>: </a:t>
            </a:r>
            <a:r>
              <a:rPr lang="ru-RU" sz="3200" b="1" dirty="0" smtClean="0"/>
              <a:t>2 = </a:t>
            </a:r>
          </a:p>
          <a:p>
            <a:r>
              <a:rPr lang="ru-RU" sz="3200" b="1" dirty="0" smtClean="0"/>
              <a:t>84 : 4 =</a:t>
            </a:r>
          </a:p>
          <a:p>
            <a:r>
              <a:rPr lang="ru-RU" sz="3200" b="1" dirty="0" smtClean="0"/>
              <a:t>69 </a:t>
            </a:r>
            <a:r>
              <a:rPr lang="ru-RU" sz="3200" b="1" dirty="0"/>
              <a:t>: 3 </a:t>
            </a:r>
            <a:r>
              <a:rPr lang="ru-RU" sz="3200" b="1" dirty="0" smtClean="0"/>
              <a:t>=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460852" y="1773610"/>
            <a:ext cx="3621728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1. Розкладаємо ділене на зручні доданки.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283719" y="4230266"/>
            <a:ext cx="4671638" cy="19358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/>
              <a:t>20 : 2 + 4 : 2 =</a:t>
            </a:r>
          </a:p>
          <a:p>
            <a:r>
              <a:rPr lang="ru-RU" sz="3200" b="1" dirty="0" smtClean="0"/>
              <a:t>40 : 2 + 6 : 2 =</a:t>
            </a:r>
          </a:p>
          <a:p>
            <a:r>
              <a:rPr lang="ru-RU" sz="3200" b="1" dirty="0" smtClean="0"/>
              <a:t>80 : 4 + 4 : 4 =</a:t>
            </a:r>
          </a:p>
          <a:p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587975" y="4149874"/>
            <a:ext cx="1515812" cy="612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10 + 2 =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666410" y="4653930"/>
            <a:ext cx="1563898" cy="612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20 + 3 =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978057" y="4149874"/>
            <a:ext cx="740265" cy="612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12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111154" y="4648489"/>
            <a:ext cx="607168" cy="612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23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669068" y="5099070"/>
            <a:ext cx="1716065" cy="612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20 </a:t>
            </a:r>
            <a:r>
              <a:rPr lang="ru-RU" sz="3200" b="1" dirty="0" smtClean="0">
                <a:solidFill>
                  <a:srgbClr val="FFFF00"/>
                </a:solidFill>
              </a:rPr>
              <a:t>+ 1 =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223817" y="5099070"/>
            <a:ext cx="629571" cy="612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21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460853" y="2583743"/>
            <a:ext cx="3621728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2. Делимо кожен доданок на дільник.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D:\3 клас\03 МАТЕМ\1 Листопад\7 Множення в межах 1000\2026-03-14_22100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71" y="1857395"/>
            <a:ext cx="6476163" cy="160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угольник 47"/>
          <p:cNvSpPr/>
          <p:nvPr/>
        </p:nvSpPr>
        <p:spPr>
          <a:xfrm>
            <a:off x="7460853" y="3384009"/>
            <a:ext cx="3621727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3. Отримані частки додаємо.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4182" y="3571599"/>
            <a:ext cx="3514104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err="1" smtClean="0">
                <a:solidFill>
                  <a:srgbClr val="7030A0"/>
                </a:solidFill>
              </a:rPr>
              <a:t>Обчисліть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>
                <a:solidFill>
                  <a:srgbClr val="7030A0"/>
                </a:solidFill>
              </a:rPr>
              <a:t>з </a:t>
            </a:r>
            <a:r>
              <a:rPr lang="ru-RU" sz="2400" b="1" dirty="0" err="1" smtClean="0">
                <a:solidFill>
                  <a:srgbClr val="7030A0"/>
                </a:solidFill>
              </a:rPr>
              <a:t>поясненням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19066" y="5653331"/>
            <a:ext cx="25154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60 </a:t>
            </a:r>
            <a:r>
              <a:rPr lang="ru-RU" sz="3200" b="1" dirty="0">
                <a:solidFill>
                  <a:schemeClr val="bg1"/>
                </a:solidFill>
              </a:rPr>
              <a:t>: </a:t>
            </a:r>
            <a:r>
              <a:rPr lang="ru-RU" sz="3200" b="1" dirty="0" smtClean="0">
                <a:solidFill>
                  <a:schemeClr val="bg1"/>
                </a:solidFill>
              </a:rPr>
              <a:t>3 </a:t>
            </a:r>
            <a:r>
              <a:rPr lang="ru-RU" sz="3200" b="1" dirty="0">
                <a:solidFill>
                  <a:schemeClr val="bg1"/>
                </a:solidFill>
              </a:rPr>
              <a:t>+ </a:t>
            </a:r>
            <a:r>
              <a:rPr lang="ru-RU" sz="3200" b="1" dirty="0" smtClean="0">
                <a:solidFill>
                  <a:schemeClr val="bg1"/>
                </a:solidFill>
              </a:rPr>
              <a:t>9 </a:t>
            </a:r>
            <a:r>
              <a:rPr lang="ru-RU" sz="3200" b="1" dirty="0">
                <a:solidFill>
                  <a:schemeClr val="bg1"/>
                </a:solidFill>
              </a:rPr>
              <a:t>: </a:t>
            </a:r>
            <a:r>
              <a:rPr lang="ru-RU" sz="3200" b="1" dirty="0" smtClean="0">
                <a:solidFill>
                  <a:schemeClr val="bg1"/>
                </a:solidFill>
              </a:rPr>
              <a:t>3 </a:t>
            </a:r>
            <a:r>
              <a:rPr lang="ru-RU" sz="3200" b="1" dirty="0">
                <a:solidFill>
                  <a:schemeClr val="bg1"/>
                </a:solidFill>
              </a:rPr>
              <a:t>=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5731991" y="5626038"/>
            <a:ext cx="1653142" cy="612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20 + 3 =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216694" y="5626038"/>
            <a:ext cx="629571" cy="612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23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29946" y="4215006"/>
            <a:ext cx="2252834" cy="211317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8797353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10" grpId="0" animBg="1"/>
      <p:bldP spid="34" grpId="0" animBg="1"/>
      <p:bldP spid="36" grpId="0"/>
      <p:bldP spid="38" grpId="0"/>
      <p:bldP spid="39" grpId="0"/>
      <p:bldP spid="40" grpId="0"/>
      <p:bldP spid="42" grpId="0"/>
      <p:bldP spid="43" grpId="0"/>
      <p:bldP spid="44" grpId="0" animBg="1"/>
      <p:bldP spid="48" grpId="0" animBg="1"/>
      <p:bldP spid="7" grpId="0" animBg="1"/>
      <p:bldP spid="8" grpId="0"/>
      <p:bldP spid="49" grpId="0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1254641" y="2904733"/>
            <a:ext cx="2147788" cy="5768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/>
              <a:t>х =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687879" y="2896824"/>
            <a:ext cx="294398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а =</a:t>
            </a:r>
            <a:endParaRPr lang="ru-RU" sz="3200" b="1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4115701" y="2889560"/>
            <a:ext cx="2048337" cy="59204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/>
              <a:t>с 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4641" y="465246"/>
            <a:ext cx="9571357" cy="80430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Розв’яжіть</a:t>
            </a:r>
            <a:r>
              <a:rPr lang="ru-RU" sz="4000" b="1" dirty="0" smtClean="0"/>
              <a:t> рівняння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666" y="5708977"/>
            <a:ext cx="1149283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Ст.76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№415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946" y="3957042"/>
            <a:ext cx="2966036" cy="2541167"/>
          </a:xfrm>
          <a:prstGeom prst="rect">
            <a:avLst/>
          </a:prstGeom>
        </p:spPr>
      </p:pic>
      <p:sp>
        <p:nvSpPr>
          <p:cNvPr id="51" name="Прямоугольник 50"/>
          <p:cNvSpPr/>
          <p:nvPr/>
        </p:nvSpPr>
        <p:spPr>
          <a:xfrm>
            <a:off x="1278937" y="1502212"/>
            <a:ext cx="2137181" cy="6306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/>
              <a:t> 2 ∙ х = 44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267495" y="2226304"/>
            <a:ext cx="2147788" cy="5768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/>
              <a:t>х =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656652" y="2227502"/>
            <a:ext cx="295232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а =</a:t>
            </a:r>
            <a:endParaRPr lang="ru-RU" sz="3200" b="1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1915567" y="2196947"/>
            <a:ext cx="12053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44 : 2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072052" y="1502212"/>
            <a:ext cx="2048337" cy="59204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/>
              <a:t>с </a:t>
            </a:r>
            <a:r>
              <a:rPr lang="ru-RU" sz="3200" b="1" dirty="0"/>
              <a:t>: 4 = </a:t>
            </a:r>
            <a:r>
              <a:rPr lang="ru-RU" sz="3200" b="1" dirty="0" smtClean="0"/>
              <a:t>12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668095" y="1453853"/>
            <a:ext cx="2952328" cy="68875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/>
              <a:t>а </a:t>
            </a:r>
            <a:r>
              <a:rPr lang="ru-RU" sz="3200" b="1" dirty="0"/>
              <a:t>+ 378 = 812    </a:t>
            </a:r>
            <a:r>
              <a:rPr lang="ru-RU" sz="3200" b="1" dirty="0" smtClean="0"/>
              <a:t>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104258" y="2226304"/>
            <a:ext cx="2048337" cy="59204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/>
              <a:t>с 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07994" y="2227501"/>
            <a:ext cx="11063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12 </a:t>
            </a:r>
            <a:r>
              <a:rPr lang="ru-RU" sz="3200" b="1" dirty="0">
                <a:solidFill>
                  <a:schemeClr val="bg1"/>
                </a:solidFill>
                <a:cs typeface="Calibri"/>
              </a:rPr>
              <a:t>∙ 4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20778" y="2193403"/>
            <a:ext cx="19027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812 – 378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15567" y="2880413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22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804142" y="2904733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48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322979" y="2880412"/>
            <a:ext cx="809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434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267495" y="3550161"/>
            <a:ext cx="2148624" cy="6306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/>
              <a:t> 2 ∙ 22 = 44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104258" y="3557952"/>
            <a:ext cx="2048337" cy="59204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/>
              <a:t>48 </a:t>
            </a:r>
            <a:r>
              <a:rPr lang="ru-RU" sz="3200" b="1" dirty="0"/>
              <a:t>: 4 = </a:t>
            </a:r>
            <a:r>
              <a:rPr lang="ru-RU" sz="3200" b="1" dirty="0" smtClean="0"/>
              <a:t>12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668095" y="3501802"/>
            <a:ext cx="2940885" cy="68875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/>
              <a:t>434 </a:t>
            </a:r>
            <a:r>
              <a:rPr lang="ru-RU" sz="3200" b="1" dirty="0"/>
              <a:t>+ 378 = 812    </a:t>
            </a:r>
            <a:r>
              <a:rPr lang="ru-RU" sz="3200" b="1" dirty="0" smtClean="0"/>
              <a:t>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278938" y="4237055"/>
            <a:ext cx="2147788" cy="5768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/>
              <a:t>      44 = 44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687879" y="4229146"/>
            <a:ext cx="294398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           812 = 812</a:t>
            </a:r>
            <a:endParaRPr lang="ru-RU" sz="3200" b="1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4115701" y="4221882"/>
            <a:ext cx="2048337" cy="59204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/>
              <a:t>      12 = 12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9985127" y="1798232"/>
            <a:ext cx="1579512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_812 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  </a:t>
            </a:r>
            <a:r>
              <a:rPr lang="ru-RU" sz="3200" b="1" u="sng" dirty="0" smtClean="0">
                <a:solidFill>
                  <a:schemeClr val="bg1"/>
                </a:solidFill>
              </a:rPr>
              <a:t> 378</a:t>
            </a:r>
          </a:p>
          <a:p>
            <a:r>
              <a:rPr lang="ru-RU" sz="3200" b="1" u="sng" dirty="0">
                <a:solidFill>
                  <a:schemeClr val="bg1"/>
                </a:solidFill>
              </a:rPr>
              <a:t> </a:t>
            </a:r>
            <a:r>
              <a:rPr lang="ru-RU" sz="3200" b="1" u="sng" dirty="0" smtClean="0">
                <a:solidFill>
                  <a:schemeClr val="bg1"/>
                </a:solidFill>
              </a:rPr>
              <a:t>  </a:t>
            </a:r>
            <a:endParaRPr lang="ru-RU" sz="2800" u="sng" dirty="0">
              <a:solidFill>
                <a:schemeClr val="bg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0268495" y="2734089"/>
            <a:ext cx="809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434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0564602" y="1395329"/>
            <a:ext cx="628023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10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0226842" y="159997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•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10142620" y="1265729"/>
            <a:ext cx="628023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10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0432089" y="159997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•</a:t>
            </a:r>
          </a:p>
        </p:txBody>
      </p:sp>
    </p:spTree>
    <p:extLst>
      <p:ext uri="{BB962C8B-B14F-4D97-AF65-F5344CB8AC3E}">
        <p14:creationId xmlns:p14="http://schemas.microsoft.com/office/powerpoint/2010/main" val="36491723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3" grpId="0"/>
      <p:bldP spid="7" grpId="0"/>
      <p:bldP spid="8" grpId="0"/>
      <p:bldP spid="40" grpId="0"/>
      <p:bldP spid="41" grpId="0"/>
      <p:bldP spid="42" grpId="0" animBg="1"/>
      <p:bldP spid="43" grpId="0" animBg="1"/>
      <p:bldP spid="44" grpId="0" animBg="1"/>
      <p:bldP spid="49" grpId="0" animBg="1"/>
      <p:bldP spid="50" grpId="0" animBg="1"/>
      <p:bldP spid="53" grpId="0" animBg="1"/>
      <p:bldP spid="54" grpId="0" animBg="1"/>
      <p:bldP spid="55" grpId="0"/>
      <p:bldP spid="56" grpId="0"/>
      <p:bldP spid="60" grpId="0"/>
      <p:bldP spid="62" grpId="0"/>
      <p:bldP spid="6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14281</TotalTime>
  <Words>709</Words>
  <Application>Microsoft Office PowerPoint</Application>
  <PresentationFormat>Произвольный</PresentationFormat>
  <Paragraphs>203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1242</cp:revision>
  <dcterms:created xsi:type="dcterms:W3CDTF">2025-08-27T14:01:18Z</dcterms:created>
  <dcterms:modified xsi:type="dcterms:W3CDTF">2026-03-17T09:49:55Z</dcterms:modified>
</cp:coreProperties>
</file>