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2" r:id="rId2"/>
    <p:sldId id="935" r:id="rId3"/>
    <p:sldId id="936" r:id="rId4"/>
    <p:sldId id="286" r:id="rId5"/>
    <p:sldId id="927" r:id="rId6"/>
    <p:sldId id="944" r:id="rId7"/>
    <p:sldId id="919" r:id="rId8"/>
    <p:sldId id="939" r:id="rId9"/>
    <p:sldId id="943" r:id="rId10"/>
    <p:sldId id="926" r:id="rId11"/>
    <p:sldId id="945" r:id="rId12"/>
    <p:sldId id="946" r:id="rId13"/>
    <p:sldId id="947" r:id="rId14"/>
    <p:sldId id="942" r:id="rId15"/>
    <p:sldId id="313" r:id="rId16"/>
    <p:sldId id="934" r:id="rId17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Розв’язува-ння</a:t>
          </a:r>
          <a:r>
            <a:rPr lang="ru-RU" sz="3200" b="1" dirty="0" smtClean="0"/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Складання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r>
            <a:rPr lang="ru-RU" sz="3200" b="1" dirty="0" smtClean="0">
              <a:solidFill>
                <a:schemeClr val="bg1"/>
              </a:solidFill>
            </a:rPr>
            <a:t> за таблицею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третини від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Робота з календарем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64863" custLinFactX="435067" custLinFactNeighborX="5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60610" custLinFactX="-12661" custLinFactNeighborX="-1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4980" custLinFactX="-15504" custLinFactNeighborX="-100000" custLinFactNeighborY="-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6152" custLinFactX="-477309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072597" y="768948"/>
          <a:ext cx="4273486" cy="273558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Робота з календарем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41546" y="854696"/>
        <a:ext cx="273558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21463" y="804233"/>
          <a:ext cx="4273486" cy="266501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третини від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25697" y="854696"/>
        <a:ext cx="266501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17045" y="850943"/>
          <a:ext cx="4273486" cy="257159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Розв’язува-ння</a:t>
          </a:r>
          <a:r>
            <a:rPr lang="ru-RU" sz="3200" b="1" kern="1200" dirty="0" smtClean="0"/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67989" y="854696"/>
        <a:ext cx="257159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924185" y="924185"/>
          <a:ext cx="4273486" cy="242511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Складання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r>
            <a:rPr lang="ru-RU" sz="3200" b="1" kern="1200" dirty="0" smtClean="0">
              <a:solidFill>
                <a:schemeClr val="bg1"/>
              </a:solidFill>
            </a:rPr>
            <a:t> за таблицею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42511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8.wdp"/><Relationship Id="rId4" Type="http://schemas.openxmlformats.org/officeDocument/2006/relationships/image" Target="../media/image35.pn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ru-RU" sz="4800" b="1" dirty="0">
                <a:solidFill>
                  <a:srgbClr val="7030A0"/>
                </a:solidFill>
              </a:rPr>
              <a:t>Складання і </a:t>
            </a:r>
            <a:r>
              <a:rPr lang="ru-RU" sz="4800" b="1" dirty="0" err="1">
                <a:solidFill>
                  <a:srgbClr val="7030A0"/>
                </a:solidFill>
              </a:rPr>
              <a:t>обчислення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r>
              <a:rPr lang="ru-RU" sz="4800" b="1" dirty="0" err="1">
                <a:solidFill>
                  <a:srgbClr val="7030A0"/>
                </a:solidFill>
              </a:rPr>
              <a:t>виразів</a:t>
            </a:r>
            <a:r>
              <a:rPr lang="ru-RU" sz="4800" b="1" dirty="0">
                <a:solidFill>
                  <a:srgbClr val="7030A0"/>
                </a:solidFill>
              </a:rPr>
              <a:t>. Рік. </a:t>
            </a:r>
            <a:r>
              <a:rPr lang="ru-RU" sz="4800" b="1" dirty="0" err="1">
                <a:solidFill>
                  <a:srgbClr val="7030A0"/>
                </a:solidFill>
              </a:rPr>
              <a:t>Календар</a:t>
            </a:r>
            <a:r>
              <a:rPr lang="ru-RU" sz="4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128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32" y="2768539"/>
            <a:ext cx="1555178" cy="15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1221503" y="1269554"/>
            <a:ext cx="9637631" cy="15121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 </a:t>
            </a:r>
            <a:r>
              <a:rPr lang="ru-RU" sz="2800" b="1" dirty="0"/>
              <a:t>В </a:t>
            </a:r>
            <a:r>
              <a:rPr lang="ru-RU" sz="2800" b="1" dirty="0" err="1"/>
              <a:t>Інниному</a:t>
            </a:r>
            <a:r>
              <a:rPr lang="ru-RU" sz="2800" b="1" dirty="0"/>
              <a:t> </a:t>
            </a:r>
            <a:r>
              <a:rPr lang="ru-RU" sz="2800" b="1" dirty="0" err="1"/>
              <a:t>гаманці</a:t>
            </a:r>
            <a:r>
              <a:rPr lang="ru-RU" sz="2800" b="1" dirty="0"/>
              <a:t> є 47 грн. Із них 22 </a:t>
            </a:r>
            <a:r>
              <a:rPr lang="ru-RU" sz="2800" b="1" dirty="0" err="1"/>
              <a:t>грн</a:t>
            </a:r>
            <a:r>
              <a:rPr lang="ru-RU" sz="2800" b="1" dirty="0"/>
              <a:t> — </a:t>
            </a:r>
            <a:r>
              <a:rPr lang="ru-RU" sz="2800" b="1" dirty="0" err="1"/>
              <a:t>двогривневими</a:t>
            </a:r>
            <a:r>
              <a:rPr lang="ru-RU" sz="2800" b="1" dirty="0"/>
              <a:t> монетами і 25 </a:t>
            </a:r>
            <a:r>
              <a:rPr lang="ru-RU" sz="2800" b="1" dirty="0" err="1"/>
              <a:t>грн</a:t>
            </a:r>
            <a:r>
              <a:rPr lang="ru-RU" sz="2800" b="1" dirty="0"/>
              <a:t> — </a:t>
            </a:r>
            <a:r>
              <a:rPr lang="ru-RU" sz="2800" b="1" dirty="0" err="1"/>
              <a:t>п’ятигривневими</a:t>
            </a:r>
            <a:r>
              <a:rPr lang="ru-RU" sz="2800" b="1" dirty="0"/>
              <a:t> купюрами. Чого в </a:t>
            </a:r>
            <a:r>
              <a:rPr lang="ru-RU" sz="2800" b="1" dirty="0" err="1"/>
              <a:t>гаманці</a:t>
            </a:r>
            <a:r>
              <a:rPr lang="ru-RU" sz="2800" b="1" dirty="0"/>
              <a:t> більше: монет чи купюр? На </a:t>
            </a:r>
            <a:r>
              <a:rPr lang="ru-RU" sz="2800" b="1" dirty="0" err="1"/>
              <a:t>скільки</a:t>
            </a:r>
            <a:r>
              <a:rPr lang="ru-RU" sz="2800" b="1" dirty="0"/>
              <a:t> більше?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4641" y="465246"/>
            <a:ext cx="9571357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</a:t>
            </a:r>
            <a:r>
              <a:rPr lang="ru-RU" sz="4000" b="1" dirty="0"/>
              <a:t>задачу, </a:t>
            </a:r>
            <a:r>
              <a:rPr lang="ru-RU" sz="4000" b="1" dirty="0" err="1"/>
              <a:t>скориставшись</a:t>
            </a:r>
            <a:r>
              <a:rPr lang="ru-RU" sz="4000" b="1" dirty="0"/>
              <a:t> </a:t>
            </a:r>
            <a:r>
              <a:rPr lang="ru-RU" sz="4000" b="1" dirty="0" smtClean="0"/>
              <a:t>схемою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492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95487" y="5542524"/>
            <a:ext cx="2824932" cy="5847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22 : 2 – 25 : 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3 МАТЕМ\1 Листопад\7 Множення в межах 1000\2026-03-15_2257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26" y="2896503"/>
            <a:ext cx="368477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550577" y="2961353"/>
            <a:ext cx="696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22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8605" y="2884633"/>
            <a:ext cx="42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57043" y="2912838"/>
            <a:ext cx="617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25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00353" y="2912838"/>
            <a:ext cx="422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5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31666" y="3828251"/>
            <a:ext cx="42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?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55850" y="3843000"/>
            <a:ext cx="42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?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78846" y="4717227"/>
            <a:ext cx="420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55986" y="5157986"/>
            <a:ext cx="696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11 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53189" y="7544923"/>
            <a:ext cx="696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11 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68146" y="5157986"/>
            <a:ext cx="420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5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20418" y="5542524"/>
            <a:ext cx="16740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</a:t>
            </a:r>
            <a:r>
              <a:rPr lang="ru-RU" sz="3200" b="1" dirty="0" err="1" smtClean="0">
                <a:solidFill>
                  <a:schemeClr val="bg1"/>
                </a:solidFill>
              </a:rPr>
              <a:t>мон</a:t>
            </a:r>
            <a:r>
              <a:rPr lang="ru-RU" sz="3200" b="1" dirty="0" smtClean="0">
                <a:solidFill>
                  <a:schemeClr val="bg1"/>
                </a:solidFill>
              </a:rPr>
              <a:t>.)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Купюри\5 грн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07" y="2781722"/>
            <a:ext cx="2987161" cy="15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10" y="2765468"/>
            <a:ext cx="1555178" cy="15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D:\Картинки до тестів\Купюри\5 грн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86" y="3056555"/>
            <a:ext cx="2987161" cy="15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D:\Картинки до тестів\Купюри\5 грн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97" y="3397684"/>
            <a:ext cx="2987161" cy="15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D:\Картинки до тестів\Купюри\5 грн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85" y="3789993"/>
            <a:ext cx="2987161" cy="15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D:\Картинки до тестів\Купюри\5 грн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962" y="4210309"/>
            <a:ext cx="2987161" cy="15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73" y="2992937"/>
            <a:ext cx="1555178" cy="15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11" y="3051409"/>
            <a:ext cx="1555178" cy="15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43" y="3343049"/>
            <a:ext cx="1555178" cy="15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90" y="3469408"/>
            <a:ext cx="1555178" cy="15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99" y="3650186"/>
            <a:ext cx="1555178" cy="15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46" y="3873363"/>
            <a:ext cx="1555178" cy="15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70" y="4054561"/>
            <a:ext cx="1555178" cy="15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85916" y="5708977"/>
            <a:ext cx="487198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Чи є в задачі </a:t>
            </a:r>
            <a:r>
              <a:rPr lang="ru-RU" sz="2400" b="1" dirty="0" err="1">
                <a:solidFill>
                  <a:srgbClr val="7030A0"/>
                </a:solidFill>
              </a:rPr>
              <a:t>зайві</a:t>
            </a:r>
            <a:r>
              <a:rPr lang="ru-RU" sz="2400" b="1" dirty="0">
                <a:solidFill>
                  <a:srgbClr val="7030A0"/>
                </a:solidFill>
              </a:rPr>
              <a:t> дані? Для чого </a:t>
            </a:r>
            <a:r>
              <a:rPr lang="ru-RU" sz="2400" b="1" dirty="0" err="1">
                <a:solidFill>
                  <a:srgbClr val="7030A0"/>
                </a:solidFill>
              </a:rPr>
              <a:t>вказана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загальна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сума грошей?</a:t>
            </a:r>
          </a:p>
        </p:txBody>
      </p:sp>
      <p:pic>
        <p:nvPicPr>
          <p:cNvPr id="61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40" y="4249528"/>
            <a:ext cx="1555178" cy="15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D:\Картинки до тестів\Купюри\Монета 2 гр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43" y="4524413"/>
            <a:ext cx="1555178" cy="15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654348" y="1409822"/>
            <a:ext cx="7013652" cy="302782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Визначати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тривалість</a:t>
            </a:r>
            <a:r>
              <a:rPr lang="ru-RU" sz="2800" b="1" dirty="0">
                <a:solidFill>
                  <a:srgbClr val="7030A0"/>
                </a:solidFill>
              </a:rPr>
              <a:t> кожного </a:t>
            </a:r>
            <a:r>
              <a:rPr lang="ru-RU" sz="2800" b="1" dirty="0" err="1">
                <a:solidFill>
                  <a:srgbClr val="7030A0"/>
                </a:solidFill>
              </a:rPr>
              <a:t>місяця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допоможе </a:t>
            </a:r>
            <a:r>
              <a:rPr lang="ru-RU" sz="2800" b="1" dirty="0">
                <a:solidFill>
                  <a:srgbClr val="7030A0"/>
                </a:solidFill>
              </a:rPr>
              <a:t>«правило </a:t>
            </a:r>
            <a:r>
              <a:rPr lang="ru-RU" sz="2800" b="1" dirty="0" err="1">
                <a:solidFill>
                  <a:srgbClr val="7030A0"/>
                </a:solidFill>
              </a:rPr>
              <a:t>кісточок</a:t>
            </a:r>
            <a:r>
              <a:rPr lang="ru-RU" sz="2800" b="1" dirty="0" smtClean="0">
                <a:solidFill>
                  <a:srgbClr val="7030A0"/>
                </a:solidFill>
              </a:rPr>
              <a:t>».</a:t>
            </a:r>
            <a:r>
              <a:rPr lang="ru-RU" sz="2800" b="1" dirty="0">
                <a:solidFill>
                  <a:srgbClr val="7030A0"/>
                </a:solidFill>
              </a:rPr>
              <a:t> Для цього потрібно </a:t>
            </a:r>
            <a:r>
              <a:rPr lang="ru-RU" sz="2800" b="1" dirty="0" err="1">
                <a:solidFill>
                  <a:srgbClr val="7030A0"/>
                </a:solidFill>
              </a:rPr>
              <a:t>стиснути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пальці</a:t>
            </a:r>
            <a:r>
              <a:rPr lang="ru-RU" sz="2800" b="1" dirty="0">
                <a:solidFill>
                  <a:srgbClr val="7030A0"/>
                </a:solidFill>
              </a:rPr>
              <a:t> в кулак і </a:t>
            </a:r>
            <a:r>
              <a:rPr lang="ru-RU" sz="2800" b="1" dirty="0" err="1">
                <a:solidFill>
                  <a:srgbClr val="7030A0"/>
                </a:solidFill>
              </a:rPr>
              <a:t>називати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місяці</a:t>
            </a:r>
            <a:r>
              <a:rPr lang="ru-RU" sz="2800" b="1" dirty="0">
                <a:solidFill>
                  <a:srgbClr val="7030A0"/>
                </a:solidFill>
              </a:rPr>
              <a:t> за порядком: </a:t>
            </a:r>
            <a:r>
              <a:rPr lang="ru-RU" sz="2800" b="1" dirty="0" err="1">
                <a:solidFill>
                  <a:srgbClr val="7030A0"/>
                </a:solidFill>
              </a:rPr>
              <a:t>січень</a:t>
            </a:r>
            <a:r>
              <a:rPr lang="ru-RU" sz="2800" b="1" dirty="0">
                <a:solidFill>
                  <a:srgbClr val="7030A0"/>
                </a:solidFill>
              </a:rPr>
              <a:t> — </a:t>
            </a:r>
            <a:r>
              <a:rPr lang="ru-RU" sz="2800" b="1" dirty="0" err="1">
                <a:solidFill>
                  <a:srgbClr val="7030A0"/>
                </a:solidFill>
              </a:rPr>
              <a:t>кісточка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тобто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місяць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довший</a:t>
            </a:r>
            <a:r>
              <a:rPr lang="ru-RU" sz="2800" b="1" dirty="0">
                <a:solidFill>
                  <a:srgbClr val="7030A0"/>
                </a:solidFill>
              </a:rPr>
              <a:t> — </a:t>
            </a:r>
            <a:r>
              <a:rPr lang="ru-RU" sz="2800" b="1" dirty="0" smtClean="0">
                <a:solidFill>
                  <a:srgbClr val="7030A0"/>
                </a:solidFill>
              </a:rPr>
              <a:t>31 день</a:t>
            </a:r>
            <a:r>
              <a:rPr lang="ru-RU" sz="2800" b="1" dirty="0">
                <a:solidFill>
                  <a:srgbClr val="7030A0"/>
                </a:solidFill>
              </a:rPr>
              <a:t>; </a:t>
            </a:r>
            <a:r>
              <a:rPr lang="ru-RU" sz="2800" b="1" dirty="0" err="1">
                <a:solidFill>
                  <a:srgbClr val="7030A0"/>
                </a:solidFill>
              </a:rPr>
              <a:t>лютий</a:t>
            </a:r>
            <a:r>
              <a:rPr lang="ru-RU" sz="2800" b="1" dirty="0">
                <a:solidFill>
                  <a:srgbClr val="7030A0"/>
                </a:solidFill>
              </a:rPr>
              <a:t> — ямка, </a:t>
            </a:r>
            <a:r>
              <a:rPr lang="ru-RU" sz="2800" b="1" dirty="0" err="1">
                <a:solidFill>
                  <a:srgbClr val="7030A0"/>
                </a:solidFill>
              </a:rPr>
              <a:t>тобто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місяць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коротший</a:t>
            </a:r>
            <a:r>
              <a:rPr lang="ru-RU" sz="2800" b="1" dirty="0">
                <a:solidFill>
                  <a:srgbClr val="7030A0"/>
                </a:solidFill>
              </a:rPr>
              <a:t> — 28 або </a:t>
            </a:r>
            <a:r>
              <a:rPr lang="ru-RU" sz="2800" b="1" dirty="0" smtClean="0">
                <a:solidFill>
                  <a:srgbClr val="7030A0"/>
                </a:solidFill>
              </a:rPr>
              <a:t>29 </a:t>
            </a:r>
            <a:r>
              <a:rPr lang="ru-RU" sz="2800" b="1" dirty="0" err="1" smtClean="0">
                <a:solidFill>
                  <a:srgbClr val="7030A0"/>
                </a:solidFill>
              </a:rPr>
              <a:t>днів</a:t>
            </a:r>
            <a:r>
              <a:rPr lang="ru-RU" sz="2800" b="1" dirty="0">
                <a:solidFill>
                  <a:srgbClr val="7030A0"/>
                </a:solidFill>
              </a:rPr>
              <a:t>; </a:t>
            </a:r>
            <a:r>
              <a:rPr lang="ru-RU" sz="2800" b="1" dirty="0" err="1">
                <a:solidFill>
                  <a:srgbClr val="7030A0"/>
                </a:solidFill>
              </a:rPr>
              <a:t>березень</a:t>
            </a:r>
            <a:r>
              <a:rPr lang="ru-RU" sz="2800" b="1" dirty="0">
                <a:solidFill>
                  <a:srgbClr val="7030A0"/>
                </a:solidFill>
              </a:rPr>
              <a:t> — </a:t>
            </a:r>
            <a:r>
              <a:rPr lang="ru-RU" sz="2800" b="1" dirty="0" err="1">
                <a:solidFill>
                  <a:srgbClr val="7030A0"/>
                </a:solidFill>
              </a:rPr>
              <a:t>кісточка</a:t>
            </a:r>
            <a:r>
              <a:rPr lang="ru-RU" sz="2800" b="1" dirty="0">
                <a:solidFill>
                  <a:srgbClr val="7030A0"/>
                </a:solidFill>
              </a:rPr>
              <a:t> — </a:t>
            </a:r>
            <a:r>
              <a:rPr lang="ru-RU" sz="2800" b="1" dirty="0" smtClean="0">
                <a:solidFill>
                  <a:srgbClr val="7030A0"/>
                </a:solidFill>
              </a:rPr>
              <a:t>31 день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6979" y="465246"/>
            <a:ext cx="10143604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Пригадайте, </a:t>
            </a:r>
            <a:r>
              <a:rPr lang="ru-RU" sz="4000" b="1" dirty="0" err="1"/>
              <a:t>скільки</a:t>
            </a:r>
            <a:r>
              <a:rPr lang="ru-RU" sz="4000" b="1" dirty="0"/>
              <a:t> </a:t>
            </a:r>
            <a:r>
              <a:rPr lang="ru-RU" sz="4000" b="1" dirty="0" err="1"/>
              <a:t>днів</a:t>
            </a:r>
            <a:r>
              <a:rPr lang="ru-RU" sz="4000" b="1" dirty="0"/>
              <a:t> у кожному </a:t>
            </a:r>
            <a:r>
              <a:rPr lang="ru-RU" sz="4000" b="1" dirty="0" err="1"/>
              <a:t>місяці</a:t>
            </a:r>
            <a:r>
              <a:rPr lang="ru-RU" sz="4000" b="1" dirty="0"/>
              <a:t>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492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85" y="3410110"/>
            <a:ext cx="2966036" cy="25411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4348" y="4417025"/>
            <a:ext cx="8278597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Полічивши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до </a:t>
            </a:r>
            <a:r>
              <a:rPr lang="ru-RU" sz="2800" b="1" dirty="0" err="1">
                <a:solidFill>
                  <a:srgbClr val="7030A0"/>
                </a:solidFill>
              </a:rPr>
              <a:t>крайньої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кісточки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повертаємося</a:t>
            </a:r>
            <a:r>
              <a:rPr lang="ru-RU" sz="2800" b="1" dirty="0">
                <a:solidFill>
                  <a:srgbClr val="7030A0"/>
                </a:solidFill>
              </a:rPr>
              <a:t> на початок і </a:t>
            </a:r>
            <a:r>
              <a:rPr lang="ru-RU" sz="2800" b="1" dirty="0" err="1">
                <a:solidFill>
                  <a:srgbClr val="7030A0"/>
                </a:solidFill>
              </a:rPr>
              <a:t>продовжуємо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лічбу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Спробуйте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цей </a:t>
            </a:r>
            <a:r>
              <a:rPr lang="ru-RU" sz="2800" b="1" dirty="0" err="1">
                <a:solidFill>
                  <a:srgbClr val="7030A0"/>
                </a:solidFill>
              </a:rPr>
              <a:t>спосіб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перевірте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за календарем.</a:t>
            </a:r>
          </a:p>
        </p:txBody>
      </p:sp>
      <p:pic>
        <p:nvPicPr>
          <p:cNvPr id="3074" name="Picture 2" descr="D:\3 клас\03 МАТЕМ\1 Листопад\7 Множення в межах 1000\2026-03-16_14311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04"/>
          <a:stretch/>
        </p:blipFill>
        <p:spPr bwMode="auto">
          <a:xfrm>
            <a:off x="7668000" y="1392641"/>
            <a:ext cx="370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86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9" y="465246"/>
            <a:ext cx="10143604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Пригадайте, </a:t>
            </a:r>
            <a:r>
              <a:rPr lang="ru-RU" sz="4000" b="1" dirty="0" err="1"/>
              <a:t>скільки</a:t>
            </a:r>
            <a:r>
              <a:rPr lang="ru-RU" sz="4000" b="1" dirty="0"/>
              <a:t> </a:t>
            </a:r>
            <a:r>
              <a:rPr lang="ru-RU" sz="4000" b="1" dirty="0" err="1"/>
              <a:t>днів</a:t>
            </a:r>
            <a:r>
              <a:rPr lang="ru-RU" sz="4000" b="1" dirty="0"/>
              <a:t> у кожному </a:t>
            </a:r>
            <a:r>
              <a:rPr lang="ru-RU" sz="4000" b="1" dirty="0" err="1"/>
              <a:t>місяці</a:t>
            </a:r>
            <a:r>
              <a:rPr lang="ru-RU" sz="4000" b="1" dirty="0"/>
              <a:t>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11059" y="-609512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707" y="1341562"/>
            <a:ext cx="4007854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1) </a:t>
            </a:r>
            <a:r>
              <a:rPr lang="ru-RU" sz="24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місяців</a:t>
            </a:r>
            <a:r>
              <a:rPr lang="ru-RU" sz="2400" b="1" dirty="0">
                <a:solidFill>
                  <a:srgbClr val="7030A0"/>
                </a:solidFill>
              </a:rPr>
              <a:t> мають </a:t>
            </a:r>
            <a:r>
              <a:rPr lang="ru-RU" sz="2400" b="1" dirty="0" smtClean="0">
                <a:solidFill>
                  <a:srgbClr val="7030A0"/>
                </a:solidFill>
              </a:rPr>
              <a:t>31день</a:t>
            </a:r>
            <a:r>
              <a:rPr lang="ru-RU" sz="2400" b="1" dirty="0">
                <a:solidFill>
                  <a:srgbClr val="7030A0"/>
                </a:solidFill>
              </a:rPr>
              <a:t>? А </a:t>
            </a:r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– 30днів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2) </a:t>
            </a:r>
            <a:r>
              <a:rPr lang="ru-RU" sz="24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кількість </a:t>
            </a:r>
            <a:r>
              <a:rPr lang="ru-RU" sz="2400" b="1" dirty="0" err="1">
                <a:solidFill>
                  <a:srgbClr val="7030A0"/>
                </a:solidFill>
              </a:rPr>
              <a:t>днів</a:t>
            </a:r>
            <a:r>
              <a:rPr lang="ru-RU" sz="2400" b="1" dirty="0">
                <a:solidFill>
                  <a:srgbClr val="7030A0"/>
                </a:solidFill>
              </a:rPr>
              <a:t> у році, </a:t>
            </a:r>
            <a:r>
              <a:rPr lang="ru-RU" sz="2400" b="1" dirty="0" err="1">
                <a:solidFill>
                  <a:srgbClr val="7030A0"/>
                </a:solidFill>
              </a:rPr>
              <a:t>скориставшись</a:t>
            </a:r>
            <a:r>
              <a:rPr lang="ru-RU" sz="2400" b="1" dirty="0">
                <a:solidFill>
                  <a:srgbClr val="7030A0"/>
                </a:solidFill>
              </a:rPr>
              <a:t> схемою. 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1028" name="Picture 4" descr="Макети календарних сіток на 2026 рік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t="6065" r="5731" b="11743"/>
          <a:stretch/>
        </p:blipFill>
        <p:spPr bwMode="auto">
          <a:xfrm>
            <a:off x="4545561" y="1341560"/>
            <a:ext cx="7186135" cy="499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21707" y="3536416"/>
            <a:ext cx="400785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31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__+ </a:t>
            </a:r>
            <a:r>
              <a:rPr lang="ru-RU" sz="3200" b="1" dirty="0">
                <a:solidFill>
                  <a:schemeClr val="bg1"/>
                </a:solidFill>
              </a:rPr>
              <a:t>30 ∙ </a:t>
            </a:r>
            <a:r>
              <a:rPr lang="ru-RU" sz="3200" b="1" dirty="0" smtClean="0">
                <a:solidFill>
                  <a:schemeClr val="bg1"/>
                </a:solidFill>
              </a:rPr>
              <a:t>__ + __ = = ___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39503" y="3505637"/>
            <a:ext cx="446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 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14718" y="3490250"/>
            <a:ext cx="414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4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62650" y="3490249"/>
            <a:ext cx="613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28   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38923" y="3141763"/>
            <a:ext cx="847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217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81344" y="3141762"/>
            <a:ext cx="847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120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05114" y="4581922"/>
            <a:ext cx="116049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217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 120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ru-RU" sz="3200" b="1" u="sng" dirty="0" smtClean="0">
                <a:solidFill>
                  <a:schemeClr val="bg1"/>
                </a:solidFill>
              </a:rPr>
              <a:t>   28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662818" y="5261619"/>
            <a:ext cx="420932" cy="276565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3012243" y="6041646"/>
            <a:ext cx="847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365 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08653" y="4220008"/>
            <a:ext cx="363098" cy="453388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79016" y="4004808"/>
            <a:ext cx="1935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365 </a:t>
            </a:r>
            <a:r>
              <a:rPr lang="ru-RU" sz="3200" b="1" dirty="0" smtClean="0">
                <a:solidFill>
                  <a:srgbClr val="FFFF00"/>
                </a:solidFill>
              </a:rPr>
              <a:t>(</a:t>
            </a:r>
            <a:r>
              <a:rPr lang="ru-RU" sz="3200" b="1" dirty="0" err="1" smtClean="0">
                <a:solidFill>
                  <a:srgbClr val="FFFF00"/>
                </a:solidFill>
              </a:rPr>
              <a:t>дн</a:t>
            </a:r>
            <a:r>
              <a:rPr lang="ru-RU" sz="3200" b="1" dirty="0" smtClean="0">
                <a:solidFill>
                  <a:srgbClr val="FFFF00"/>
                </a:solidFill>
              </a:rPr>
              <a:t>.) 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13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 animBg="1"/>
      <p:bldP spid="42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198581" y="1413570"/>
            <a:ext cx="8799022" cy="10081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Які </a:t>
            </a:r>
            <a:r>
              <a:rPr lang="ru-RU" sz="2800" b="1" dirty="0" err="1">
                <a:solidFill>
                  <a:srgbClr val="7030A0"/>
                </a:solidFill>
              </a:rPr>
              <a:t>наступні</a:t>
            </a:r>
            <a:r>
              <a:rPr lang="ru-RU" sz="2800" b="1" dirty="0">
                <a:solidFill>
                  <a:srgbClr val="7030A0"/>
                </a:solidFill>
              </a:rPr>
              <a:t> три дати </a:t>
            </a:r>
            <a:r>
              <a:rPr lang="ru-RU" sz="2800" b="1" dirty="0" err="1" smtClean="0">
                <a:solidFill>
                  <a:srgbClr val="7030A0"/>
                </a:solidFill>
              </a:rPr>
              <a:t>зображені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в цьому </a:t>
            </a:r>
            <a:r>
              <a:rPr lang="ru-RU" sz="2800" b="1" dirty="0" err="1">
                <a:solidFill>
                  <a:srgbClr val="7030A0"/>
                </a:solidFill>
              </a:rPr>
              <a:t>календарі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r>
              <a:rPr lang="ru-RU" sz="2800" b="1" dirty="0" smtClean="0">
                <a:solidFill>
                  <a:srgbClr val="7030A0"/>
                </a:solidFill>
              </a:rPr>
              <a:t>Запишіть </a:t>
            </a:r>
            <a:r>
              <a:rPr lang="ru-RU" sz="2800" b="1" dirty="0">
                <a:solidFill>
                  <a:srgbClr val="7030A0"/>
                </a:solidFill>
              </a:rPr>
              <a:t>їх за порядком.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6979" y="465246"/>
            <a:ext cx="10143604" cy="8043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Поміркуйте</a:t>
            </a:r>
            <a:r>
              <a:rPr lang="ru-RU" sz="4000" b="1" dirty="0" smtClean="0"/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26916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3 МАТЕМ\1 Листопад\7 Множення в межах 1000\2026-03-16_1438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42" y="2525578"/>
            <a:ext cx="2480284" cy="31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270146" y="2637705"/>
            <a:ext cx="32772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30 </a:t>
            </a:r>
            <a:r>
              <a:rPr lang="ru-RU" sz="3200" b="1" dirty="0" err="1" smtClean="0">
                <a:solidFill>
                  <a:schemeClr val="bg1"/>
                </a:solidFill>
              </a:rPr>
              <a:t>січня</a:t>
            </a:r>
            <a:r>
              <a:rPr lang="ru-RU" sz="3200" b="1" dirty="0" smtClean="0">
                <a:solidFill>
                  <a:schemeClr val="bg1"/>
                </a:solidFill>
              </a:rPr>
              <a:t> – 30.01,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53474" y="3357785"/>
            <a:ext cx="32772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31 </a:t>
            </a:r>
            <a:r>
              <a:rPr lang="ru-RU" sz="3200" b="1" dirty="0" err="1" smtClean="0">
                <a:solidFill>
                  <a:schemeClr val="bg1"/>
                </a:solidFill>
              </a:rPr>
              <a:t>січня</a:t>
            </a:r>
            <a:r>
              <a:rPr lang="ru-RU" sz="3200" b="1" dirty="0" smtClean="0">
                <a:solidFill>
                  <a:schemeClr val="bg1"/>
                </a:solidFill>
              </a:rPr>
              <a:t> – 31.01,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36634" y="4116844"/>
            <a:ext cx="32816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 лютого – 01.02.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19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Ст.79</a:t>
            </a:r>
          </a:p>
        </p:txBody>
      </p:sp>
      <p:pic>
        <p:nvPicPr>
          <p:cNvPr id="2050" name="Picture 2" descr="D:\3 клас\03 МАТЕМ\1 Листопад\7 Множення в межах 1000\2026-03-15_225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8" y="1485578"/>
            <a:ext cx="9217029" cy="28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3717825"/>
            <a:ext cx="1816647" cy="28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36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7" y="1437042"/>
            <a:ext cx="5832645" cy="1264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суму на число?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2997746"/>
            <a:ext cx="5812759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визначати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тривалість</a:t>
            </a:r>
            <a:r>
              <a:rPr lang="ru-RU" sz="3200" b="1" dirty="0">
                <a:solidFill>
                  <a:schemeClr val="bg1"/>
                </a:solidFill>
              </a:rPr>
              <a:t> кожного </a:t>
            </a:r>
            <a:r>
              <a:rPr lang="ru-RU" sz="3200" b="1" dirty="0" err="1">
                <a:solidFill>
                  <a:schemeClr val="bg1"/>
                </a:solidFill>
              </a:rPr>
              <a:t>місяця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за «правилом </a:t>
            </a:r>
            <a:r>
              <a:rPr lang="ru-RU" sz="3200" b="1" dirty="0" err="1">
                <a:solidFill>
                  <a:schemeClr val="bg1"/>
                </a:solidFill>
              </a:rPr>
              <a:t>кісточок</a:t>
            </a:r>
            <a:r>
              <a:rPr lang="ru-RU" sz="3200" b="1" dirty="0" smtClean="0">
                <a:solidFill>
                  <a:schemeClr val="bg1"/>
                </a:solidFill>
              </a:rPr>
              <a:t>»?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Ст.77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947" y="3645818"/>
            <a:ext cx="1720988" cy="27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3 клас\03 МАТЕМ\1 Листопад\7 Множення в межах 1000\2026-03-14_20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6" y="1413570"/>
            <a:ext cx="98056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35908593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49383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закономірність</a:t>
            </a:r>
            <a:r>
              <a:rPr lang="ru-RU" sz="3600" b="1" dirty="0" smtClean="0"/>
              <a:t> між числами.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63" y="383573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03374" y="1143151"/>
            <a:ext cx="2228539" cy="101297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37582" y="1382275"/>
            <a:ext cx="408252" cy="509770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1335733" y="4365898"/>
            <a:ext cx="6612059" cy="646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Допишіть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п’ять</a:t>
            </a:r>
            <a:r>
              <a:rPr lang="ru-RU" sz="2800" b="1" dirty="0" smtClean="0"/>
              <a:t> чисел</a:t>
            </a:r>
            <a:r>
              <a:rPr lang="ru-RU" sz="2800" b="1" dirty="0"/>
              <a:t> </a:t>
            </a:r>
            <a:r>
              <a:rPr lang="ru-RU" sz="2800" b="1" dirty="0" smtClean="0"/>
              <a:t>в кожному рядку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65076" y="2781014"/>
            <a:ext cx="408252" cy="5097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79577" y="3490139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62096" y="2768944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12111" y="2772328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57907" y="2812267"/>
            <a:ext cx="420547" cy="53472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38215" y="2767215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971667" y="2758383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25925" y="2748325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068155" y="2796226"/>
            <a:ext cx="408252" cy="50977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42006" y="3461128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411918" y="2811514"/>
            <a:ext cx="408252" cy="50977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08331" y="3514381"/>
            <a:ext cx="408252" cy="50977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33910" y="2770789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61261" y="2781014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12548" y="2759300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03803" y="2789994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27138" y="2791640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09670" y="3486094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72394" y="2779198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175166" y="2772328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83666" y="3469409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65065" y="3497223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860979" y="3474219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288723" y="3488083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43991" y="3488083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759543" y="3497223"/>
            <a:ext cx="454720" cy="567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296111" y="2768944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40391" y="3497223"/>
            <a:ext cx="408252" cy="50977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916555" y="3485370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61261" y="1353264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003374" y="3506608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56007" y="3506608"/>
            <a:ext cx="408252" cy="50977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05685" y="3451208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565071" y="3478986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709195" y="3478986"/>
            <a:ext cx="408252" cy="50977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982526" y="3478986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146504" y="3491778"/>
            <a:ext cx="408252" cy="50977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464684" y="3502628"/>
            <a:ext cx="420547" cy="5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3-15_21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2" y="2205658"/>
            <a:ext cx="7560895" cy="195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5311025" y="4446713"/>
            <a:ext cx="2689879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11 ∙ 4 : 2 = </a:t>
            </a:r>
            <a:endParaRPr lang="ru-RU" sz="32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644749" y="4467049"/>
            <a:ext cx="2917662" cy="606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46 : (10 : 5) </a:t>
            </a:r>
            <a:r>
              <a:rPr lang="ru-RU" sz="3200" b="1" dirty="0" smtClean="0"/>
              <a:t>=</a:t>
            </a:r>
            <a:r>
              <a:rPr lang="uk-UA" sz="3200" b="1" dirty="0" smtClean="0"/>
              <a:t>  </a:t>
            </a:r>
            <a:endParaRPr lang="ru-RU" sz="3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465246"/>
            <a:ext cx="10287621" cy="11610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Складіть </a:t>
            </a:r>
            <a:r>
              <a:rPr lang="ru-RU" sz="3600" b="1" dirty="0"/>
              <a:t>вирази на </a:t>
            </a:r>
            <a:r>
              <a:rPr lang="ru-RU" sz="3600" b="1" dirty="0" err="1"/>
              <a:t>знаходження</a:t>
            </a:r>
            <a:r>
              <a:rPr lang="ru-RU" sz="3600" b="1" dirty="0"/>
              <a:t> </a:t>
            </a:r>
            <a:r>
              <a:rPr lang="ru-RU" sz="3600" b="1" dirty="0" smtClean="0"/>
              <a:t>частки, </a:t>
            </a:r>
            <a:r>
              <a:rPr lang="ru-RU" sz="3600" b="1" dirty="0" err="1" smtClean="0"/>
              <a:t>скориставшись</a:t>
            </a:r>
            <a:r>
              <a:rPr lang="ru-RU" sz="3600" b="1" dirty="0" smtClean="0"/>
              <a:t> </a:t>
            </a:r>
            <a:r>
              <a:rPr lang="ru-RU" sz="3600" b="1" dirty="0"/>
              <a:t>таблицею.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0632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703" y="1687388"/>
            <a:ext cx="3928202" cy="5182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їх значення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03" y="1849949"/>
            <a:ext cx="2724624" cy="269294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939071" y="4097120"/>
            <a:ext cx="446351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42149" y="3491919"/>
            <a:ext cx="61477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13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62534" y="4018927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44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01995" y="3507217"/>
            <a:ext cx="76816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23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5590" y="4942551"/>
            <a:ext cx="9400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200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90352" y="3552174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22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30914" y="3521373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37975" y="4942551"/>
            <a:ext cx="868736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200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38547" y="3491919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6740" y="5414739"/>
            <a:ext cx="2986846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400 : (20 </a:t>
            </a:r>
            <a:r>
              <a:rPr lang="ru-RU" sz="3200" b="1" dirty="0" smtClean="0">
                <a:latin typeface="Calibri"/>
                <a:cs typeface="Calibri"/>
              </a:rPr>
              <a:t>∙ 10)</a:t>
            </a:r>
            <a:r>
              <a:rPr lang="ru-RU" sz="3200" b="1" dirty="0" smtClean="0"/>
              <a:t>= </a:t>
            </a:r>
            <a:endParaRPr lang="ru-RU" sz="32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918728" y="4489972"/>
            <a:ext cx="6436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30308" y="4460384"/>
            <a:ext cx="64220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127879" y="5422214"/>
            <a:ext cx="50029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45215" y="5407263"/>
            <a:ext cx="2693660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40 ∙ 5 : 10 = </a:t>
            </a:r>
            <a:endParaRPr lang="ru-RU" sz="32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7398668" y="5402943"/>
            <a:ext cx="6402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40" grpId="0"/>
      <p:bldP spid="41" grpId="0"/>
      <p:bldP spid="36" grpId="0"/>
      <p:bldP spid="38" grpId="0"/>
      <p:bldP spid="39" grpId="0"/>
      <p:bldP spid="42" grpId="0"/>
      <p:bldP spid="44" grpId="0"/>
      <p:bldP spid="46" grpId="0"/>
      <p:bldP spid="47" grpId="0"/>
      <p:bldP spid="50" grpId="0" animBg="1"/>
      <p:bldP spid="53" grpId="0"/>
      <p:bldP spid="54" grpId="0"/>
      <p:bldP spid="55" grpId="0"/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0922" y="2867470"/>
            <a:ext cx="621929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зручним для </a:t>
            </a:r>
            <a:r>
              <a:rPr lang="ru-RU" sz="2800" b="1" dirty="0" smtClean="0">
                <a:solidFill>
                  <a:srgbClr val="7030A0"/>
                </a:solidFill>
              </a:rPr>
              <a:t>вас </a:t>
            </a:r>
            <a:r>
              <a:rPr lang="ru-RU" sz="2800" b="1" dirty="0">
                <a:solidFill>
                  <a:srgbClr val="7030A0"/>
                </a:solidFill>
              </a:rPr>
              <a:t>способом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124005" y="3569179"/>
            <a:ext cx="7441682" cy="11927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66 : </a:t>
            </a:r>
            <a:r>
              <a:rPr lang="ru-RU" sz="3200" b="1" dirty="0" smtClean="0"/>
              <a:t>2 =      48 </a:t>
            </a:r>
            <a:r>
              <a:rPr lang="ru-RU" sz="3200" b="1" dirty="0"/>
              <a:t>: 4 </a:t>
            </a:r>
            <a:r>
              <a:rPr lang="ru-RU" sz="3200" b="1" dirty="0" smtClean="0"/>
              <a:t>=       88 </a:t>
            </a:r>
            <a:r>
              <a:rPr lang="ru-RU" sz="3200" b="1" dirty="0"/>
              <a:t>: 2 </a:t>
            </a:r>
            <a:r>
              <a:rPr lang="ru-RU" sz="3200" b="1" dirty="0" smtClean="0"/>
              <a:t>=      88 </a:t>
            </a:r>
            <a:r>
              <a:rPr lang="ru-RU" sz="3200" b="1" dirty="0"/>
              <a:t>: 8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66 </a:t>
            </a:r>
            <a:r>
              <a:rPr lang="ru-RU" sz="3200" b="1" dirty="0"/>
              <a:t>: </a:t>
            </a:r>
            <a:r>
              <a:rPr lang="ru-RU" sz="3200" b="1" dirty="0" smtClean="0"/>
              <a:t>3 =      48 </a:t>
            </a:r>
            <a:r>
              <a:rPr lang="ru-RU" sz="3200" b="1" dirty="0"/>
              <a:t>: 2 </a:t>
            </a:r>
            <a:r>
              <a:rPr lang="ru-RU" sz="3200" b="1" dirty="0" smtClean="0"/>
              <a:t>=       88 </a:t>
            </a:r>
            <a:r>
              <a:rPr lang="ru-RU" sz="3200" b="1" dirty="0"/>
              <a:t>: 4 </a:t>
            </a:r>
            <a:r>
              <a:rPr lang="ru-RU" sz="3200" b="1" dirty="0" smtClean="0"/>
              <a:t>=      93 </a:t>
            </a:r>
            <a:r>
              <a:rPr lang="ru-RU" sz="3200" b="1" dirty="0"/>
              <a:t>: </a:t>
            </a:r>
            <a:r>
              <a:rPr lang="ru-RU" sz="3200" b="1" dirty="0" smtClean="0"/>
              <a:t>3 =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036247" y="1861329"/>
            <a:ext cx="2998160" cy="6157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(60 </a:t>
            </a:r>
            <a:r>
              <a:rPr lang="ru-RU" sz="3200" b="1" dirty="0"/>
              <a:t>+ </a:t>
            </a:r>
            <a:r>
              <a:rPr lang="ru-RU" sz="3200" b="1" dirty="0" smtClean="0"/>
              <a:t>30) : 3 = 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32387" y="1852677"/>
            <a:ext cx="2737926" cy="6157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(15 </a:t>
            </a:r>
            <a:r>
              <a:rPr lang="ru-RU" sz="3200" b="1" dirty="0"/>
              <a:t>+ </a:t>
            </a:r>
            <a:r>
              <a:rPr lang="ru-RU" sz="3200" b="1" dirty="0" smtClean="0"/>
              <a:t>9) : 3 = 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73615" y="1861329"/>
            <a:ext cx="3118216" cy="65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(12 </a:t>
            </a:r>
            <a:r>
              <a:rPr lang="ru-RU" sz="3200" b="1" dirty="0"/>
              <a:t>+ </a:t>
            </a:r>
            <a:r>
              <a:rPr lang="ru-RU" sz="3200" b="1" dirty="0" smtClean="0"/>
              <a:t>18) : 3 =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3479" y="465246"/>
            <a:ext cx="9937104" cy="1236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третину</a:t>
            </a:r>
            <a:r>
              <a:rPr lang="ru-RU" sz="3600" b="1" dirty="0"/>
              <a:t> </a:t>
            </a:r>
            <a:r>
              <a:rPr lang="ru-RU" sz="3600" b="1" dirty="0" err="1"/>
              <a:t>кожної</a:t>
            </a:r>
            <a:r>
              <a:rPr lang="ru-RU" sz="3600" b="1" dirty="0"/>
              <a:t> </a:t>
            </a:r>
            <a:r>
              <a:rPr lang="ru-RU" sz="3600" b="1" dirty="0" err="1"/>
              <a:t>суми</a:t>
            </a:r>
            <a:r>
              <a:rPr lang="ru-RU" sz="3600" b="1" dirty="0"/>
              <a:t> </a:t>
            </a:r>
            <a:r>
              <a:rPr lang="ru-RU" sz="3600" b="1" dirty="0" smtClean="0"/>
              <a:t>чисел </a:t>
            </a:r>
          </a:p>
          <a:p>
            <a:pPr algn="ctr"/>
            <a:r>
              <a:rPr lang="ru-RU" sz="3600" b="1" dirty="0" smtClean="0"/>
              <a:t>12 </a:t>
            </a:r>
            <a:r>
              <a:rPr lang="ru-RU" sz="3600" b="1" dirty="0"/>
              <a:t>+ 18, 15 + 9, 60 + 30.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9172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№421-422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732247" y="1550334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65532" y="1882397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334447" y="1546612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020034" y="1856368"/>
            <a:ext cx="55027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565687" y="1550334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391519" y="1856368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64854" y="3569179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4854" y="4075725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46486" y="3600508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30003" y="4075725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46128" y="3600508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09401" y="4149874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4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131" y="3569179"/>
            <a:ext cx="2404725" cy="27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7838530" y="3631881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901803" y="4181247"/>
            <a:ext cx="6428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31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7" grpId="0" animBg="1"/>
      <p:bldP spid="46" grpId="0" animBg="1"/>
      <p:bldP spid="51" grpId="0" animBg="1"/>
      <p:bldP spid="45" grpId="0" animBg="1"/>
      <p:bldP spid="54" grpId="0"/>
      <p:bldP spid="81" grpId="0"/>
      <p:bldP spid="82" grpId="0"/>
      <p:bldP spid="83" grpId="0"/>
      <p:bldP spid="86" grpId="0"/>
      <p:bldP spid="87" grpId="0"/>
      <p:bldP spid="37" grpId="0"/>
      <p:bldP spid="38" grpId="0"/>
      <p:bldP spid="40" grpId="0"/>
      <p:bldP spid="41" grpId="0"/>
      <p:bldP spid="42" grpId="0"/>
      <p:bldP spid="43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1175" y="1937953"/>
            <a:ext cx="30620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(12 + 18) : 3</a:t>
            </a:r>
            <a:r>
              <a:rPr lang="ru-RU" sz="3200" b="1" dirty="0" smtClean="0"/>
              <a:t> = 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700099" y="1937953"/>
            <a:ext cx="28781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(17 + 16) : 3</a:t>
            </a:r>
            <a:r>
              <a:rPr lang="ru-RU" sz="3200" b="1" dirty="0" smtClean="0"/>
              <a:t> = </a:t>
            </a:r>
            <a:endParaRPr lang="ru-RU" sz="32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771551" y="5061363"/>
            <a:ext cx="27965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(31 + 23) : </a:t>
            </a:r>
            <a:r>
              <a:rPr lang="ru-RU" sz="3200" b="1" dirty="0" smtClean="0"/>
              <a:t>6 =</a:t>
            </a:r>
            <a:endParaRPr lang="ru-RU" sz="32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937409" y="2917027"/>
            <a:ext cx="30604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(31 + 29) : 2</a:t>
            </a:r>
            <a:r>
              <a:rPr lang="ru-RU" sz="3200" b="1" dirty="0" smtClean="0"/>
              <a:t> = 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700099" y="2917027"/>
            <a:ext cx="29259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(22 + 8) : </a:t>
            </a:r>
            <a:r>
              <a:rPr lang="ru-RU" sz="3200" b="1" dirty="0" smtClean="0"/>
              <a:t>6 = </a:t>
            </a:r>
            <a:endParaRPr lang="ru-RU" sz="32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069118" y="5076733"/>
            <a:ext cx="29576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(</a:t>
            </a:r>
            <a:r>
              <a:rPr lang="ru-RU" sz="3200" b="1" dirty="0"/>
              <a:t>24 + 15) : </a:t>
            </a:r>
            <a:r>
              <a:rPr lang="ru-RU" sz="3200" b="1" dirty="0" smtClean="0"/>
              <a:t>3 =</a:t>
            </a:r>
            <a:endParaRPr lang="ru-RU" sz="32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8312700" y="5077267"/>
            <a:ext cx="29543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(</a:t>
            </a:r>
            <a:r>
              <a:rPr lang="ru-RU" sz="3200" b="1" dirty="0"/>
              <a:t>40 + 20) : 6</a:t>
            </a:r>
            <a:r>
              <a:rPr lang="ru-RU" sz="3200" b="1" dirty="0" smtClean="0"/>
              <a:t>=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1176" y="476871"/>
            <a:ext cx="10158248" cy="10907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Чи </a:t>
            </a:r>
            <a:r>
              <a:rPr lang="ru-RU" sz="3600" b="1" dirty="0" err="1"/>
              <a:t>кожну</a:t>
            </a:r>
            <a:r>
              <a:rPr lang="ru-RU" sz="3600" b="1" dirty="0"/>
              <a:t> </a:t>
            </a:r>
            <a:r>
              <a:rPr lang="ru-RU" sz="3600" b="1" dirty="0" err="1"/>
              <a:t>частку</a:t>
            </a:r>
            <a:r>
              <a:rPr lang="ru-RU" sz="3600" b="1" dirty="0"/>
              <a:t> можна </a:t>
            </a:r>
            <a:r>
              <a:rPr lang="ru-RU" sz="3600" b="1" dirty="0" err="1"/>
              <a:t>обчислити</a:t>
            </a:r>
            <a:r>
              <a:rPr lang="ru-RU" sz="3600" b="1" dirty="0"/>
              <a:t> </a:t>
            </a:r>
            <a:r>
              <a:rPr lang="ru-RU" sz="3600" b="1" dirty="0" err="1"/>
              <a:t>двома</a:t>
            </a:r>
            <a:r>
              <a:rPr lang="ru-RU" sz="3600" b="1" dirty="0"/>
              <a:t> способами?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№423-424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3691" y="3645818"/>
            <a:ext cx="827723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Які частки не можна </a:t>
            </a:r>
            <a:r>
              <a:rPr lang="ru-RU" sz="2400" b="1" dirty="0" err="1">
                <a:solidFill>
                  <a:srgbClr val="7030A0"/>
                </a:solidFill>
              </a:rPr>
              <a:t>обчислити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двома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способами</a:t>
            </a:r>
            <a:r>
              <a:rPr lang="ru-RU" sz="2400" b="1" dirty="0">
                <a:solidFill>
                  <a:srgbClr val="7030A0"/>
                </a:solidFill>
              </a:rPr>
              <a:t>? Чому?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51916" y="4184658"/>
            <a:ext cx="275044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Самостійна</a:t>
            </a:r>
            <a:r>
              <a:rPr lang="ru-RU" sz="2400" b="1" dirty="0" smtClean="0">
                <a:solidFill>
                  <a:srgbClr val="7030A0"/>
                </a:solidFill>
              </a:rPr>
              <a:t> робота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6590" y="1555864"/>
            <a:ext cx="771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30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75022" y="506571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377107" y="5061362"/>
            <a:ext cx="618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13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629790" y="5061361"/>
            <a:ext cx="618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452" y="1848253"/>
            <a:ext cx="2139726" cy="21131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7" name="Прямоугольник 36"/>
          <p:cNvSpPr/>
          <p:nvPr/>
        </p:nvSpPr>
        <p:spPr>
          <a:xfrm>
            <a:off x="1538916" y="2510506"/>
            <a:ext cx="649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60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77601" y="1937952"/>
            <a:ext cx="641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10 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04213" y="2900423"/>
            <a:ext cx="771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30 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96370" y="1562436"/>
            <a:ext cx="771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33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18696" y="2517078"/>
            <a:ext cx="649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30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957381" y="1944524"/>
            <a:ext cx="641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11 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83993" y="2906995"/>
            <a:ext cx="474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 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28585" y="4652895"/>
            <a:ext cx="750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54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12751" y="4645634"/>
            <a:ext cx="713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39 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705585" y="4506788"/>
            <a:ext cx="713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60  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0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8" grpId="0" animBg="1"/>
      <p:bldP spid="69" grpId="0" animBg="1"/>
      <p:bldP spid="34" grpId="0" animBg="1"/>
      <p:bldP spid="4" grpId="0"/>
      <p:bldP spid="49" grpId="0"/>
      <p:bldP spid="70" grpId="0"/>
      <p:bldP spid="71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Учні\Урок тру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26" y="3717826"/>
            <a:ext cx="2717093" cy="224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7904" y="1252711"/>
            <a:ext cx="1039222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папці</a:t>
            </a:r>
            <a:r>
              <a:rPr lang="ru-RU" sz="2800" b="1" dirty="0"/>
              <a:t> було 11 </a:t>
            </a:r>
            <a:r>
              <a:rPr lang="ru-RU" sz="2800" b="1" dirty="0" err="1"/>
              <a:t>червоних</a:t>
            </a:r>
            <a:r>
              <a:rPr lang="ru-RU" sz="2800" b="1" dirty="0"/>
              <a:t> </a:t>
            </a:r>
            <a:r>
              <a:rPr lang="ru-RU" sz="2800" b="1" dirty="0" err="1"/>
              <a:t>аркушів</a:t>
            </a:r>
            <a:r>
              <a:rPr lang="ru-RU" sz="2800" b="1" dirty="0"/>
              <a:t> </a:t>
            </a:r>
            <a:r>
              <a:rPr lang="ru-RU" sz="2800" b="1" dirty="0" err="1"/>
              <a:t>паперу</a:t>
            </a:r>
            <a:r>
              <a:rPr lang="ru-RU" sz="2800" b="1" dirty="0"/>
              <a:t>, 7 зелених і 22 </a:t>
            </a:r>
            <a:r>
              <a:rPr lang="ru-RU" sz="2800" b="1" dirty="0" err="1"/>
              <a:t>жовтих</a:t>
            </a:r>
            <a:r>
              <a:rPr lang="ru-RU" sz="2800" b="1" dirty="0"/>
              <a:t>. </a:t>
            </a:r>
            <a:r>
              <a:rPr lang="ru-RU" sz="2800" b="1" dirty="0" err="1"/>
              <a:t>Усі</a:t>
            </a:r>
            <a:r>
              <a:rPr lang="ru-RU" sz="2800" b="1" dirty="0"/>
              <a:t> </a:t>
            </a:r>
            <a:r>
              <a:rPr lang="ru-RU" sz="2800" b="1" dirty="0" err="1"/>
              <a:t>аркуші</a:t>
            </a:r>
            <a:r>
              <a:rPr lang="ru-RU" sz="2800" b="1" dirty="0"/>
              <a:t> роздали </a:t>
            </a:r>
            <a:r>
              <a:rPr lang="ru-RU" sz="2800" b="1" dirty="0" err="1"/>
              <a:t>порівну</a:t>
            </a:r>
            <a:r>
              <a:rPr lang="ru-RU" sz="2800" b="1" dirty="0"/>
              <a:t> </a:t>
            </a:r>
            <a:r>
              <a:rPr lang="ru-RU" sz="2800" b="1" dirty="0" err="1"/>
              <a:t>чотирьом</a:t>
            </a:r>
            <a:r>
              <a:rPr lang="ru-RU" sz="2800" b="1" dirty="0"/>
              <a:t> учням.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аркушів</a:t>
            </a:r>
            <a:r>
              <a:rPr lang="ru-RU" sz="2800" b="1" dirty="0"/>
              <a:t> </a:t>
            </a:r>
            <a:r>
              <a:rPr lang="ru-RU" sz="2800" b="1" dirty="0" err="1"/>
              <a:t>паперу</a:t>
            </a:r>
            <a:r>
              <a:rPr lang="ru-RU" sz="2800" b="1" dirty="0"/>
              <a:t> </a:t>
            </a:r>
            <a:r>
              <a:rPr lang="ru-RU" sz="2800" b="1" dirty="0" err="1"/>
              <a:t>отримав</a:t>
            </a:r>
            <a:r>
              <a:rPr lang="ru-RU" sz="2800" b="1" dirty="0"/>
              <a:t> </a:t>
            </a:r>
            <a:r>
              <a:rPr lang="ru-RU" sz="2800" b="1" dirty="0" err="1"/>
              <a:t>кожний</a:t>
            </a:r>
            <a:r>
              <a:rPr lang="ru-RU" sz="2800" b="1" dirty="0"/>
              <a:t> </a:t>
            </a:r>
            <a:r>
              <a:rPr lang="ru-RU" sz="2800" b="1" dirty="0" err="1"/>
              <a:t>учень</a:t>
            </a:r>
            <a:r>
              <a:rPr lang="ru-RU" sz="28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301" y="477466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07455" y="3933850"/>
            <a:ext cx="236903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22+11+7=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11911" y="3936091"/>
            <a:ext cx="276248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всього було.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3719" y="3940102"/>
            <a:ext cx="170635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40 (</a:t>
            </a:r>
            <a:r>
              <a:rPr lang="ru-RU" sz="3200" b="1" dirty="0" err="1" smtClean="0">
                <a:solidFill>
                  <a:schemeClr val="bg1"/>
                </a:solidFill>
              </a:rPr>
              <a:t>арк</a:t>
            </a:r>
            <a:r>
              <a:rPr lang="ru-RU" sz="3200" b="1" dirty="0" smtClean="0">
                <a:solidFill>
                  <a:schemeClr val="bg1"/>
                </a:solidFill>
              </a:rPr>
              <a:t>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95687" y="4455177"/>
            <a:ext cx="171555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 (</a:t>
            </a:r>
            <a:r>
              <a:rPr lang="ru-RU" sz="3200" b="1" dirty="0" err="1" smtClean="0">
                <a:solidFill>
                  <a:schemeClr val="bg1"/>
                </a:solidFill>
              </a:rPr>
              <a:t>арк</a:t>
            </a:r>
            <a:r>
              <a:rPr lang="ru-RU" sz="3200" b="1" dirty="0" smtClean="0">
                <a:solidFill>
                  <a:schemeClr val="bg1"/>
                </a:solidFill>
              </a:rPr>
              <a:t>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3833" y="4433912"/>
            <a:ext cx="205286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40 : 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89115" y="5693132"/>
            <a:ext cx="21862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11569" y="4970673"/>
            <a:ext cx="473293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(22+11+7) : 4 = 10 (</a:t>
            </a:r>
            <a:r>
              <a:rPr lang="ru-RU" sz="3200" b="1" dirty="0" err="1" smtClean="0">
                <a:solidFill>
                  <a:schemeClr val="bg1"/>
                </a:solidFill>
              </a:rPr>
              <a:t>арк</a:t>
            </a:r>
            <a:r>
              <a:rPr lang="ru-RU" sz="3200" b="1" dirty="0" smtClean="0">
                <a:solidFill>
                  <a:schemeClr val="bg1"/>
                </a:solidFill>
              </a:rPr>
              <a:t>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75346" y="5689087"/>
            <a:ext cx="758523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кожен учень отримав 10аркушів паперу 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73936" y="2709714"/>
            <a:ext cx="5274627" cy="1154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Було 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Роздали –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205989" y="2719008"/>
            <a:ext cx="3905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11арк., 7арк. і 22арк.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 ?</a:t>
            </a:r>
            <a:r>
              <a:rPr lang="ru-RU" sz="3200" b="1" dirty="0" err="1" smtClean="0">
                <a:solidFill>
                  <a:srgbClr val="FF0000"/>
                </a:solidFill>
              </a:rPr>
              <a:t>арк</a:t>
            </a:r>
            <a:r>
              <a:rPr lang="ru-RU" sz="3200" b="1" dirty="0" smtClean="0">
                <a:solidFill>
                  <a:srgbClr val="FF0000"/>
                </a:solidFill>
              </a:rPr>
              <a:t>. 4 уч.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70516" y="2762212"/>
            <a:ext cx="496855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Чи можна </a:t>
            </a:r>
            <a:r>
              <a:rPr lang="ru-RU" sz="2800" b="1" dirty="0" err="1" smtClean="0">
                <a:solidFill>
                  <a:srgbClr val="7030A0"/>
                </a:solidFill>
              </a:rPr>
              <a:t>цю</a:t>
            </a:r>
            <a:r>
              <a:rPr lang="ru-RU" sz="2800" b="1" dirty="0" smtClean="0">
                <a:solidFill>
                  <a:srgbClr val="7030A0"/>
                </a:solidFill>
              </a:rPr>
              <a:t> задачу </a:t>
            </a:r>
            <a:r>
              <a:rPr lang="ru-RU" sz="2800" b="1" dirty="0" err="1" smtClean="0">
                <a:solidFill>
                  <a:srgbClr val="7030A0"/>
                </a:solidFill>
              </a:rPr>
              <a:t>розв’язати</a:t>
            </a:r>
            <a:r>
              <a:rPr lang="ru-RU" sz="2800" b="1" dirty="0" smtClean="0">
                <a:solidFill>
                  <a:srgbClr val="7030A0"/>
                </a:solidFill>
              </a:rPr>
              <a:t> ІІ способом? Чому?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8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39" grpId="0" animBg="1"/>
      <p:bldP spid="41" grpId="0" animBg="1"/>
      <p:bldP spid="43" grpId="0" animBg="1"/>
      <p:bldP spid="44" grpId="0"/>
      <p:bldP spid="45" grpId="0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14487</TotalTime>
  <Words>760</Words>
  <Application>Microsoft Office PowerPoint</Application>
  <PresentationFormat>Произвольный</PresentationFormat>
  <Paragraphs>196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1258</cp:revision>
  <dcterms:created xsi:type="dcterms:W3CDTF">2025-08-27T14:01:18Z</dcterms:created>
  <dcterms:modified xsi:type="dcterms:W3CDTF">2026-03-18T09:19:54Z</dcterms:modified>
</cp:coreProperties>
</file>