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35" r:id="rId3"/>
    <p:sldId id="936" r:id="rId4"/>
    <p:sldId id="286" r:id="rId5"/>
    <p:sldId id="927" r:id="rId6"/>
    <p:sldId id="944" r:id="rId7"/>
    <p:sldId id="948" r:id="rId8"/>
    <p:sldId id="939" r:id="rId9"/>
    <p:sldId id="949" r:id="rId10"/>
    <p:sldId id="943" r:id="rId11"/>
    <p:sldId id="945" r:id="rId12"/>
    <p:sldId id="942" r:id="rId13"/>
    <p:sldId id="313" r:id="rId14"/>
    <p:sldId id="934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Обчислення</a:t>
          </a:r>
          <a:r>
            <a:rPr lang="ru-RU" sz="3200" b="1" dirty="0" smtClean="0"/>
            <a:t> </a:t>
          </a:r>
          <a:r>
            <a:rPr lang="ru-RU" sz="3200" b="1" dirty="0" err="1" smtClean="0"/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Знаходження </a:t>
          </a:r>
          <a:r>
            <a:rPr lang="ru-RU" sz="3200" b="1" dirty="0" err="1" smtClean="0">
              <a:solidFill>
                <a:schemeClr val="bg1"/>
              </a:solidFill>
            </a:rPr>
            <a:t>третьої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частини</a:t>
          </a:r>
          <a:r>
            <a:rPr lang="ru-RU" sz="3200" b="1" dirty="0" smtClean="0">
              <a:solidFill>
                <a:schemeClr val="bg1"/>
              </a:solidFill>
            </a:rPr>
            <a:t>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виду 42 : 3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4863" custLinFactX="435067" custLinFactNeighborX="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0610" custLinFactX="-12661" custLinFactNeighborX="-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4980" custLinFactX="-15504" custLinFactNeighborX="-100000" custLinFactNeighborY="-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6152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072597" y="768948"/>
          <a:ext cx="4273486" cy="27355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41546" y="854696"/>
        <a:ext cx="27355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21463" y="804233"/>
          <a:ext cx="4273486" cy="266501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виду 42 : 3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25697" y="854696"/>
        <a:ext cx="266501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17045" y="850943"/>
          <a:ext cx="4273486" cy="257159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67989" y="854696"/>
        <a:ext cx="257159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24185" y="924185"/>
          <a:ext cx="4273486" cy="242511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Знаходження </a:t>
          </a:r>
          <a:r>
            <a:rPr lang="ru-RU" sz="3200" b="1" kern="1200" dirty="0" err="1" smtClean="0">
              <a:solidFill>
                <a:schemeClr val="bg1"/>
              </a:solidFill>
            </a:rPr>
            <a:t>третьої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частини</a:t>
          </a:r>
          <a:r>
            <a:rPr lang="ru-RU" sz="3200" b="1" kern="1200" dirty="0" smtClean="0">
              <a:solidFill>
                <a:schemeClr val="bg1"/>
              </a:solidFill>
            </a:rPr>
            <a:t>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2511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8.wdp"/><Relationship Id="rId4" Type="http://schemas.openxmlformats.org/officeDocument/2006/relationships/image" Target="../media/image33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9233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7030A0"/>
                </a:solidFill>
              </a:rPr>
              <a:t>Ділення виду 42 : 3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677" y="1252711"/>
            <a:ext cx="1079996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Заготували</a:t>
            </a:r>
            <a:r>
              <a:rPr lang="ru-RU" sz="3200" b="1" dirty="0"/>
              <a:t> 8 банок </a:t>
            </a:r>
            <a:r>
              <a:rPr lang="ru-RU" sz="3200" b="1" dirty="0" err="1"/>
              <a:t>варення</a:t>
            </a:r>
            <a:r>
              <a:rPr lang="ru-RU" sz="3200" b="1" dirty="0"/>
              <a:t> із </a:t>
            </a:r>
            <a:r>
              <a:rPr lang="ru-RU" sz="3200" b="1" dirty="0" err="1"/>
              <a:t>яблук</a:t>
            </a:r>
            <a:r>
              <a:rPr lang="ru-RU" sz="3200" b="1" dirty="0"/>
              <a:t>, 13 банок — з абрикос, </a:t>
            </a:r>
            <a:r>
              <a:rPr lang="ru-RU" sz="3200" b="1" dirty="0" smtClean="0"/>
              <a:t>9банок </a:t>
            </a:r>
            <a:r>
              <a:rPr lang="ru-RU" sz="3200" b="1" dirty="0"/>
              <a:t>— із </a:t>
            </a:r>
            <a:r>
              <a:rPr lang="ru-RU" sz="3200" b="1" dirty="0" err="1"/>
              <a:t>полуниць</a:t>
            </a:r>
            <a:r>
              <a:rPr lang="ru-RU" sz="3200" b="1" dirty="0"/>
              <a:t>. </a:t>
            </a:r>
            <a:r>
              <a:rPr lang="ru-RU" sz="3200" b="1" dirty="0" err="1" smtClean="0"/>
              <a:t>Використали</a:t>
            </a:r>
            <a:r>
              <a:rPr lang="ru-RU" sz="3200" b="1" dirty="0" smtClean="0"/>
              <a:t> </a:t>
            </a:r>
            <a:r>
              <a:rPr lang="ru-RU" sz="3200" b="1" dirty="0"/>
              <a:t>половину із </a:t>
            </a:r>
            <a:r>
              <a:rPr lang="ru-RU" sz="3200" b="1" dirty="0" err="1"/>
              <a:t>заготовлених</a:t>
            </a:r>
            <a:r>
              <a:rPr lang="ru-RU" sz="3200" b="1" dirty="0"/>
              <a:t> банок. </a:t>
            </a:r>
            <a:r>
              <a:rPr lang="ru-RU" sz="3200" b="1" dirty="0" err="1"/>
              <a:t>Скільки</a:t>
            </a:r>
            <a:r>
              <a:rPr lang="ru-RU" sz="3200" b="1" dirty="0"/>
              <a:t> банок </a:t>
            </a:r>
            <a:r>
              <a:rPr lang="ru-RU" sz="3200" b="1" dirty="0" err="1"/>
              <a:t>варення</a:t>
            </a:r>
            <a:r>
              <a:rPr lang="ru-RU" sz="3200" b="1" dirty="0"/>
              <a:t> </a:t>
            </a:r>
            <a:r>
              <a:rPr lang="ru-RU" sz="3200" b="1" dirty="0" err="1"/>
              <a:t>залишилось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477466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97068" y="4383874"/>
            <a:ext cx="260141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13 + 9 + 8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22829" y="4383874"/>
            <a:ext cx="254191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заготували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23324" y="4383874"/>
            <a:ext cx="130763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9537" y="4931264"/>
            <a:ext cx="138436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15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1695" y="4929263"/>
            <a:ext cx="2052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30 :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26451" y="5539313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72631" y="4935832"/>
            <a:ext cx="421240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(13 + 9 + 8) : 2 = 15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79249" y="5539313"/>
            <a:ext cx="58057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Залишилось 15 банок варення.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02515" y="2852214"/>
            <a:ext cx="4269436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Загот</a:t>
            </a:r>
            <a:r>
              <a:rPr lang="ru-RU" sz="3200" b="1" dirty="0" smtClean="0">
                <a:solidFill>
                  <a:schemeClr val="bg1"/>
                </a:solidFill>
              </a:rPr>
              <a:t>. – 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Викор</a:t>
            </a:r>
            <a:r>
              <a:rPr lang="uk-UA" sz="3200" b="1" dirty="0" smtClean="0">
                <a:solidFill>
                  <a:schemeClr val="bg1"/>
                </a:solidFill>
              </a:rPr>
              <a:t>.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– 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16613" y="2861508"/>
            <a:ext cx="2855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8 б., 13 б. і 9 б.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24271" y="3709115"/>
            <a:ext cx="920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? б. </a:t>
            </a:r>
            <a:endParaRPr lang="ru-RU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774527" y="3220538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527" y="3220538"/>
                <a:ext cx="43794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7" y="2893202"/>
            <a:ext cx="3568752" cy="2007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8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  <p:bldP spid="43" grpId="0" animBg="1"/>
      <p:bldP spid="44" grpId="0"/>
      <p:bldP spid="45" grpId="0"/>
      <p:bldP spid="42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956186" y="1406843"/>
            <a:ext cx="10118203" cy="1662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/>
              <a:t>Довжина</a:t>
            </a:r>
            <a:r>
              <a:rPr lang="ru-RU" sz="3200" b="1" dirty="0"/>
              <a:t> </a:t>
            </a:r>
            <a:r>
              <a:rPr lang="ru-RU" sz="3200" b="1" dirty="0" err="1"/>
              <a:t>ігрового</a:t>
            </a:r>
            <a:r>
              <a:rPr lang="ru-RU" sz="3200" b="1" dirty="0"/>
              <a:t> </a:t>
            </a:r>
            <a:r>
              <a:rPr lang="ru-RU" sz="3200" b="1" dirty="0" err="1"/>
              <a:t>майданчика</a:t>
            </a:r>
            <a:r>
              <a:rPr lang="ru-RU" sz="3200" b="1" dirty="0"/>
              <a:t> </a:t>
            </a:r>
            <a:r>
              <a:rPr lang="ru-RU" sz="3200" b="1" dirty="0" err="1"/>
              <a:t>прямокутної</a:t>
            </a:r>
            <a:r>
              <a:rPr lang="ru-RU" sz="3200" b="1" dirty="0"/>
              <a:t> </a:t>
            </a:r>
            <a:r>
              <a:rPr lang="ru-RU" sz="3200" b="1" dirty="0" err="1"/>
              <a:t>форми</a:t>
            </a:r>
            <a:r>
              <a:rPr lang="ru-RU" sz="3200" b="1" dirty="0"/>
              <a:t> </a:t>
            </a:r>
            <a:r>
              <a:rPr lang="ru-RU" sz="3200" b="1" dirty="0" err="1"/>
              <a:t>дорівнює</a:t>
            </a:r>
            <a:r>
              <a:rPr lang="ru-RU" sz="3200" b="1" dirty="0"/>
              <a:t> 42 м, а його ширина </a:t>
            </a:r>
            <a:r>
              <a:rPr lang="ru-RU" sz="3200" b="1" dirty="0" smtClean="0"/>
              <a:t>становить </a:t>
            </a:r>
            <a:r>
              <a:rPr lang="ru-RU" sz="3200" b="1" dirty="0" err="1"/>
              <a:t>третину</a:t>
            </a:r>
            <a:r>
              <a:rPr lang="ru-RU" sz="3200" b="1" dirty="0"/>
              <a:t> </a:t>
            </a:r>
            <a:r>
              <a:rPr lang="ru-RU" sz="3200" b="1" dirty="0" err="1"/>
              <a:t>довжини</a:t>
            </a:r>
            <a:r>
              <a:rPr lang="ru-RU" sz="3200" b="1" dirty="0"/>
              <a:t>. </a:t>
            </a:r>
            <a:r>
              <a:rPr lang="ru-RU" sz="3200" b="1" dirty="0" err="1" smtClean="0"/>
              <a:t>Обчисліть</a:t>
            </a:r>
            <a:r>
              <a:rPr lang="ru-RU" sz="3200" b="1" dirty="0" smtClean="0"/>
              <a:t> </a:t>
            </a:r>
            <a:r>
              <a:rPr lang="ru-RU" sz="3200" b="1" dirty="0"/>
              <a:t>периметр цього </a:t>
            </a:r>
            <a:r>
              <a:rPr lang="ru-RU" sz="3200" b="1" dirty="0" err="1" smtClean="0"/>
              <a:t>майданчика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6979" y="465246"/>
            <a:ext cx="1014360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Пригадайте, </a:t>
            </a:r>
            <a:r>
              <a:rPr lang="ru-RU" sz="3600" b="1" dirty="0" smtClean="0"/>
              <a:t>як знайти периметр </a:t>
            </a:r>
            <a:r>
              <a:rPr lang="ru-RU" sz="3600" b="1" dirty="0" err="1" smtClean="0"/>
              <a:t>прямокутника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5" y="3410110"/>
            <a:ext cx="2966036" cy="25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8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717825"/>
            <a:ext cx="1816647" cy="28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7 Множення в межах 1000\2026-03-18_204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557586"/>
            <a:ext cx="10179474" cy="20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657266"/>
            <a:ext cx="5832645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42 : 3?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2997746"/>
            <a:ext cx="5812759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визначати</a:t>
            </a:r>
            <a:r>
              <a:rPr lang="ru-RU" sz="3200" b="1" dirty="0" smtClean="0">
                <a:solidFill>
                  <a:schemeClr val="bg1"/>
                </a:solidFill>
              </a:rPr>
              <a:t> половину числа? Треть числа? </a:t>
            </a:r>
            <a:r>
              <a:rPr lang="ru-RU" sz="3200" b="1" dirty="0" err="1" smtClean="0">
                <a:solidFill>
                  <a:schemeClr val="bg1"/>
                </a:solidFill>
              </a:rPr>
              <a:t>Чверть</a:t>
            </a:r>
            <a:r>
              <a:rPr lang="ru-RU" sz="3200" b="1" dirty="0" smtClean="0">
                <a:solidFill>
                  <a:schemeClr val="bg1"/>
                </a:solidFill>
              </a:rPr>
              <a:t> числа?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7 Множення в межах 1000\2026-03-15_225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8" y="1485578"/>
            <a:ext cx="9217029" cy="28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3717826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5533435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закономірність</a:t>
            </a:r>
            <a:r>
              <a:rPr lang="ru-RU" sz="3600" b="1" dirty="0" smtClean="0"/>
              <a:t> між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37582" y="1382275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5733" y="4365898"/>
            <a:ext cx="6612059" cy="64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Допишіть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чисел</a:t>
            </a:r>
            <a:r>
              <a:rPr lang="ru-RU" sz="2800" b="1" dirty="0"/>
              <a:t> </a:t>
            </a:r>
            <a:r>
              <a:rPr lang="ru-RU" sz="2800" b="1" dirty="0" smtClean="0"/>
              <a:t>в кожному 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2781014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9577" y="349013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3991" y="2777629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59344" y="278250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99623" y="3531929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38215" y="2767215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30889" y="2779198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5925" y="274832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11918" y="2819266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1531" y="3467312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26420" y="2767915"/>
            <a:ext cx="408252" cy="509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08331" y="3514381"/>
            <a:ext cx="408252" cy="5097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11998" y="2781014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36502" y="3491778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85671" y="2781014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91784" y="2790385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4963" y="2772605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64390" y="2738904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71667" y="2782503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83666" y="346940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65065" y="3497223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41082" y="2761677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951313" y="3470807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79526" y="3502628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09670" y="3506608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00036" y="2772605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83706" y="2772605"/>
            <a:ext cx="408252" cy="50977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28986" y="3463555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839996" y="350262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9770" y="3485370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34886" y="3462767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93319" y="2777629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9195" y="3478986"/>
            <a:ext cx="408252" cy="50977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46504" y="3491778"/>
            <a:ext cx="408252" cy="5097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51871" y="1324253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81127" y="3478986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40391" y="3494521"/>
            <a:ext cx="408252" cy="50977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887563" y="3498860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387981" y="349177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7 Множення в межах 1000\2026-03-18_190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0" y="2061642"/>
            <a:ext cx="1025741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78" y="617682"/>
            <a:ext cx="10287621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Усна робота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№432-433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6978" y="1413570"/>
            <a:ext cx="5186532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Обчисліть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ланцюжком</a:t>
            </a:r>
            <a:r>
              <a:rPr lang="ru-RU" sz="2800" b="1" dirty="0">
                <a:solidFill>
                  <a:srgbClr val="7030A0"/>
                </a:solidFill>
              </a:rPr>
              <a:t> по колу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66" y="3592379"/>
            <a:ext cx="2724624" cy="269294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372539" y="2061642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8069" y="4968384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33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13586" y="2673710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520637" y="2061642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72434" y="2057586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56161" y="2673710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72539" y="2673710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117101" y="2061642"/>
            <a:ext cx="101785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090643" y="2651421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531" y="4302173"/>
            <a:ext cx="57282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99, </a:t>
            </a:r>
            <a:r>
              <a:rPr lang="ru-RU" sz="3600" b="1" dirty="0" smtClean="0"/>
              <a:t>   33</a:t>
            </a:r>
            <a:r>
              <a:rPr lang="ru-RU" sz="3600" b="1" dirty="0"/>
              <a:t>, </a:t>
            </a:r>
            <a:r>
              <a:rPr lang="ru-RU" sz="3600" b="1" dirty="0" smtClean="0"/>
              <a:t>   69</a:t>
            </a:r>
            <a:r>
              <a:rPr lang="ru-RU" sz="3600" b="1" dirty="0"/>
              <a:t>, </a:t>
            </a:r>
            <a:r>
              <a:rPr lang="ru-RU" sz="3600" b="1" dirty="0" smtClean="0"/>
              <a:t>   36</a:t>
            </a:r>
            <a:r>
              <a:rPr lang="ru-RU" sz="3600" b="1" dirty="0"/>
              <a:t>, </a:t>
            </a:r>
            <a:r>
              <a:rPr lang="ru-RU" sz="3600" b="1" dirty="0" smtClean="0"/>
              <a:t>   63</a:t>
            </a:r>
            <a:r>
              <a:rPr lang="ru-RU" sz="3600" b="1" dirty="0"/>
              <a:t>, </a:t>
            </a:r>
            <a:r>
              <a:rPr lang="ru-RU" sz="3600" b="1" dirty="0" smtClean="0"/>
              <a:t>   96</a:t>
            </a:r>
            <a:endParaRPr lang="ru-RU" sz="36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213372" y="3682288"/>
            <a:ext cx="5186532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Зменште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у 3 рази кожне число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915567" y="4956110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11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53080" y="4948504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23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4120" y="4956110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12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66873" y="4948504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21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81278" y="4948504"/>
            <a:ext cx="689466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32 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 animBg="1"/>
      <p:bldP spid="43" grpId="0"/>
      <p:bldP spid="48" grpId="0"/>
      <p:bldP spid="52" grpId="0"/>
      <p:bldP spid="56" grpId="0"/>
      <p:bldP spid="57" grpId="0"/>
      <p:bldP spid="58" grpId="0"/>
      <p:bldP spid="60" grpId="0"/>
      <p:bldP spid="4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1"/>
            <a:ext cx="10165602" cy="6518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Добирання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зручних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доданків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290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88256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№434-435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5125" y="1351231"/>
            <a:ext cx="1000911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Розкладіть</a:t>
            </a:r>
            <a:r>
              <a:rPr lang="ru-RU" sz="2800" b="1" dirty="0">
                <a:solidFill>
                  <a:srgbClr val="7030A0"/>
                </a:solidFill>
              </a:rPr>
              <a:t> кожне із чисел: </a:t>
            </a:r>
            <a:r>
              <a:rPr lang="ru-RU" sz="2800" b="1" dirty="0">
                <a:solidFill>
                  <a:srgbClr val="FF0000"/>
                </a:solidFill>
              </a:rPr>
              <a:t>54, 72, 84, 57 </a:t>
            </a:r>
            <a:r>
              <a:rPr lang="ru-RU" sz="2800" b="1" dirty="0">
                <a:solidFill>
                  <a:srgbClr val="7030A0"/>
                </a:solidFill>
              </a:rPr>
              <a:t>— на два доданки так, щоб і перший, і </a:t>
            </a:r>
            <a:r>
              <a:rPr lang="ru-RU" sz="2800" b="1" dirty="0" err="1">
                <a:solidFill>
                  <a:srgbClr val="7030A0"/>
                </a:solidFill>
              </a:rPr>
              <a:t>другий</a:t>
            </a:r>
            <a:r>
              <a:rPr lang="ru-RU" sz="2800" b="1" dirty="0">
                <a:solidFill>
                  <a:srgbClr val="7030A0"/>
                </a:solidFill>
              </a:rPr>
              <a:t> доданок </a:t>
            </a:r>
            <a:r>
              <a:rPr lang="ru-RU" sz="2800" b="1" dirty="0" err="1">
                <a:solidFill>
                  <a:srgbClr val="7030A0"/>
                </a:solidFill>
              </a:rPr>
              <a:t>ділився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на 3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9463" y="2438378"/>
            <a:ext cx="22437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54 = 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20224" y="2438377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24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192" y="2450398"/>
            <a:ext cx="22478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</a:t>
            </a:r>
            <a:endParaRPr lang="ru-RU" sz="3200" b="1" dirty="0"/>
          </a:p>
        </p:txBody>
      </p:sp>
      <p:pic>
        <p:nvPicPr>
          <p:cNvPr id="68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54" y="3988852"/>
            <a:ext cx="1917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4399580" y="2450398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12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56003" y="2441357"/>
            <a:ext cx="22478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84 = 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801558" y="2441357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24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722362" y="2421682"/>
            <a:ext cx="22478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57 = </a:t>
            </a:r>
            <a:endParaRPr lang="ru-RU" sz="32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9467917" y="2421682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27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5123" y="3285778"/>
            <a:ext cx="998345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>
                <a:solidFill>
                  <a:srgbClr val="7030A0"/>
                </a:solidFill>
              </a:rPr>
              <a:t>записи й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спосіб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2800" b="1" dirty="0">
                <a:solidFill>
                  <a:srgbClr val="7030A0"/>
                </a:solidFill>
              </a:rPr>
              <a:t> частки 42 : 3.</a:t>
            </a:r>
          </a:p>
        </p:txBody>
      </p:sp>
      <p:pic>
        <p:nvPicPr>
          <p:cNvPr id="2050" name="Picture 2" descr="D:\3 клас\03 МАТЕМ\1 Листопад\7 Множення в межах 1000\2026-03-18_1925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1" y="3933850"/>
            <a:ext cx="7662541" cy="17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9" grpId="0"/>
      <p:bldP spid="71" grpId="0"/>
      <p:bldP spid="7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05155" y="5076276"/>
            <a:ext cx="77236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48 </a:t>
            </a:r>
            <a:r>
              <a:rPr lang="ru-RU" sz="3600" b="1" dirty="0"/>
              <a:t>: 3 </a:t>
            </a:r>
            <a:r>
              <a:rPr lang="ru-RU" sz="3600" b="1" dirty="0" smtClean="0"/>
              <a:t>=     </a:t>
            </a:r>
          </a:p>
          <a:p>
            <a:r>
              <a:rPr lang="ru-RU" sz="3600" b="1" dirty="0" smtClean="0"/>
              <a:t>52 </a:t>
            </a:r>
            <a:r>
              <a:rPr lang="ru-RU" sz="3600" b="1" dirty="0"/>
              <a:t>: 2 </a:t>
            </a:r>
            <a:r>
              <a:rPr lang="ru-RU" sz="3600" b="1" dirty="0" smtClean="0"/>
              <a:t>=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670" y="3684997"/>
            <a:ext cx="76449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96 : </a:t>
            </a:r>
            <a:r>
              <a:rPr lang="ru-RU" sz="3600" b="1" dirty="0" smtClean="0"/>
              <a:t>8=      </a:t>
            </a:r>
          </a:p>
          <a:p>
            <a:r>
              <a:rPr lang="ru-RU" sz="3600" b="1" dirty="0" smtClean="0"/>
              <a:t>78 </a:t>
            </a:r>
            <a:r>
              <a:rPr lang="ru-RU" sz="3600" b="1" dirty="0"/>
              <a:t>: </a:t>
            </a:r>
            <a:r>
              <a:rPr lang="ru-RU" sz="3600" b="1" dirty="0" smtClean="0"/>
              <a:t>6 =</a:t>
            </a:r>
            <a:endParaRPr lang="ru-RU" sz="3600" b="1" dirty="0"/>
          </a:p>
        </p:txBody>
      </p:sp>
      <p:pic>
        <p:nvPicPr>
          <p:cNvPr id="3074" name="Picture 2" descr="D:\3 клас\03 МАТЕМ\1 Листопад\7 Множення в межах 1000\2026-03-18_19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0" y="1510520"/>
            <a:ext cx="79792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3691" y="611329"/>
            <a:ext cx="10158248" cy="79268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/>
              <a:t>частки,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</a:t>
            </a:r>
            <a:r>
              <a:rPr lang="ru-RU" sz="3600" b="1" dirty="0" err="1"/>
              <a:t>підказкою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№436-437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7732" y="3091820"/>
            <a:ext cx="392240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40537" y="3684997"/>
            <a:ext cx="258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(80+16) : 8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43372" y="3429794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2215" y="1532644"/>
            <a:ext cx="2139726" cy="2113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5" name="Прямоугольник 44"/>
          <p:cNvSpPr/>
          <p:nvPr/>
        </p:nvSpPr>
        <p:spPr>
          <a:xfrm>
            <a:off x="2563627" y="1413570"/>
            <a:ext cx="75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15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77665" y="1416415"/>
            <a:ext cx="75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69147" y="1419260"/>
            <a:ext cx="75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13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02781" y="1443370"/>
            <a:ext cx="75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09761" y="3353430"/>
            <a:ext cx="37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86497" y="3684997"/>
            <a:ext cx="7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12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59157" y="3645818"/>
            <a:ext cx="310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80 : 8 + 16 : 8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19623" y="4285161"/>
            <a:ext cx="258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(60+18) : 6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65583" y="4285161"/>
            <a:ext cx="7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38243" y="4245982"/>
            <a:ext cx="310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60 : 6 + 18 : 6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95772" y="4011769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34739" y="3935405"/>
            <a:ext cx="37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94516" y="5076276"/>
            <a:ext cx="258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(30+18) : 3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86148" y="4770121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63740" y="4744709"/>
            <a:ext cx="37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640476" y="5076276"/>
            <a:ext cx="7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16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13136" y="5037097"/>
            <a:ext cx="310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30 : 3 + 18 : 3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34422" y="5669453"/>
            <a:ext cx="258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(40+12) : 2 =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26054" y="5363298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03646" y="5337886"/>
            <a:ext cx="37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680382" y="5669453"/>
            <a:ext cx="7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26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53042" y="5630274"/>
            <a:ext cx="310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40 : 2 + 12 : 2 =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9" grpId="0" animBg="1"/>
      <p:bldP spid="34" grpId="0" animBg="1"/>
      <p:bldP spid="49" grpId="0"/>
      <p:bldP spid="71" grpId="0"/>
      <p:bldP spid="45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77141" y="2632756"/>
            <a:ext cx="8130431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а</a:t>
            </a:r>
            <a:r>
              <a:rPr lang="ru-RU" sz="3200" b="1" dirty="0" smtClean="0"/>
              <a:t> = 3, </a:t>
            </a:r>
            <a:r>
              <a:rPr lang="ru-RU" sz="3200" b="1" dirty="0"/>
              <a:t>то 125 + 54 : </a:t>
            </a:r>
            <a:r>
              <a:rPr lang="ru-RU" sz="3200" b="1" dirty="0" smtClean="0"/>
              <a:t>а = 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36910" y="3616289"/>
            <a:ext cx="8126848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а = 6, </a:t>
            </a:r>
            <a:r>
              <a:rPr lang="ru-RU" sz="3200" b="1" dirty="0"/>
              <a:t>то 125 + 54 : </a:t>
            </a:r>
            <a:r>
              <a:rPr lang="ru-RU" sz="3200" b="1" dirty="0" smtClean="0"/>
              <a:t>а = 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51389" y="1665440"/>
            <a:ext cx="8157125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Якщо а = 2, то </a:t>
            </a:r>
            <a:r>
              <a:rPr lang="ru-RU" sz="3200" b="1" dirty="0"/>
              <a:t>125 + 54 : </a:t>
            </a:r>
            <a:r>
              <a:rPr lang="ru-RU" sz="3200" b="1" dirty="0" smtClean="0"/>
              <a:t>а 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125 + 54 : 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95655" y="2684305"/>
            <a:ext cx="9693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143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23248" y="3693315"/>
            <a:ext cx="81357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134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95655" y="1717775"/>
            <a:ext cx="8467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152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5303" y="1660974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125 + 54 : 2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83699" y="2649523"/>
            <a:ext cx="242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125 + 54 : 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64621" y="3621971"/>
            <a:ext cx="2513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125 + 54 : 6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80103" y="3893296"/>
            <a:ext cx="2661796" cy="259440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066657" y="4602975"/>
            <a:ext cx="8098380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а = 9, </a:t>
            </a:r>
            <a:r>
              <a:rPr lang="ru-RU" sz="3200" b="1" dirty="0"/>
              <a:t>то 125 + 54 : </a:t>
            </a:r>
            <a:r>
              <a:rPr lang="ru-RU" sz="3200" b="1" dirty="0" smtClean="0"/>
              <a:t>а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73216" y="4598619"/>
            <a:ext cx="2508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154 + 54 : 9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87795" y="4680001"/>
            <a:ext cx="87596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160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5730" y="1324276"/>
            <a:ext cx="8467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31139" y="2272123"/>
            <a:ext cx="81134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84538" y="3183847"/>
            <a:ext cx="81134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08315" y="4163538"/>
            <a:ext cx="81134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3" grpId="0"/>
      <p:bldP spid="3" grpId="0"/>
      <p:bldP spid="40" grpId="0"/>
      <p:bldP spid="48" grpId="0"/>
      <p:bldP spid="50" grpId="0"/>
      <p:bldP spid="51" grpId="0"/>
      <p:bldP spid="36" grpId="0"/>
      <p:bldP spid="39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14750</TotalTime>
  <Words>584</Words>
  <Application>Microsoft Office PowerPoint</Application>
  <PresentationFormat>Произвольный</PresentationFormat>
  <Paragraphs>166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1274</cp:revision>
  <dcterms:created xsi:type="dcterms:W3CDTF">2025-08-27T14:01:18Z</dcterms:created>
  <dcterms:modified xsi:type="dcterms:W3CDTF">2026-03-19T10:34:23Z</dcterms:modified>
</cp:coreProperties>
</file>