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35" r:id="rId3"/>
    <p:sldId id="936" r:id="rId4"/>
    <p:sldId id="286" r:id="rId5"/>
    <p:sldId id="951" r:id="rId6"/>
    <p:sldId id="944" r:id="rId7"/>
    <p:sldId id="948" r:id="rId8"/>
    <p:sldId id="943" r:id="rId9"/>
    <p:sldId id="950" r:id="rId10"/>
    <p:sldId id="945" r:id="rId11"/>
    <p:sldId id="942" r:id="rId12"/>
    <p:sldId id="313" r:id="rId13"/>
    <p:sldId id="93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Ознайомлення із задачею на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четвертого </a:t>
          </a:r>
          <a:r>
            <a:rPr lang="ru-RU" sz="3200" b="1" dirty="0" err="1" smtClean="0"/>
            <a:t>пропорційного</a:t>
          </a:r>
          <a:r>
            <a:rPr lang="ru-RU" sz="3200" b="1" dirty="0" smtClean="0"/>
            <a:t>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з </a:t>
          </a:r>
          <a:r>
            <a:rPr lang="ru-RU" sz="3200" b="1" smtClean="0">
              <a:solidFill>
                <a:schemeClr val="bg1"/>
              </a:solidFill>
            </a:rPr>
            <a:t>коментува-нням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Виконання ділення з перевіркою </a:t>
          </a:r>
          <a:r>
            <a:rPr lang="uk-UA" sz="3200" b="1" dirty="0" err="1" smtClean="0">
              <a:solidFill>
                <a:schemeClr val="bg1"/>
              </a:solidFill>
            </a:rPr>
            <a:t>множе-нням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Повторе-</a:t>
          </a:r>
          <a:r>
            <a:rPr lang="uk-UA" sz="3200" b="1" dirty="0" err="1" smtClean="0"/>
            <a:t>ння</a:t>
          </a:r>
          <a:r>
            <a:rPr lang="uk-UA" sz="3200" b="1" dirty="0" smtClean="0"/>
            <a:t> мір часу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7786" custLinFactX="590817" custLinFactNeighborX="600000" custLinFactNeighborY="-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92092" custLinFactX="35464" custLinFactNeighborX="100000" custLinFactNeighborY="-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0705" custLinFactX="35209" custLinFactNeighborX="1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85356" custLinFactX="-555401" custLinFactNeighborX="-600000" custLinFactNeighborY="-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554563" y="1128259"/>
          <a:ext cx="4273486" cy="201696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Повторе-</a:t>
          </a:r>
          <a:r>
            <a:rPr lang="uk-UA" sz="3200" b="1" kern="1200" dirty="0" err="1" smtClean="0"/>
            <a:t>ння</a:t>
          </a:r>
          <a:r>
            <a:rPr lang="uk-UA" sz="3200" b="1" kern="1200" dirty="0" smtClean="0"/>
            <a:t> мір часу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82822" y="854697"/>
        <a:ext cx="201696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85038" y="825917"/>
          <a:ext cx="4273486" cy="262165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Виконання ділення з перевіркою </a:t>
          </a:r>
          <a:r>
            <a:rPr lang="uk-UA" sz="3200" b="1" kern="1200" dirty="0" err="1" smtClean="0">
              <a:solidFill>
                <a:schemeClr val="bg1"/>
              </a:solidFill>
            </a:rPr>
            <a:t>множе-нням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10956" y="854696"/>
        <a:ext cx="262165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937300" y="494185"/>
          <a:ext cx="4273486" cy="328511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Ознайомлення із задачею на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четвертого </a:t>
          </a:r>
          <a:r>
            <a:rPr lang="ru-RU" sz="3200" b="1" kern="1200" dirty="0" err="1" smtClean="0"/>
            <a:t>пропорційного</a:t>
          </a:r>
          <a:r>
            <a:rPr lang="ru-RU" sz="3200" b="1" kern="1200" dirty="0" smtClean="0"/>
            <a:t>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31486" y="854696"/>
        <a:ext cx="328511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30018" y="871883"/>
          <a:ext cx="4273486" cy="252971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з </a:t>
          </a:r>
          <a:r>
            <a:rPr lang="ru-RU" sz="3200" b="1" kern="1200" smtClean="0">
              <a:solidFill>
                <a:schemeClr val="bg1"/>
              </a:solidFill>
            </a:rPr>
            <a:t>коментува-нням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1866" y="854696"/>
        <a:ext cx="252971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8.wdp"/><Relationship Id="rId4" Type="http://schemas.openxmlformats.org/officeDocument/2006/relationships/image" Target="../media/image32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4800" b="1" dirty="0" err="1" smtClean="0">
                <a:solidFill>
                  <a:srgbClr val="7030A0"/>
                </a:solidFill>
              </a:rPr>
              <a:t>Закріплення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вивчених</a:t>
            </a:r>
            <a:r>
              <a:rPr lang="ru-RU" sz="4800" b="1" dirty="0" smtClean="0">
                <a:solidFill>
                  <a:srgbClr val="7030A0"/>
                </a:solidFill>
              </a:rPr>
              <a:t> видів ділення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131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6"/>
            <a:ext cx="10143605" cy="1164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забігу</a:t>
            </a:r>
            <a:r>
              <a:rPr lang="ru-RU" sz="3200" b="1" dirty="0"/>
              <a:t> брало участь 5 </a:t>
            </a:r>
            <a:r>
              <a:rPr lang="ru-RU" sz="3200" b="1" dirty="0" err="1"/>
              <a:t>спортсменів</a:t>
            </a:r>
            <a:r>
              <a:rPr lang="ru-RU" sz="3200" b="1" dirty="0"/>
              <a:t>. </a:t>
            </a:r>
            <a:r>
              <a:rPr lang="ru-RU" sz="3200" b="1" dirty="0" smtClean="0"/>
              <a:t>Прочитайте </a:t>
            </a:r>
            <a:r>
              <a:rPr lang="ru-RU" sz="3200" b="1" dirty="0"/>
              <a:t>їхні </a:t>
            </a:r>
            <a:r>
              <a:rPr lang="ru-RU" sz="3200" b="1" dirty="0" err="1"/>
              <a:t>результати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05" y="3955291"/>
            <a:ext cx="2966036" cy="2541167"/>
          </a:xfrm>
          <a:prstGeom prst="rect">
            <a:avLst/>
          </a:prstGeom>
        </p:spPr>
      </p:pic>
      <p:pic>
        <p:nvPicPr>
          <p:cNvPr id="2050" name="Picture 2" descr="D:\3 клас\03 МАТЕМ\1 Листопад\7 Множення в межах 1000\2026-03-19_1933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2" b="1728"/>
          <a:stretch/>
        </p:blipFill>
        <p:spPr bwMode="auto">
          <a:xfrm>
            <a:off x="460076" y="1687267"/>
            <a:ext cx="756104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3388" y="1708522"/>
            <a:ext cx="399379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Хто </a:t>
            </a:r>
            <a:r>
              <a:rPr lang="ru-RU" sz="2800" b="1" dirty="0">
                <a:solidFill>
                  <a:srgbClr val="7030A0"/>
                </a:solidFill>
              </a:rPr>
              <a:t>став </a:t>
            </a:r>
            <a:r>
              <a:rPr lang="ru-RU" sz="2800" b="1" dirty="0" err="1">
                <a:solidFill>
                  <a:srgbClr val="7030A0"/>
                </a:solidFill>
              </a:rPr>
              <a:t>переможцем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змагань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Назвіть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імена</a:t>
            </a:r>
            <a:r>
              <a:rPr lang="ru-RU" sz="2800" b="1" dirty="0">
                <a:solidFill>
                  <a:srgbClr val="7030A0"/>
                </a:solidFill>
              </a:rPr>
              <a:t> дітей у порядку </a:t>
            </a:r>
            <a:r>
              <a:rPr lang="ru-RU" sz="2800" b="1" dirty="0" smtClean="0">
                <a:solidFill>
                  <a:srgbClr val="7030A0"/>
                </a:solidFill>
              </a:rPr>
              <a:t>їх </a:t>
            </a:r>
            <a:r>
              <a:rPr lang="ru-RU" sz="2800" b="1" dirty="0" err="1" smtClean="0">
                <a:solidFill>
                  <a:srgbClr val="7030A0"/>
                </a:solidFill>
              </a:rPr>
              <a:t>фінішування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0935" y="4963267"/>
            <a:ext cx="812113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3) Хто </a:t>
            </a:r>
            <a:r>
              <a:rPr lang="ru-RU" sz="2800" b="1" dirty="0">
                <a:solidFill>
                  <a:srgbClr val="7030A0"/>
                </a:solidFill>
              </a:rPr>
              <a:t>з дітей </a:t>
            </a:r>
            <a:r>
              <a:rPr lang="ru-RU" sz="2800" b="1" dirty="0" err="1">
                <a:solidFill>
                  <a:srgbClr val="7030A0"/>
                </a:solidFill>
              </a:rPr>
              <a:t>прибіг</a:t>
            </a:r>
            <a:r>
              <a:rPr lang="ru-RU" sz="2800" b="1" dirty="0">
                <a:solidFill>
                  <a:srgbClr val="7030A0"/>
                </a:solidFill>
              </a:rPr>
              <a:t> до </a:t>
            </a:r>
            <a:r>
              <a:rPr lang="ru-RU" sz="2800" b="1" dirty="0" err="1">
                <a:solidFill>
                  <a:srgbClr val="7030A0"/>
                </a:solidFill>
              </a:rPr>
              <a:t>фінішу</a:t>
            </a:r>
            <a:r>
              <a:rPr lang="ru-RU" sz="2800" b="1" dirty="0">
                <a:solidFill>
                  <a:srgbClr val="7030A0"/>
                </a:solidFill>
              </a:rPr>
              <a:t> після Олега?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4) У </a:t>
            </a:r>
            <a:r>
              <a:rPr lang="ru-RU" sz="2800" b="1" dirty="0">
                <a:solidFill>
                  <a:srgbClr val="7030A0"/>
                </a:solidFill>
              </a:rPr>
              <a:t>кого з дітей у </a:t>
            </a:r>
            <a:r>
              <a:rPr lang="ru-RU" sz="2800" b="1" dirty="0" err="1">
                <a:solidFill>
                  <a:srgbClr val="7030A0"/>
                </a:solidFill>
              </a:rPr>
              <a:t>результаті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забігу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різниця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часі</a:t>
            </a:r>
            <a:r>
              <a:rPr lang="ru-RU" sz="2800" b="1" dirty="0">
                <a:solidFill>
                  <a:srgbClr val="7030A0"/>
                </a:solidFill>
              </a:rPr>
              <a:t> з Романом становить 10 с?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883543" y="2205658"/>
            <a:ext cx="15874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Микита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53388" y="4557484"/>
            <a:ext cx="1400731" cy="8115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Роман, </a:t>
            </a:r>
            <a:r>
              <a:rPr lang="ru-RU" sz="2800" b="1" dirty="0" err="1" smtClean="0">
                <a:solidFill>
                  <a:schemeClr val="bg1"/>
                </a:solidFill>
              </a:rPr>
              <a:t>Іван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31586" y="5868661"/>
            <a:ext cx="1400731" cy="4796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Дмитро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8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Ст.82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717825"/>
            <a:ext cx="1816647" cy="28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7 Множення в межах 1000\2026-03-19_194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3" y="1413570"/>
            <a:ext cx="10320276" cy="24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3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8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можна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84 : 6?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визначати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покупки? </a:t>
            </a:r>
            <a:r>
              <a:rPr lang="ru-RU" sz="3200" b="1" dirty="0" err="1" smtClean="0">
                <a:solidFill>
                  <a:schemeClr val="bg1"/>
                </a:solidFill>
              </a:rPr>
              <a:t>Ціну</a:t>
            </a:r>
            <a:r>
              <a:rPr lang="ru-RU" sz="3200" b="1" dirty="0" smtClean="0">
                <a:solidFill>
                  <a:schemeClr val="bg1"/>
                </a:solidFill>
              </a:rPr>
              <a:t>? Кількість?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3717826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3 клас\03 МАТЕМ\1 Листопад\7 Множення в межах 1000\2026-03-18_204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557586"/>
            <a:ext cx="10179474" cy="207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62554177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17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288286" y="4302276"/>
            <a:ext cx="7419829" cy="18638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Font typeface="+mj-lt"/>
              <a:buAutoNum type="arabicParenR"/>
            </a:pPr>
            <a:r>
              <a:rPr lang="ru-RU" sz="2800" b="1" dirty="0" err="1" smtClean="0"/>
              <a:t>Різницю</a:t>
            </a:r>
            <a:r>
              <a:rPr lang="ru-RU" sz="2800" b="1" dirty="0" smtClean="0"/>
              <a:t> </a:t>
            </a:r>
            <a:r>
              <a:rPr lang="ru-RU" sz="2800" b="1" dirty="0"/>
              <a:t>чисел </a:t>
            </a:r>
            <a:r>
              <a:rPr lang="ru-RU" sz="2800" b="1" dirty="0" smtClean="0"/>
              <a:t>75 </a:t>
            </a:r>
            <a:r>
              <a:rPr lang="ru-RU" sz="2800" b="1" dirty="0"/>
              <a:t>і </a:t>
            </a:r>
            <a:r>
              <a:rPr lang="ru-RU" sz="2800" b="1" dirty="0" smtClean="0"/>
              <a:t>52 </a:t>
            </a:r>
            <a:r>
              <a:rPr lang="ru-RU" sz="2800" b="1" dirty="0" err="1"/>
              <a:t>збільшити</a:t>
            </a:r>
            <a:r>
              <a:rPr lang="ru-RU" sz="2800" b="1" dirty="0"/>
              <a:t> </a:t>
            </a:r>
            <a:r>
              <a:rPr lang="ru-RU" sz="2800" b="1" dirty="0" smtClean="0"/>
              <a:t>у 3 рази. </a:t>
            </a:r>
            <a:endParaRPr lang="uk-UA" sz="2800" b="1" dirty="0" smtClean="0"/>
          </a:p>
          <a:p>
            <a:pPr marL="446088" indent="-446088">
              <a:buFont typeface="+mj-lt"/>
              <a:buAutoNum type="arabicParenR"/>
            </a:pPr>
            <a:r>
              <a:rPr lang="uk-UA" sz="2800" b="1" dirty="0" smtClean="0"/>
              <a:t>Добуток </a:t>
            </a:r>
            <a:r>
              <a:rPr lang="ru-RU" sz="2800" b="1" dirty="0" smtClean="0"/>
              <a:t>чисел 6 </a:t>
            </a:r>
            <a:r>
              <a:rPr lang="ru-RU" sz="2800" b="1" dirty="0"/>
              <a:t>і </a:t>
            </a:r>
            <a:r>
              <a:rPr lang="ru-RU" sz="2800" b="1" dirty="0" smtClean="0"/>
              <a:t>8 </a:t>
            </a:r>
            <a:r>
              <a:rPr lang="ru-RU" sz="2800" b="1" dirty="0" err="1" smtClean="0"/>
              <a:t>збільшити</a:t>
            </a:r>
            <a:r>
              <a:rPr lang="ru-RU" sz="2800" b="1" dirty="0" smtClean="0"/>
              <a:t> у 5 разів. </a:t>
            </a:r>
          </a:p>
          <a:p>
            <a:pPr marL="446088" indent="-446088">
              <a:buFont typeface="+mj-lt"/>
              <a:buAutoNum type="arabicParenR"/>
            </a:pPr>
            <a:r>
              <a:rPr lang="ru-RU" sz="2800" b="1" dirty="0" smtClean="0"/>
              <a:t>Перший доданок – </a:t>
            </a:r>
            <a:r>
              <a:rPr lang="ru-RU" sz="2800" b="1" dirty="0" err="1" smtClean="0"/>
              <a:t>добуток</a:t>
            </a:r>
            <a:r>
              <a:rPr lang="ru-RU" sz="2800" b="1" dirty="0" smtClean="0"/>
              <a:t> чисел 25 </a:t>
            </a:r>
            <a:r>
              <a:rPr lang="ru-RU" sz="2800" b="1" dirty="0"/>
              <a:t>і </a:t>
            </a:r>
            <a:r>
              <a:rPr lang="ru-RU" sz="2800" b="1" dirty="0" smtClean="0"/>
              <a:t>4, </a:t>
            </a:r>
            <a:r>
              <a:rPr lang="ru-RU" sz="2800" b="1" dirty="0" err="1" smtClean="0"/>
              <a:t>другий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частка</a:t>
            </a:r>
            <a:r>
              <a:rPr lang="ru-RU" sz="2800" b="1" dirty="0" smtClean="0"/>
              <a:t> чисел 200 і 10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93068" y="2758754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04663" y="2781014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12548" y="2741410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2994" y="3489633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97712" y="2786018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4860" y="2761677"/>
            <a:ext cx="454720" cy="567792"/>
          </a:xfrm>
          <a:prstGeom prst="rect">
            <a:avLst/>
          </a:prstGeom>
        </p:spPr>
      </p:pic>
      <p:sp>
        <p:nvSpPr>
          <p:cNvPr id="7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21101" y="270971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53071" y="3633777"/>
            <a:ext cx="420932" cy="276565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3569551" y="270971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64390" y="2709714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51864" y="2910678"/>
            <a:ext cx="312405" cy="29164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383134" y="2772605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022470" y="2910678"/>
            <a:ext cx="312405" cy="291645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31873" y="2790352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26459" y="3504891"/>
            <a:ext cx="408252" cy="509770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4287734" y="3429794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74344" y="3582527"/>
            <a:ext cx="312405" cy="291645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4860" y="1365741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25402" y="1298397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93349" y="2800956"/>
            <a:ext cx="420547" cy="5347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39055" y="275995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96734" y="2891015"/>
            <a:ext cx="302667" cy="272949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54487" y="2772605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80059" y="2759959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32626" y="2761677"/>
            <a:ext cx="454720" cy="56779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7565071" y="2745076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03173" y="2719409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3" name="Дуга 2"/>
          <p:cNvSpPr/>
          <p:nvPr/>
        </p:nvSpPr>
        <p:spPr>
          <a:xfrm rot="8066901">
            <a:off x="8035318" y="2503239"/>
            <a:ext cx="914400" cy="914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013684" y="2749058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56065" y="3488164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46711" y="3488164"/>
            <a:ext cx="454720" cy="56779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134191" y="3413088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03732" y="3488163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85543" y="344686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8977" y="3463783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52139" y="344445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91053" y="3518644"/>
            <a:ext cx="408252" cy="50977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119116" y="3481421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24361" y="3457041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4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6" grpId="0"/>
      <p:bldP spid="106" grpId="0"/>
      <p:bldP spid="133" grpId="0"/>
      <p:bldP spid="86" grpId="0"/>
      <p:bldP spid="92" grpId="0"/>
      <p:bldP spid="3" grpId="0" animBg="1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7 Множення в межах 1000\2026-03-19_1351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89"/>
          <a:stretch/>
        </p:blipFill>
        <p:spPr bwMode="auto">
          <a:xfrm>
            <a:off x="942531" y="1917627"/>
            <a:ext cx="8424000" cy="12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978" y="617682"/>
            <a:ext cx="10287621" cy="651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Усна робота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№444-445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6978" y="1341562"/>
            <a:ext cx="5186532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Обчисліть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ланцюжком</a:t>
            </a:r>
            <a:r>
              <a:rPr lang="ru-RU" sz="2800" b="1" dirty="0">
                <a:solidFill>
                  <a:srgbClr val="7030A0"/>
                </a:solidFill>
              </a:rPr>
              <a:t> по колу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55" y="1857035"/>
            <a:ext cx="2724624" cy="269294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260300" y="1884289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72683" y="2484673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684319" y="1933197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08895" y="1917627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08174" y="2496357"/>
            <a:ext cx="62213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09786" y="2484673"/>
            <a:ext cx="7904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53371" y="1884289"/>
            <a:ext cx="71587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79471" y="2527145"/>
            <a:ext cx="59461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6329" y="4437906"/>
            <a:ext cx="942352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70 : 2 = (60 + 10) : 2 = 60 : 2 + 10 : 2 = 30 + 5 = 35 96 : 4 = (80 + 16) : 4 = 80 : 4 + 16 : 4 = 20 + 4 = 24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13372" y="3682288"/>
            <a:ext cx="4885279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Прокоментуйте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обчислення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8" grpId="0"/>
      <p:bldP spid="52" grpId="0"/>
      <p:bldP spid="56" grpId="0"/>
      <p:bldP spid="57" grpId="0"/>
      <p:bldP spid="58" grpId="0"/>
      <p:bldP spid="60" grpId="0"/>
      <p:bldP spid="4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1"/>
            <a:ext cx="10165602" cy="6518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ділення. </a:t>
            </a:r>
            <a:r>
              <a:rPr lang="ru-RU" sz="4000" b="1" dirty="0" err="1" smtClean="0"/>
              <a:t>Перевірте</a:t>
            </a:r>
            <a:r>
              <a:rPr lang="ru-RU" sz="4000" b="1" dirty="0" smtClean="0"/>
              <a:t> </a:t>
            </a:r>
            <a:r>
              <a:rPr lang="ru-RU" sz="4000" b="1" dirty="0" err="1"/>
              <a:t>множенням</a:t>
            </a:r>
            <a:r>
              <a:rPr lang="ru-RU" sz="4000" b="1" dirty="0"/>
              <a:t>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290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88256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№446-447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8771" y="1629594"/>
            <a:ext cx="1022380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84 : 6 </a:t>
            </a:r>
            <a:r>
              <a:rPr lang="ru-RU" sz="3200" b="1" dirty="0" smtClean="0"/>
              <a:t>=        91 </a:t>
            </a:r>
            <a:r>
              <a:rPr lang="ru-RU" sz="3200" b="1" dirty="0"/>
              <a:t>: </a:t>
            </a:r>
            <a:r>
              <a:rPr lang="ru-RU" sz="3200" b="1" dirty="0" smtClean="0"/>
              <a:t>7 =         57 </a:t>
            </a:r>
            <a:r>
              <a:rPr lang="ru-RU" sz="3200" b="1" dirty="0"/>
              <a:t>: 3 </a:t>
            </a:r>
            <a:r>
              <a:rPr lang="ru-RU" sz="3200" b="1" dirty="0" smtClean="0"/>
              <a:t>=        68 </a:t>
            </a:r>
            <a:r>
              <a:rPr lang="ru-RU" sz="3200" b="1" dirty="0"/>
              <a:t>: 4 </a:t>
            </a:r>
            <a:r>
              <a:rPr lang="ru-RU" sz="3200" b="1" dirty="0" smtClean="0"/>
              <a:t>=        96 </a:t>
            </a:r>
            <a:r>
              <a:rPr lang="ru-RU" sz="3200" b="1" dirty="0"/>
              <a:t>: </a:t>
            </a:r>
            <a:r>
              <a:rPr lang="ru-RU" sz="3200" b="1" dirty="0" smtClean="0"/>
              <a:t>6 =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97560" y="1640373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14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61238" y="2349679"/>
            <a:ext cx="102213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14 </a:t>
            </a:r>
            <a:r>
              <a:rPr lang="ru-RU" sz="3200" b="1" dirty="0" smtClean="0">
                <a:cs typeface="Calibri"/>
              </a:rPr>
              <a:t>∙ 6</a:t>
            </a:r>
            <a:r>
              <a:rPr lang="ru-RU" sz="3200" b="1" dirty="0"/>
              <a:t>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pic>
        <p:nvPicPr>
          <p:cNvPr id="68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85" y="3365443"/>
            <a:ext cx="2410917" cy="27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614954" y="1272899"/>
            <a:ext cx="1270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60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24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07005" y="4022048"/>
            <a:ext cx="32062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781 – 17 ∙ 5 </a:t>
            </a:r>
            <a:r>
              <a:rPr lang="ru-RU" sz="3200" b="1" dirty="0" smtClean="0"/>
              <a:t>=</a:t>
            </a:r>
          </a:p>
          <a:p>
            <a:endParaRPr lang="ru-RU" sz="1600" b="1" dirty="0" smtClean="0"/>
          </a:p>
          <a:p>
            <a:r>
              <a:rPr lang="ru-RU" sz="3200" b="1" dirty="0" smtClean="0"/>
              <a:t>452 </a:t>
            </a:r>
            <a:r>
              <a:rPr lang="ru-RU" sz="3200" b="1" dirty="0"/>
              <a:t>+ 17 ∙ 4 </a:t>
            </a:r>
            <a:r>
              <a:rPr lang="ru-RU" sz="3200" b="1" dirty="0" smtClean="0"/>
              <a:t>=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651822" y="3919866"/>
            <a:ext cx="101502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_781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u="sng" dirty="0" smtClean="0">
                <a:solidFill>
                  <a:schemeClr val="bg1"/>
                </a:solidFill>
              </a:rPr>
              <a:t>  85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558" y="3170319"/>
            <a:ext cx="31027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Самостійна</a:t>
            </a:r>
            <a:r>
              <a:rPr lang="ru-RU" sz="2800" b="1" dirty="0" smtClean="0">
                <a:solidFill>
                  <a:srgbClr val="7030A0"/>
                </a:solidFill>
              </a:rPr>
              <a:t> робота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50375" y="165278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13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38346" y="1273655"/>
            <a:ext cx="137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70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21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80117" y="165278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19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04142" y="1286068"/>
            <a:ext cx="137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30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27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038285" y="165278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17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9011" y="1269554"/>
            <a:ext cx="137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40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28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046780" y="16403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16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55050" y="1273655"/>
            <a:ext cx="1374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60 </a:t>
            </a:r>
            <a:r>
              <a:rPr lang="ru-RU" sz="2800" b="1" dirty="0">
                <a:solidFill>
                  <a:srgbClr val="7030A0"/>
                </a:solidFill>
              </a:rPr>
              <a:t>+ </a:t>
            </a:r>
            <a:r>
              <a:rPr lang="ru-RU" sz="2800" b="1" dirty="0" smtClean="0">
                <a:solidFill>
                  <a:srgbClr val="7030A0"/>
                </a:solidFill>
              </a:rPr>
              <a:t>36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27158" y="2349679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84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007" y="2349677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13 </a:t>
            </a:r>
            <a:r>
              <a:rPr lang="ru-RU" sz="3200" b="1" dirty="0">
                <a:solidFill>
                  <a:schemeClr val="bg1"/>
                </a:solidFill>
                <a:cs typeface="Calibri"/>
              </a:rPr>
              <a:t>∙ 7</a:t>
            </a:r>
            <a:r>
              <a:rPr lang="ru-RU" sz="3200" b="1" dirty="0">
                <a:solidFill>
                  <a:schemeClr val="bg1"/>
                </a:solidFill>
              </a:rPr>
              <a:t> 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39846" y="234967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91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74612" y="2349677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19 </a:t>
            </a:r>
            <a:r>
              <a:rPr lang="ru-RU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15451" y="234967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57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18563" y="2349674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17 </a:t>
            </a:r>
            <a:r>
              <a:rPr lang="ru-RU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59402" y="2349674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68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80023" y="2349677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 </a:t>
            </a:r>
            <a:r>
              <a:rPr lang="ru-RU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6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121458" y="234967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96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05013" y="36458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85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205013" y="444308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68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67895" y="490475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696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52752" y="400745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696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47984" y="3515886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10224" y="36391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970736" y="3330179"/>
            <a:ext cx="62802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15471" y="36391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512523" y="3940094"/>
            <a:ext cx="9957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452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u="sng" dirty="0" smtClean="0">
                <a:solidFill>
                  <a:schemeClr val="bg1"/>
                </a:solidFill>
              </a:rPr>
              <a:t>  68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06432" y="4401128"/>
            <a:ext cx="420932" cy="2765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958793" y="3555701"/>
            <a:ext cx="346892" cy="4331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765419" y="3588897"/>
            <a:ext cx="346892" cy="433151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698471" y="490475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520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132555" y="471136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520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69" grpId="0"/>
      <p:bldP spid="70" grpId="0" animBg="1"/>
      <p:bldP spid="71" grpId="0" animBg="1"/>
      <p:bldP spid="7" grpId="0" animBg="1"/>
      <p:bldP spid="34" grpId="0"/>
      <p:bldP spid="35" grpId="0"/>
      <p:bldP spid="36" grpId="0"/>
      <p:bldP spid="39" grpId="0"/>
      <p:bldP spid="40" grpId="0"/>
      <p:bldP spid="42" grpId="0"/>
      <p:bldP spid="43" grpId="0"/>
      <p:bldP spid="44" grpId="0"/>
      <p:bldP spid="45" grpId="0"/>
      <p:bldP spid="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 animBg="1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754173" y="1167389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102515" y="1859832"/>
            <a:ext cx="100869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Купили 3 шоколадки і 4 </a:t>
            </a:r>
            <a:r>
              <a:rPr lang="ru-RU" sz="3200" b="1" dirty="0" err="1"/>
              <a:t>тістечка</a:t>
            </a:r>
            <a:r>
              <a:rPr lang="ru-RU" sz="3200" b="1" dirty="0"/>
              <a:t> за </a:t>
            </a:r>
            <a:r>
              <a:rPr lang="ru-RU" sz="3200" b="1" dirty="0" err="1"/>
              <a:t>однаковою</a:t>
            </a:r>
            <a:r>
              <a:rPr lang="ru-RU" sz="3200" b="1" dirty="0"/>
              <a:t> </a:t>
            </a:r>
            <a:r>
              <a:rPr lang="ru-RU" sz="3200" b="1" dirty="0" err="1"/>
              <a:t>ціною</a:t>
            </a:r>
            <a:r>
              <a:rPr lang="ru-RU" sz="3200" b="1" dirty="0"/>
              <a:t>. За шоколадки заплатили 42 грн. Яка </a:t>
            </a:r>
            <a:r>
              <a:rPr lang="ru-RU" sz="3200" b="1" dirty="0" err="1"/>
              <a:t>вартість</a:t>
            </a:r>
            <a:r>
              <a:rPr lang="ru-RU" sz="3200" b="1" dirty="0"/>
              <a:t> </a:t>
            </a:r>
            <a:r>
              <a:rPr lang="ru-RU" sz="3200" b="1" dirty="0" err="1"/>
              <a:t>тістечок</a:t>
            </a:r>
            <a:r>
              <a:rPr lang="ru-RU" sz="32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477466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5927" y="5077149"/>
            <a:ext cx="198065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42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70649" y="5082449"/>
            <a:ext cx="356965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ціна</a:t>
            </a:r>
            <a:r>
              <a:rPr lang="ru-RU" sz="3200" b="1" dirty="0" smtClean="0">
                <a:solidFill>
                  <a:schemeClr val="bg1"/>
                </a:solidFill>
              </a:rPr>
              <a:t> шоколадки.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87184" y="5082349"/>
            <a:ext cx="160859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56914" y="5542538"/>
            <a:ext cx="158747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56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5927" y="5549116"/>
            <a:ext cx="195623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14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4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5927" y="6044869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58052" y="5542538"/>
            <a:ext cx="364034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42 : 3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4</a:t>
            </a:r>
            <a:r>
              <a:rPr lang="ru-RU" sz="3200" b="1" dirty="0" smtClean="0">
                <a:solidFill>
                  <a:schemeClr val="bg1"/>
                </a:solidFill>
              </a:rPr>
              <a:t> = 56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12158" y="6044869"/>
            <a:ext cx="445388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вартість тістечок 56 грн.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31335" y="3653877"/>
            <a:ext cx="6030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І                          3 ш.            4 2 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67496" y="1269554"/>
            <a:ext cx="9577064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Які числа треба </a:t>
            </a:r>
            <a:r>
              <a:rPr lang="ru-RU" sz="2800" b="1" dirty="0" err="1">
                <a:solidFill>
                  <a:srgbClr val="7030A0"/>
                </a:solidFill>
              </a:rPr>
              <a:t>вписати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таблицю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задачу.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215426" y="4365898"/>
            <a:ext cx="6028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ІІ                         4 т.               ? </a:t>
            </a:r>
            <a:r>
              <a:rPr lang="ru-RU" sz="3200" b="1" dirty="0" err="1" smtClean="0">
                <a:solidFill>
                  <a:srgbClr val="FF0000"/>
                </a:solidFill>
              </a:rPr>
              <a:t>грн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15567" y="4005858"/>
            <a:ext cx="1466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однак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61160" y="2925738"/>
            <a:ext cx="5818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Ціна</a:t>
            </a:r>
            <a:r>
              <a:rPr lang="ru-RU" sz="3200" b="1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Кільк</a:t>
            </a:r>
            <a:r>
              <a:rPr lang="ru-RU" sz="3200" b="1" dirty="0" smtClean="0">
                <a:solidFill>
                  <a:srgbClr val="FF0000"/>
                </a:solidFill>
              </a:rPr>
              <a:t>.  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Варт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3-19_1439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92" y="2966842"/>
            <a:ext cx="6089142" cy="24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40303" y="2887973"/>
            <a:ext cx="2761870" cy="26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8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39" grpId="0" animBg="1"/>
      <p:bldP spid="41" grpId="0" animBg="1"/>
      <p:bldP spid="42" grpId="0"/>
      <p:bldP spid="47" grpId="0"/>
      <p:bldP spid="48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8544" y="1859832"/>
            <a:ext cx="824592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За 4 </a:t>
            </a:r>
            <a:r>
              <a:rPr lang="ru-RU" sz="3200" b="1" dirty="0" err="1"/>
              <a:t>фломастери</a:t>
            </a:r>
            <a:r>
              <a:rPr lang="ru-RU" sz="3200" b="1" dirty="0"/>
              <a:t> заплатили 24 грн.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фломастерів</a:t>
            </a:r>
            <a:r>
              <a:rPr lang="ru-RU" sz="3200" b="1" dirty="0"/>
              <a:t> можна </a:t>
            </a:r>
            <a:r>
              <a:rPr lang="ru-RU" sz="3200" b="1" dirty="0" err="1"/>
              <a:t>купити</a:t>
            </a:r>
            <a:r>
              <a:rPr lang="ru-RU" sz="3200" b="1" dirty="0"/>
              <a:t> на суму 36 </a:t>
            </a:r>
            <a:r>
              <a:rPr lang="ru-RU" sz="3200" b="1" dirty="0" err="1"/>
              <a:t>грн</a:t>
            </a:r>
            <a:r>
              <a:rPr lang="ru-RU" sz="32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477466"/>
            <a:ext cx="10165602" cy="726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367" y="5711138"/>
            <a:ext cx="190820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№449-450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79463" y="3069754"/>
            <a:ext cx="223224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(36 – 24) : </a:t>
            </a:r>
            <a:r>
              <a:rPr lang="ru-RU" sz="3200" b="1" dirty="0" smtClean="0"/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16141" y="1308820"/>
            <a:ext cx="6782848" cy="51827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Який </a:t>
            </a:r>
            <a:r>
              <a:rPr lang="ru-RU" sz="2800" b="1" dirty="0" err="1">
                <a:solidFill>
                  <a:srgbClr val="7030A0"/>
                </a:solidFill>
              </a:rPr>
              <a:t>вираз</a:t>
            </a:r>
            <a:r>
              <a:rPr lang="ru-RU" sz="2800" b="1" dirty="0">
                <a:solidFill>
                  <a:srgbClr val="7030A0"/>
                </a:solidFill>
              </a:rPr>
              <a:t> є її </a:t>
            </a:r>
            <a:r>
              <a:rPr lang="ru-RU" sz="2800" b="1" dirty="0" err="1">
                <a:solidFill>
                  <a:srgbClr val="7030A0"/>
                </a:solidFill>
              </a:rPr>
              <a:t>розв’язанням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6119" y="1341301"/>
            <a:ext cx="2139726" cy="21131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4" name="Прямоугольник 43"/>
          <p:cNvSpPr/>
          <p:nvPr/>
        </p:nvSpPr>
        <p:spPr>
          <a:xfrm>
            <a:off x="3974290" y="3098530"/>
            <a:ext cx="223224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36 </a:t>
            </a:r>
            <a:r>
              <a:rPr lang="ru-RU" sz="3200" b="1" dirty="0"/>
              <a:t>: (24 : 4</a:t>
            </a:r>
            <a:r>
              <a:rPr lang="ru-RU" sz="3200" b="1" dirty="0" smtClean="0"/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06748" y="3098530"/>
            <a:ext cx="223772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(</a:t>
            </a:r>
            <a:r>
              <a:rPr lang="ru-RU" sz="3200" b="1" dirty="0"/>
              <a:t>36 + 24) : 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922" y="3838668"/>
            <a:ext cx="2738325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Складіть </a:t>
            </a:r>
            <a:r>
              <a:rPr lang="ru-RU" sz="2800" b="1" dirty="0">
                <a:solidFill>
                  <a:srgbClr val="7030A0"/>
                </a:solidFill>
              </a:rPr>
              <a:t>задачу за малюнком.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її</a:t>
            </a:r>
          </a:p>
        </p:txBody>
      </p:sp>
      <p:pic>
        <p:nvPicPr>
          <p:cNvPr id="1026" name="Picture 2" descr="D:\3 клас\03 МАТЕМ\1 Листопад\7 Множення в межах 1000\2026-03-19_1919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61" y="3838667"/>
            <a:ext cx="7549774" cy="19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6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14977</TotalTime>
  <Words>577</Words>
  <Application>Microsoft Office PowerPoint</Application>
  <PresentationFormat>Произвольный</PresentationFormat>
  <Paragraphs>162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1294</cp:revision>
  <dcterms:created xsi:type="dcterms:W3CDTF">2025-08-27T14:01:18Z</dcterms:created>
  <dcterms:modified xsi:type="dcterms:W3CDTF">2026-03-30T08:42:32Z</dcterms:modified>
</cp:coreProperties>
</file>