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82" r:id="rId2"/>
    <p:sldId id="935" r:id="rId3"/>
    <p:sldId id="936" r:id="rId4"/>
    <p:sldId id="286" r:id="rId5"/>
    <p:sldId id="953" r:id="rId6"/>
    <p:sldId id="927" r:id="rId7"/>
    <p:sldId id="944" r:id="rId8"/>
    <p:sldId id="951" r:id="rId9"/>
    <p:sldId id="949" r:id="rId10"/>
    <p:sldId id="950" r:id="rId11"/>
    <p:sldId id="952" r:id="rId12"/>
    <p:sldId id="942" r:id="rId13"/>
    <p:sldId id="313" r:id="rId14"/>
    <p:sldId id="934" r:id="rId15"/>
  </p:sldIdLst>
  <p:sldSz cx="12184063" cy="6859588"/>
  <p:notesSz cx="6858000" cy="9144000"/>
  <p:defaultTextStyle>
    <a:defPPr>
      <a:defRPr lang="ru-RU"/>
    </a:defPPr>
    <a:lvl1pPr marL="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7695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smtClean="0"/>
            <a:t>Складання і </a:t>
          </a:r>
          <a:r>
            <a:rPr lang="ru-RU" sz="3200" b="1" dirty="0" err="1" smtClean="0"/>
            <a:t>розв’язування</a:t>
          </a:r>
          <a:r>
            <a:rPr lang="ru-RU" sz="3200" b="1" dirty="0" smtClean="0"/>
            <a:t> задач на </a:t>
          </a:r>
          <a:r>
            <a:rPr lang="ru-RU" sz="3200" b="1" dirty="0" err="1" smtClean="0"/>
            <a:t>обчислення</a:t>
          </a:r>
          <a:r>
            <a:rPr lang="ru-RU" sz="3200" b="1" dirty="0" smtClean="0"/>
            <a:t> четвертого </a:t>
          </a:r>
          <a:r>
            <a:rPr lang="ru-RU" sz="3200" b="1" dirty="0" err="1" smtClean="0"/>
            <a:t>пропорційного</a:t>
          </a:r>
          <a:r>
            <a:rPr lang="ru-RU" sz="3200" b="1" dirty="0" smtClean="0"/>
            <a:t> 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err="1" smtClean="0">
              <a:solidFill>
                <a:schemeClr val="bg1"/>
              </a:solidFill>
            </a:rPr>
            <a:t>Обчисле-ння</a:t>
          </a:r>
          <a:r>
            <a:rPr lang="ru-RU" sz="3200" b="1" dirty="0" smtClean="0">
              <a:solidFill>
                <a:schemeClr val="bg1"/>
              </a:solidFill>
            </a:rPr>
            <a:t> </a:t>
          </a:r>
          <a:r>
            <a:rPr lang="ru-RU" sz="3200" b="1" dirty="0" err="1" smtClean="0">
              <a:solidFill>
                <a:schemeClr val="bg1"/>
              </a:solidFill>
            </a:rPr>
            <a:t>виразів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Два способи обчислення ділення </a:t>
          </a:r>
        </a:p>
        <a:p>
          <a:r>
            <a:rPr lang="uk-UA" sz="3200" b="1" dirty="0" smtClean="0">
              <a:solidFill>
                <a:schemeClr val="bg1"/>
              </a:solidFill>
            </a:rPr>
            <a:t>64 : 4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/>
            <a:t>Розв’язу-вання</a:t>
          </a:r>
          <a:r>
            <a:rPr lang="uk-UA" sz="3200" b="1" dirty="0" smtClean="0"/>
            <a:t> рівнянь</a:t>
          </a:r>
          <a:endParaRPr lang="ru-RU" sz="3200" b="1" dirty="0">
            <a:solidFill>
              <a:schemeClr val="bg1"/>
            </a:solidFill>
          </a:endParaRPr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51766" custLinFactX="318743" custLinFactNeighborX="400000" custLinFactNeighborY="-8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72907" custLinFactX="6570" custLinFactNeighborX="100000" custLinFactNeighborY="-2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215261" custLinFactX="149988" custLinFactNeighborX="200000" custLinFactNeighborY="-10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66327" custLinFactX="-531094" custLinFactNeighborX="-600000" custLinFactNeighborY="-9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4139130" y="1015295"/>
          <a:ext cx="4273486" cy="2242895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/>
            <a:t>Розв’язу-вання</a:t>
          </a:r>
          <a:r>
            <a:rPr lang="uk-UA" sz="3200" b="1" kern="1200" dirty="0" smtClean="0"/>
            <a:t> рівнянь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5154425" y="854697"/>
        <a:ext cx="2242895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1703070" y="859077"/>
          <a:ext cx="4273486" cy="2555330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Два способи обчислення ділення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64 : 4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2562148" y="854696"/>
        <a:ext cx="2555330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6912571" y="546110"/>
          <a:ext cx="4273486" cy="3181265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Складання і </a:t>
          </a:r>
          <a:r>
            <a:rPr lang="ru-RU" sz="3200" b="1" kern="1200" dirty="0" err="1" smtClean="0"/>
            <a:t>розв’язування</a:t>
          </a:r>
          <a:r>
            <a:rPr lang="ru-RU" sz="3200" b="1" kern="1200" dirty="0" smtClean="0"/>
            <a:t> задач на </a:t>
          </a:r>
          <a:r>
            <a:rPr lang="ru-RU" sz="3200" b="1" kern="1200" dirty="0" err="1" smtClean="0"/>
            <a:t>обчислення</a:t>
          </a:r>
          <a:r>
            <a:rPr lang="ru-RU" sz="3200" b="1" kern="1200" dirty="0" smtClean="0"/>
            <a:t> четвертого </a:t>
          </a:r>
          <a:r>
            <a:rPr lang="ru-RU" sz="3200" b="1" kern="1200" dirty="0" err="1" smtClean="0"/>
            <a:t>пропорційного</a:t>
          </a:r>
          <a:r>
            <a:rPr lang="ru-RU" sz="3200" b="1" kern="1200" dirty="0" smtClean="0"/>
            <a:t> 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7458682" y="854696"/>
        <a:ext cx="3181265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-907699" y="907699"/>
          <a:ext cx="4273486" cy="2458087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solidFill>
                <a:schemeClr val="bg1"/>
              </a:solidFill>
            </a:rPr>
            <a:t>Обчисле-ння</a:t>
          </a:r>
          <a:r>
            <a:rPr lang="ru-RU" sz="3200" b="1" kern="1200" dirty="0" smtClean="0">
              <a:solidFill>
                <a:schemeClr val="bg1"/>
              </a:solidFill>
            </a:rPr>
            <a:t> </a:t>
          </a:r>
          <a:r>
            <a:rPr lang="ru-RU" sz="3200" b="1" kern="1200" dirty="0" err="1" smtClean="0">
              <a:solidFill>
                <a:schemeClr val="bg1"/>
              </a:solidFill>
            </a:rPr>
            <a:t>виразів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0" y="854697"/>
        <a:ext cx="2458087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66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68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9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69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54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11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53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6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21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90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02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4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microsoft.com/office/2007/relationships/hdphoto" Target="../media/hdphoto8.wdp"/><Relationship Id="rId4" Type="http://schemas.openxmlformats.org/officeDocument/2006/relationships/image" Target="../media/image31.png"/><Relationship Id="rId9" Type="http://schemas.microsoft.com/office/2007/relationships/hdphoto" Target="../media/hdphoto10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4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6.wdp"/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12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71551" y="1197546"/>
            <a:ext cx="8496944" cy="1754312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lvl="0" algn="ctr"/>
            <a:r>
              <a:rPr lang="ru-RU" sz="5400" b="1" dirty="0" smtClean="0">
                <a:solidFill>
                  <a:srgbClr val="7030A0"/>
                </a:solidFill>
              </a:rPr>
              <a:t>Два </a:t>
            </a:r>
            <a:r>
              <a:rPr lang="ru-RU" sz="5400" b="1" dirty="0" err="1" smtClean="0">
                <a:solidFill>
                  <a:srgbClr val="7030A0"/>
                </a:solidFill>
              </a:rPr>
              <a:t>способи</a:t>
            </a:r>
            <a:r>
              <a:rPr lang="ru-RU" sz="5400" b="1" dirty="0" smtClean="0">
                <a:solidFill>
                  <a:srgbClr val="7030A0"/>
                </a:solidFill>
              </a:rPr>
              <a:t> </a:t>
            </a:r>
            <a:r>
              <a:rPr lang="ru-RU" sz="5400" b="1" dirty="0" err="1" smtClean="0">
                <a:solidFill>
                  <a:srgbClr val="7030A0"/>
                </a:solidFill>
              </a:rPr>
              <a:t>обчислення</a:t>
            </a:r>
            <a:r>
              <a:rPr lang="ru-RU" sz="5400" b="1" dirty="0" smtClean="0">
                <a:solidFill>
                  <a:srgbClr val="7030A0"/>
                </a:solidFill>
              </a:rPr>
              <a:t> виду 64 : 4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68346" y="3744921"/>
            <a:ext cx="3500149" cy="193897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Математика</a:t>
            </a:r>
            <a:endParaRPr lang="en-US" sz="2400" b="1" dirty="0">
              <a:solidFill>
                <a:srgbClr val="7030A0"/>
              </a:solidFill>
            </a:endParaRP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3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>
                <a:solidFill>
                  <a:srgbClr val="7030A0"/>
                </a:solidFill>
              </a:rPr>
              <a:t>Розділ </a:t>
            </a:r>
            <a:r>
              <a:rPr lang="uk-UA" sz="2400" b="1" i="1" dirty="0" smtClean="0">
                <a:solidFill>
                  <a:srgbClr val="7030A0"/>
                </a:solidFill>
              </a:rPr>
              <a:t>7. </a:t>
            </a:r>
            <a:r>
              <a:rPr lang="uk-UA" sz="2400" b="1" dirty="0" smtClean="0">
                <a:solidFill>
                  <a:srgbClr val="7030A0"/>
                </a:solidFill>
              </a:rPr>
              <a:t>Множення і ділення в межах 1000</a:t>
            </a:r>
            <a:endParaRPr lang="uk-UA" sz="2400" b="1" dirty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132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551" y="3345490"/>
            <a:ext cx="2338409" cy="233840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Картинки по запросу малюнок діти читають книг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445" y="4637937"/>
            <a:ext cx="2736796" cy="193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847" y="1233290"/>
            <a:ext cx="9772509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b="1" dirty="0"/>
              <a:t>У </a:t>
            </a:r>
            <a:r>
              <a:rPr lang="ru-RU" sz="3200" b="1" dirty="0" err="1"/>
              <a:t>бібліотеці</a:t>
            </a:r>
            <a:r>
              <a:rPr lang="ru-RU" sz="3200" b="1" dirty="0"/>
              <a:t> потрібно було </a:t>
            </a:r>
            <a:r>
              <a:rPr lang="ru-RU" sz="3200" b="1" dirty="0" err="1"/>
              <a:t>підклеїти</a:t>
            </a:r>
            <a:r>
              <a:rPr lang="ru-RU" sz="3200" b="1" dirty="0"/>
              <a:t> 84 </a:t>
            </a:r>
            <a:r>
              <a:rPr lang="ru-RU" sz="3200" b="1" dirty="0" err="1" smtClean="0"/>
              <a:t>підручники</a:t>
            </a:r>
            <a:r>
              <a:rPr lang="ru-RU" sz="3200" b="1" dirty="0"/>
              <a:t>. </a:t>
            </a:r>
            <a:r>
              <a:rPr lang="ru-RU" sz="3200" b="1" dirty="0" err="1"/>
              <a:t>Третьокласники</a:t>
            </a:r>
            <a:r>
              <a:rPr lang="ru-RU" sz="3200" b="1" dirty="0"/>
              <a:t> </a:t>
            </a:r>
            <a:r>
              <a:rPr lang="ru-RU" sz="3200" b="1" dirty="0" err="1"/>
              <a:t>виконали</a:t>
            </a:r>
            <a:r>
              <a:rPr lang="ru-RU" sz="3200" b="1" dirty="0"/>
              <a:t> </a:t>
            </a:r>
            <a:r>
              <a:rPr lang="ru-RU" sz="3200" b="1" dirty="0" err="1"/>
              <a:t>третину</a:t>
            </a:r>
            <a:r>
              <a:rPr lang="ru-RU" sz="3200" b="1" dirty="0"/>
              <a:t> цієї </a:t>
            </a:r>
            <a:r>
              <a:rPr lang="ru-RU" sz="3200" b="1" dirty="0" smtClean="0"/>
              <a:t>роботи</a:t>
            </a:r>
            <a:r>
              <a:rPr lang="ru-RU" sz="3200" b="1" dirty="0"/>
              <a:t>. </a:t>
            </a:r>
            <a:r>
              <a:rPr lang="ru-RU" sz="3200" b="1" dirty="0" err="1"/>
              <a:t>Скільки</a:t>
            </a:r>
            <a:r>
              <a:rPr lang="ru-RU" sz="3200" b="1" dirty="0"/>
              <a:t> </a:t>
            </a:r>
            <a:r>
              <a:rPr lang="ru-RU" sz="3200" b="1" dirty="0" err="1"/>
              <a:t>підручників</a:t>
            </a:r>
            <a:r>
              <a:rPr lang="ru-RU" sz="3200" b="1" dirty="0"/>
              <a:t> </a:t>
            </a:r>
            <a:r>
              <a:rPr lang="ru-RU" sz="3200" b="1" dirty="0" err="1"/>
              <a:t>залишилося</a:t>
            </a:r>
            <a:r>
              <a:rPr lang="ru-RU" sz="3200" b="1" dirty="0"/>
              <a:t> </a:t>
            </a:r>
            <a:r>
              <a:rPr lang="ru-RU" sz="3200" b="1" dirty="0" err="1"/>
              <a:t>підклеїти</a:t>
            </a:r>
            <a:r>
              <a:rPr lang="ru-RU" sz="3200" b="1" dirty="0"/>
              <a:t>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91301" y="477466"/>
            <a:ext cx="10165602" cy="72602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Розв’яжіть</a:t>
            </a:r>
            <a:r>
              <a:rPr lang="ru-RU" sz="4000" b="1" dirty="0" smtClean="0"/>
              <a:t> задачу </a:t>
            </a:r>
            <a:r>
              <a:rPr lang="ru-RU" sz="4000" b="1" dirty="0" err="1" smtClean="0"/>
              <a:t>виразом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7367" y="5711138"/>
            <a:ext cx="1260128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Ст.83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№459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180103" y="2853730"/>
            <a:ext cx="2679680" cy="15121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Було – </a:t>
            </a:r>
          </a:p>
          <a:p>
            <a:r>
              <a:rPr lang="uk-UA" sz="3200" b="1" dirty="0" err="1" smtClean="0">
                <a:solidFill>
                  <a:schemeClr val="bg1"/>
                </a:solidFill>
              </a:rPr>
              <a:t>Викон</a:t>
            </a:r>
            <a:r>
              <a:rPr lang="uk-UA" sz="3200" b="1" dirty="0" smtClean="0">
                <a:solidFill>
                  <a:schemeClr val="bg1"/>
                </a:solidFill>
              </a:rPr>
              <a:t> –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Залиш. – </a:t>
            </a:r>
          </a:p>
        </p:txBody>
      </p:sp>
      <p:sp>
        <p:nvSpPr>
          <p:cNvPr id="4" name="AutoShape 2" descr="Якщо їсти варення із банки: прикмети, повір'я та практичні поради ᐉ Погляд  U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2408997" y="2872945"/>
            <a:ext cx="1157297" cy="472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84 п.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013210" y="3820924"/>
            <a:ext cx="1934805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1) 84 </a:t>
            </a:r>
            <a:r>
              <a:rPr lang="ru-RU" sz="3200" b="1" dirty="0"/>
              <a:t>: </a:t>
            </a:r>
            <a:r>
              <a:rPr lang="ru-RU" sz="3200" b="1" dirty="0" smtClean="0"/>
              <a:t>3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800831" y="3890962"/>
            <a:ext cx="844119" cy="472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? п.</a:t>
            </a:r>
            <a:endParaRPr lang="ru-RU" sz="3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>
                <a:off x="3207010" y="3109428"/>
                <a:ext cx="481221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uk-UA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7010" y="3109428"/>
                <a:ext cx="481221" cy="90178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Прямоугольник 35"/>
          <p:cNvSpPr/>
          <p:nvPr/>
        </p:nvSpPr>
        <p:spPr>
          <a:xfrm>
            <a:off x="5956757" y="3803680"/>
            <a:ext cx="636402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28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587343" y="3561656"/>
            <a:ext cx="1366103" cy="13681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2) _84 </a:t>
            </a:r>
          </a:p>
          <a:p>
            <a:r>
              <a:rPr lang="ru-RU" sz="3200" b="1" dirty="0"/>
              <a:t> </a:t>
            </a:r>
            <a:r>
              <a:rPr lang="ru-RU" sz="3200" b="1" dirty="0" smtClean="0"/>
              <a:t>      </a:t>
            </a:r>
            <a:r>
              <a:rPr lang="ru-RU" sz="3200" b="1" u="sng" dirty="0" smtClean="0"/>
              <a:t>28</a:t>
            </a:r>
          </a:p>
          <a:p>
            <a:r>
              <a:rPr lang="ru-RU" sz="3200" b="1" u="sng" dirty="0"/>
              <a:t> </a:t>
            </a:r>
            <a:r>
              <a:rPr lang="ru-RU" sz="3200" b="1" u="sng" dirty="0" smtClean="0"/>
              <a:t>        </a:t>
            </a:r>
            <a:r>
              <a:rPr lang="ru-RU" sz="3200" b="1" dirty="0" smtClean="0"/>
              <a:t> 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8250716" y="4456842"/>
            <a:ext cx="702730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56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156145" y="3220242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•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8325422" y="3214591"/>
            <a:ext cx="628023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10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040068" y="2872945"/>
            <a:ext cx="3401577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84 – 84 </a:t>
            </a:r>
            <a:r>
              <a:rPr lang="ru-RU" sz="3200" b="1" dirty="0"/>
              <a:t>: </a:t>
            </a:r>
            <a:r>
              <a:rPr lang="ru-RU" sz="3200" b="1" dirty="0" smtClean="0"/>
              <a:t>3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187847" y="4637937"/>
            <a:ext cx="2186231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err="1" smtClean="0">
                <a:solidFill>
                  <a:schemeClr val="bg1"/>
                </a:solidFill>
              </a:rPr>
              <a:t>Відповідь</a:t>
            </a:r>
            <a:r>
              <a:rPr lang="ru-RU" sz="3200" b="1" dirty="0" smtClean="0">
                <a:solidFill>
                  <a:schemeClr val="bg1"/>
                </a:solidFill>
              </a:rPr>
              <a:t>: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133281" y="5131227"/>
            <a:ext cx="7089966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залишилось </a:t>
            </a:r>
            <a:r>
              <a:rPr lang="uk-UA" sz="3200" b="1" dirty="0" smtClean="0">
                <a:solidFill>
                  <a:schemeClr val="bg1"/>
                </a:solidFill>
              </a:rPr>
              <a:t>підклеїти 56 підручників.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314538" y="2887136"/>
            <a:ext cx="1272805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56 (п.)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184713" y="3416055"/>
            <a:ext cx="1172103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60 24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5767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44" grpId="0"/>
      <p:bldP spid="46" grpId="0" animBg="1"/>
      <p:bldP spid="34" grpId="0"/>
      <p:bldP spid="35" grpId="0"/>
      <p:bldP spid="36" grpId="0" animBg="1"/>
      <p:bldP spid="39" grpId="0" animBg="1"/>
      <p:bldP spid="40" grpId="0"/>
      <p:bldP spid="41" grpId="0"/>
      <p:bldP spid="42" grpId="0"/>
      <p:bldP spid="45" grpId="0" animBg="1"/>
      <p:bldP spid="47" grpId="0" animBg="1"/>
      <p:bldP spid="48" grpId="0" animBg="1"/>
      <p:bldP spid="49" grpId="0" animBg="1"/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2"/>
          <a:srcRect l="3" r="-2625"/>
          <a:stretch/>
        </p:blipFill>
        <p:spPr>
          <a:xfrm>
            <a:off x="754173" y="981522"/>
            <a:ext cx="10548000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754173" y="477466"/>
            <a:ext cx="10548000" cy="68992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Складіть задачу про </a:t>
            </a:r>
            <a:r>
              <a:rPr lang="ru-RU" sz="3200" b="1" dirty="0" err="1"/>
              <a:t>лінійки</a:t>
            </a:r>
            <a:r>
              <a:rPr lang="ru-RU" sz="3200" b="1" dirty="0"/>
              <a:t> й </a:t>
            </a:r>
            <a:r>
              <a:rPr lang="ru-RU" sz="3200" b="1" dirty="0" err="1"/>
              <a:t>олівці</a:t>
            </a:r>
            <a:r>
              <a:rPr lang="ru-RU" sz="3200" b="1" dirty="0"/>
              <a:t> за даними </a:t>
            </a:r>
            <a:r>
              <a:rPr lang="ru-RU" sz="3200" b="1" dirty="0" err="1" smtClean="0"/>
              <a:t>таблиці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4" y="5711138"/>
            <a:ext cx="126749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Ст.83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№460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123479" y="3573810"/>
            <a:ext cx="1980655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1) 56 : 4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668200" y="3579110"/>
            <a:ext cx="3782407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- купили на 56 грн.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084736" y="3579010"/>
            <a:ext cx="1608598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14 (</a:t>
            </a:r>
            <a:r>
              <a:rPr lang="ru-RU" sz="3200" b="1" dirty="0" err="1" smtClean="0">
                <a:solidFill>
                  <a:schemeClr val="bg1"/>
                </a:solidFill>
              </a:rPr>
              <a:t>ол</a:t>
            </a:r>
            <a:r>
              <a:rPr lang="ru-RU" sz="3200" b="1" dirty="0" smtClean="0">
                <a:solidFill>
                  <a:schemeClr val="bg1"/>
                </a:solidFill>
              </a:rPr>
              <a:t>.)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154466" y="4039199"/>
            <a:ext cx="1587476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5 (</a:t>
            </a:r>
            <a:r>
              <a:rPr lang="ru-RU" sz="3200" b="1" dirty="0" err="1" smtClean="0">
                <a:solidFill>
                  <a:schemeClr val="bg1"/>
                </a:solidFill>
              </a:rPr>
              <a:t>грн</a:t>
            </a:r>
            <a:r>
              <a:rPr lang="ru-RU" sz="3200" b="1" dirty="0" smtClean="0">
                <a:solidFill>
                  <a:schemeClr val="bg1"/>
                </a:solidFill>
              </a:rPr>
              <a:t>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123479" y="4045777"/>
            <a:ext cx="2030987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2) 70 : 14</a:t>
            </a:r>
            <a:r>
              <a:rPr lang="ru-RU" sz="3200" b="1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123478" y="5238172"/>
            <a:ext cx="2186231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err="1" smtClean="0">
                <a:solidFill>
                  <a:schemeClr val="bg1"/>
                </a:solidFill>
              </a:rPr>
              <a:t>Відповідь</a:t>
            </a:r>
            <a:r>
              <a:rPr lang="ru-RU" sz="3200" b="1" dirty="0" smtClean="0">
                <a:solidFill>
                  <a:schemeClr val="bg1"/>
                </a:solidFill>
              </a:rPr>
              <a:t>: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156554" y="4653930"/>
            <a:ext cx="3691176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70 : (56 : 4) = 5 (</a:t>
            </a:r>
            <a:r>
              <a:rPr lang="ru-RU" sz="3200" b="1" dirty="0" err="1" smtClean="0">
                <a:solidFill>
                  <a:schemeClr val="bg1"/>
                </a:solidFill>
              </a:rPr>
              <a:t>грн</a:t>
            </a:r>
            <a:r>
              <a:rPr lang="ru-RU" sz="3200" b="1" dirty="0" smtClean="0">
                <a:solidFill>
                  <a:schemeClr val="bg1"/>
                </a:solidFill>
              </a:rPr>
              <a:t>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320344" y="5253911"/>
            <a:ext cx="3489418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ціна лінійки 5 грн.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786560" y="3240918"/>
            <a:ext cx="27294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145937" y="2052931"/>
            <a:ext cx="6394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</a:rPr>
              <a:t>Ол</a:t>
            </a:r>
            <a:r>
              <a:rPr lang="ru-RU" sz="3200" b="1" dirty="0" smtClean="0">
                <a:solidFill>
                  <a:srgbClr val="FF0000"/>
                </a:solidFill>
              </a:rPr>
              <a:t>.  4 </a:t>
            </a:r>
            <a:r>
              <a:rPr lang="ru-RU" sz="3200" b="1" dirty="0" err="1" smtClean="0">
                <a:solidFill>
                  <a:srgbClr val="FF0000"/>
                </a:solidFill>
              </a:rPr>
              <a:t>грн</a:t>
            </a:r>
            <a:r>
              <a:rPr lang="ru-RU" sz="3200" b="1" dirty="0" smtClean="0">
                <a:solidFill>
                  <a:srgbClr val="FF0000"/>
                </a:solidFill>
              </a:rPr>
              <a:t>                              5 6 </a:t>
            </a:r>
            <a:r>
              <a:rPr lang="ru-RU" sz="3200" b="1" dirty="0" err="1" smtClean="0">
                <a:solidFill>
                  <a:srgbClr val="FF0000"/>
                </a:solidFill>
              </a:rPr>
              <a:t>грн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AutoShape 2" descr="Якщо їсти варення із банки: прикмети, повір'я та практичні поради ᐉ Погляд  U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1215426" y="2773011"/>
            <a:ext cx="60287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Л.    ? </a:t>
            </a:r>
            <a:r>
              <a:rPr lang="ru-RU" sz="3200" b="1" dirty="0" err="1" smtClean="0">
                <a:solidFill>
                  <a:srgbClr val="FF0000"/>
                </a:solidFill>
              </a:rPr>
              <a:t>грн</a:t>
            </a:r>
            <a:r>
              <a:rPr lang="ru-RU" sz="3200" b="1" dirty="0" smtClean="0">
                <a:solidFill>
                  <a:srgbClr val="FF0000"/>
                </a:solidFill>
              </a:rPr>
              <a:t>                              7 0 </a:t>
            </a:r>
            <a:r>
              <a:rPr lang="ru-RU" sz="3200" b="1" dirty="0" err="1" smtClean="0">
                <a:solidFill>
                  <a:srgbClr val="FF0000"/>
                </a:solidFill>
              </a:rPr>
              <a:t>грн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529185" y="2417326"/>
            <a:ext cx="14665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</a:rPr>
              <a:t>однак</a:t>
            </a:r>
            <a:r>
              <a:rPr lang="ru-RU" sz="3200" b="1" dirty="0" smtClean="0">
                <a:solidFill>
                  <a:srgbClr val="FF0000"/>
                </a:solidFill>
              </a:rPr>
              <a:t>.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961159" y="1269554"/>
            <a:ext cx="68024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          </a:t>
            </a:r>
            <a:r>
              <a:rPr lang="ru-RU" sz="3200" b="1" dirty="0" err="1" smtClean="0">
                <a:solidFill>
                  <a:srgbClr val="FF0000"/>
                </a:solidFill>
              </a:rPr>
              <a:t>Ціна</a:t>
            </a:r>
            <a:r>
              <a:rPr lang="ru-RU" sz="3200" b="1" dirty="0" smtClean="0">
                <a:solidFill>
                  <a:srgbClr val="FF0000"/>
                </a:solidFill>
              </a:rPr>
              <a:t>          </a:t>
            </a:r>
            <a:r>
              <a:rPr lang="ru-RU" sz="3200" b="1" dirty="0" err="1" smtClean="0">
                <a:solidFill>
                  <a:srgbClr val="FF0000"/>
                </a:solidFill>
              </a:rPr>
              <a:t>Кільк</a:t>
            </a:r>
            <a:r>
              <a:rPr lang="ru-RU" sz="3200" b="1" dirty="0" smtClean="0">
                <a:solidFill>
                  <a:srgbClr val="FF0000"/>
                </a:solidFill>
              </a:rPr>
              <a:t>.         </a:t>
            </a:r>
            <a:r>
              <a:rPr lang="ru-RU" sz="3200" b="1" dirty="0" err="1" smtClean="0">
                <a:solidFill>
                  <a:srgbClr val="FF0000"/>
                </a:solidFill>
              </a:rPr>
              <a:t>Варт</a:t>
            </a:r>
            <a:r>
              <a:rPr lang="ru-RU" sz="3200" b="1" dirty="0" smtClean="0">
                <a:solidFill>
                  <a:srgbClr val="FF0000"/>
                </a:solidFill>
              </a:rPr>
              <a:t>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028" y="1229325"/>
            <a:ext cx="3588617" cy="2153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4" r="806"/>
          <a:stretch/>
        </p:blipFill>
        <p:spPr bwMode="auto">
          <a:xfrm>
            <a:off x="8731409" y="3163234"/>
            <a:ext cx="2318338" cy="2377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69858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34" grpId="0" animBg="1"/>
      <p:bldP spid="35" grpId="0" animBg="1"/>
      <p:bldP spid="36" grpId="0" animBg="1"/>
      <p:bldP spid="37" grpId="0" animBg="1"/>
      <p:bldP spid="40" grpId="0" animBg="1"/>
      <p:bldP spid="39" grpId="0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3 клас\03 МАТЕМ\1 Листопад\7 Множення в межах 1000\2026-03-22_1522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20" y="1485578"/>
            <a:ext cx="10339533" cy="340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79462" y="549474"/>
            <a:ext cx="10179473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9995" y="5878066"/>
            <a:ext cx="1143474" cy="97105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Ст.83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8495" y="4365898"/>
            <a:ext cx="1314491" cy="207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6365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709" y="1657145"/>
            <a:ext cx="1352288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3478" y="549474"/>
            <a:ext cx="9865095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</a:t>
            </a:r>
            <a:r>
              <a:rPr lang="uk-UA" sz="3600" b="1" dirty="0">
                <a:solidFill>
                  <a:schemeClr val="bg1"/>
                </a:solidFill>
              </a:rPr>
              <a:t>«Мікрофон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55927" y="1657266"/>
            <a:ext cx="5832645" cy="104417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ru-RU" sz="3200" b="1" dirty="0" smtClean="0">
                <a:solidFill>
                  <a:schemeClr val="bg1"/>
                </a:solidFill>
              </a:rPr>
              <a:t>Як можна </a:t>
            </a:r>
            <a:r>
              <a:rPr lang="ru-RU" sz="3200" b="1" dirty="0" err="1" smtClean="0">
                <a:solidFill>
                  <a:schemeClr val="bg1"/>
                </a:solidFill>
              </a:rPr>
              <a:t>поділити</a:t>
            </a:r>
            <a:r>
              <a:rPr lang="ru-RU" sz="3200" b="1" dirty="0" smtClean="0">
                <a:solidFill>
                  <a:schemeClr val="bg1"/>
                </a:solidFill>
              </a:rPr>
              <a:t> 42 : 3?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075" y="3226112"/>
            <a:ext cx="1391160" cy="118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175814" y="2997746"/>
            <a:ext cx="5812759" cy="15841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Як </a:t>
            </a:r>
            <a:r>
              <a:rPr lang="ru-RU" sz="3200" b="1" dirty="0" err="1" smtClean="0">
                <a:solidFill>
                  <a:schemeClr val="bg1"/>
                </a:solidFill>
              </a:rPr>
              <a:t>визначати</a:t>
            </a:r>
            <a:r>
              <a:rPr lang="ru-RU" sz="3200" b="1" dirty="0" smtClean="0">
                <a:solidFill>
                  <a:schemeClr val="bg1"/>
                </a:solidFill>
              </a:rPr>
              <a:t> половину числа? </a:t>
            </a:r>
            <a:r>
              <a:rPr lang="ru-RU" sz="3200" b="1" dirty="0" err="1" smtClean="0">
                <a:solidFill>
                  <a:schemeClr val="bg1"/>
                </a:solidFill>
              </a:rPr>
              <a:t>Третину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числа? </a:t>
            </a:r>
            <a:r>
              <a:rPr lang="ru-RU" sz="3200" b="1" dirty="0" err="1" smtClean="0">
                <a:solidFill>
                  <a:schemeClr val="bg1"/>
                </a:solidFill>
              </a:rPr>
              <a:t>Чверть</a:t>
            </a:r>
            <a:r>
              <a:rPr lang="ru-RU" sz="3200" b="1" dirty="0" smtClean="0">
                <a:solidFill>
                  <a:schemeClr val="bg1"/>
                </a:solidFill>
              </a:rPr>
              <a:t> числа?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947" y="4725938"/>
            <a:ext cx="135228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187915" y="4725938"/>
            <a:ext cx="5440620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200" b="1" dirty="0"/>
              <a:t>Яке завдання на уроці було </a:t>
            </a:r>
            <a:r>
              <a:rPr lang="uk-UA" sz="3200" b="1" dirty="0" smtClean="0"/>
              <a:t>найлегшим</a:t>
            </a:r>
            <a:r>
              <a:rPr lang="uk-UA" sz="3200" b="1" dirty="0"/>
              <a:t>?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979463" y="1657266"/>
            <a:ext cx="2551141" cy="227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37721" y="494644"/>
            <a:ext cx="9452596" cy="753531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1599" y="1300285"/>
            <a:ext cx="3224669" cy="12006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Які зернятко мудрості ви покладете у свій рюкзачок?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353477" y="4933724"/>
            <a:ext cx="611189" cy="52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353477" y="5856431"/>
            <a:ext cx="611189" cy="52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63776" y="2917251"/>
            <a:ext cx="3074597" cy="35730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63405" y="2917251"/>
            <a:ext cx="3110073" cy="35730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83007" y="2917252"/>
            <a:ext cx="3192851" cy="35730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40796" y="1452961"/>
            <a:ext cx="1003799" cy="178150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8345" y="1300285"/>
            <a:ext cx="1064003" cy="208685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46184" y="1406546"/>
            <a:ext cx="910186" cy="1874335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3479928" y="5195396"/>
            <a:ext cx="1677027" cy="929530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478976" y="5216663"/>
            <a:ext cx="1842740" cy="929530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433748" y="5216663"/>
            <a:ext cx="1824327" cy="929530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433184" y="5192674"/>
            <a:ext cx="1770514" cy="954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просто!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51363" y="5265833"/>
            <a:ext cx="1770514" cy="954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цікаво!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433748" y="5265832"/>
            <a:ext cx="1898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важко!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Рюкзак рисунки детские (65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23" y="3081928"/>
            <a:ext cx="2097595" cy="236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03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37721" y="494644"/>
            <a:ext cx="9452596" cy="753531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9816" y="1701602"/>
            <a:ext cx="2660112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Яким зернятком </a:t>
            </a:r>
            <a:r>
              <a:rPr lang="uk-UA" sz="2400" b="1" dirty="0">
                <a:solidFill>
                  <a:srgbClr val="7030A0"/>
                </a:solidFill>
              </a:rPr>
              <a:t>мудрості ви </a:t>
            </a:r>
            <a:r>
              <a:rPr lang="uk-UA" sz="2400" b="1" dirty="0" smtClean="0">
                <a:solidFill>
                  <a:srgbClr val="7030A0"/>
                </a:solidFill>
              </a:rPr>
              <a:t>налаштуєтесь на урок?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353477" y="4933724"/>
            <a:ext cx="611189" cy="52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353477" y="5856431"/>
            <a:ext cx="611189" cy="52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0938" r="4758"/>
          <a:stretch/>
        </p:blipFill>
        <p:spPr>
          <a:xfrm>
            <a:off x="8580292" y="2916539"/>
            <a:ext cx="2592000" cy="35730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9540" r="9431"/>
          <a:stretch/>
        </p:blipFill>
        <p:spPr>
          <a:xfrm>
            <a:off x="3059999" y="2917251"/>
            <a:ext cx="2671991" cy="35730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3692" r="5124"/>
          <a:stretch/>
        </p:blipFill>
        <p:spPr>
          <a:xfrm>
            <a:off x="5876007" y="2918665"/>
            <a:ext cx="2592000" cy="35730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59765" y="1393115"/>
            <a:ext cx="1233053" cy="178150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40103" y="1300285"/>
            <a:ext cx="1192245" cy="208685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12469" y="1300285"/>
            <a:ext cx="1009743" cy="1874335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3479928" y="5057520"/>
            <a:ext cx="1801323" cy="929530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281767" y="4980518"/>
            <a:ext cx="1769971" cy="929530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109641" y="5057520"/>
            <a:ext cx="1698843" cy="929530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495332" y="5000824"/>
            <a:ext cx="1770514" cy="954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 </a:t>
            </a:r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просто!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92276" y="4992300"/>
            <a:ext cx="1759462" cy="954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 </a:t>
            </a:r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цікаво!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109642" y="4961462"/>
            <a:ext cx="16988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 важко!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453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9462" y="549474"/>
            <a:ext cx="10179473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домашнього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9995" y="5878066"/>
            <a:ext cx="1143474" cy="97105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Ст.82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455" y="3717826"/>
            <a:ext cx="1720988" cy="271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3 клас\03 МАТЕМ\1 Листопад\7 Множення в межах 1000\2026-03-19_1942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693" y="1413570"/>
            <a:ext cx="10320276" cy="244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5462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8" y="599705"/>
            <a:ext cx="9886706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План уроку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007881501"/>
              </p:ext>
            </p:extLst>
          </p:nvPr>
        </p:nvGraphicFramePr>
        <p:xfrm>
          <a:off x="649570" y="1577826"/>
          <a:ext cx="10771053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123479" y="5806058"/>
            <a:ext cx="608965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6978" y="465246"/>
            <a:ext cx="10359629" cy="116434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У </a:t>
            </a:r>
            <a:r>
              <a:rPr lang="ru-RU" sz="3200" b="1" dirty="0" err="1"/>
              <a:t>забігу</a:t>
            </a:r>
            <a:r>
              <a:rPr lang="ru-RU" sz="3200" b="1" dirty="0"/>
              <a:t> брало участь 5 </a:t>
            </a:r>
            <a:r>
              <a:rPr lang="ru-RU" sz="3200" b="1" dirty="0" err="1"/>
              <a:t>спортсменів</a:t>
            </a:r>
            <a:r>
              <a:rPr lang="ru-RU" sz="3200" b="1" dirty="0"/>
              <a:t>. </a:t>
            </a:r>
            <a:r>
              <a:rPr lang="ru-RU" sz="3200" b="1" dirty="0" smtClean="0"/>
              <a:t>Прочитайте </a:t>
            </a:r>
            <a:r>
              <a:rPr lang="ru-RU" sz="3200" b="1" dirty="0"/>
              <a:t>їхні </a:t>
            </a:r>
            <a:r>
              <a:rPr lang="ru-RU" sz="3200" b="1" dirty="0" err="1"/>
              <a:t>результати</a:t>
            </a:r>
            <a:r>
              <a:rPr lang="ru-RU" sz="3200" b="1" dirty="0"/>
              <a:t>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666" y="5708977"/>
            <a:ext cx="114928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Ст.81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№451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505" y="3955291"/>
            <a:ext cx="2966036" cy="2541167"/>
          </a:xfrm>
          <a:prstGeom prst="rect">
            <a:avLst/>
          </a:prstGeom>
        </p:spPr>
      </p:pic>
      <p:pic>
        <p:nvPicPr>
          <p:cNvPr id="2050" name="Picture 2" descr="D:\3 клас\03 МАТЕМ\1 Листопад\7 Множення в межах 1000\2026-03-19_193310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2" b="1728"/>
          <a:stretch/>
        </p:blipFill>
        <p:spPr bwMode="auto">
          <a:xfrm>
            <a:off x="460076" y="1687267"/>
            <a:ext cx="7561040" cy="32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853388" y="1708522"/>
            <a:ext cx="3993794" cy="224676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1950" indent="-361950">
              <a:buAutoNum type="arabicParenR"/>
            </a:pPr>
            <a:r>
              <a:rPr lang="ru-RU" sz="2800" b="1" dirty="0" smtClean="0">
                <a:solidFill>
                  <a:srgbClr val="7030A0"/>
                </a:solidFill>
              </a:rPr>
              <a:t>Хто </a:t>
            </a:r>
            <a:r>
              <a:rPr lang="ru-RU" sz="2800" b="1" dirty="0">
                <a:solidFill>
                  <a:srgbClr val="7030A0"/>
                </a:solidFill>
              </a:rPr>
              <a:t>став </a:t>
            </a:r>
            <a:r>
              <a:rPr lang="ru-RU" sz="2800" b="1" dirty="0" err="1">
                <a:solidFill>
                  <a:srgbClr val="7030A0"/>
                </a:solidFill>
              </a:rPr>
              <a:t>переможцем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змагань</a:t>
            </a:r>
            <a:r>
              <a:rPr lang="ru-RU" sz="2800" b="1" dirty="0">
                <a:solidFill>
                  <a:srgbClr val="7030A0"/>
                </a:solidFill>
              </a:rPr>
              <a:t>? 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pPr marL="361950" indent="-361950">
              <a:buAutoNum type="arabicParenR"/>
            </a:pPr>
            <a:r>
              <a:rPr lang="ru-RU" sz="2800" b="1" dirty="0" err="1" smtClean="0">
                <a:solidFill>
                  <a:srgbClr val="7030A0"/>
                </a:solidFill>
              </a:rPr>
              <a:t>Назвіть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імена</a:t>
            </a:r>
            <a:r>
              <a:rPr lang="ru-RU" sz="2800" b="1" dirty="0">
                <a:solidFill>
                  <a:srgbClr val="7030A0"/>
                </a:solidFill>
              </a:rPr>
              <a:t> дітей у порядку </a:t>
            </a:r>
            <a:r>
              <a:rPr lang="ru-RU" sz="2800" b="1" dirty="0" smtClean="0">
                <a:solidFill>
                  <a:srgbClr val="7030A0"/>
                </a:solidFill>
              </a:rPr>
              <a:t>їх </a:t>
            </a:r>
            <a:r>
              <a:rPr lang="ru-RU" sz="2800" b="1" dirty="0" err="1" smtClean="0">
                <a:solidFill>
                  <a:srgbClr val="7030A0"/>
                </a:solidFill>
              </a:rPr>
              <a:t>фінішування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970935" y="4963267"/>
            <a:ext cx="8121134" cy="13849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3) Хто </a:t>
            </a:r>
            <a:r>
              <a:rPr lang="ru-RU" sz="2800" b="1" dirty="0">
                <a:solidFill>
                  <a:srgbClr val="7030A0"/>
                </a:solidFill>
              </a:rPr>
              <a:t>з дітей </a:t>
            </a:r>
            <a:r>
              <a:rPr lang="ru-RU" sz="2800" b="1" dirty="0" err="1">
                <a:solidFill>
                  <a:srgbClr val="7030A0"/>
                </a:solidFill>
              </a:rPr>
              <a:t>прибіг</a:t>
            </a:r>
            <a:r>
              <a:rPr lang="ru-RU" sz="2800" b="1" dirty="0">
                <a:solidFill>
                  <a:srgbClr val="7030A0"/>
                </a:solidFill>
              </a:rPr>
              <a:t> до </a:t>
            </a:r>
            <a:r>
              <a:rPr lang="ru-RU" sz="2800" b="1" dirty="0" err="1">
                <a:solidFill>
                  <a:srgbClr val="7030A0"/>
                </a:solidFill>
              </a:rPr>
              <a:t>фінішу</a:t>
            </a:r>
            <a:r>
              <a:rPr lang="ru-RU" sz="2800" b="1" dirty="0">
                <a:solidFill>
                  <a:srgbClr val="7030A0"/>
                </a:solidFill>
              </a:rPr>
              <a:t> після Олега? 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r>
              <a:rPr lang="ru-RU" sz="2800" b="1" dirty="0" smtClean="0">
                <a:solidFill>
                  <a:srgbClr val="7030A0"/>
                </a:solidFill>
              </a:rPr>
              <a:t>4) У </a:t>
            </a:r>
            <a:r>
              <a:rPr lang="ru-RU" sz="2800" b="1" dirty="0">
                <a:solidFill>
                  <a:srgbClr val="7030A0"/>
                </a:solidFill>
              </a:rPr>
              <a:t>кого з дітей у </a:t>
            </a:r>
            <a:r>
              <a:rPr lang="ru-RU" sz="2800" b="1" dirty="0" err="1">
                <a:solidFill>
                  <a:srgbClr val="7030A0"/>
                </a:solidFill>
              </a:rPr>
              <a:t>результаті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забігу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різниця</a:t>
            </a:r>
            <a:r>
              <a:rPr lang="ru-RU" sz="2800" b="1" dirty="0">
                <a:solidFill>
                  <a:srgbClr val="7030A0"/>
                </a:solidFill>
              </a:rPr>
              <a:t> в </a:t>
            </a:r>
            <a:r>
              <a:rPr lang="ru-RU" sz="2800" b="1" dirty="0" err="1">
                <a:solidFill>
                  <a:srgbClr val="7030A0"/>
                </a:solidFill>
              </a:rPr>
              <a:t>часі</a:t>
            </a:r>
            <a:r>
              <a:rPr lang="ru-RU" sz="2800" b="1" dirty="0">
                <a:solidFill>
                  <a:srgbClr val="7030A0"/>
                </a:solidFill>
              </a:rPr>
              <a:t> з Романом становить 10 с?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9883543" y="2205658"/>
            <a:ext cx="1587476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err="1" smtClean="0">
                <a:solidFill>
                  <a:schemeClr val="bg1"/>
                </a:solidFill>
              </a:rPr>
              <a:t>Микита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853388" y="4557484"/>
            <a:ext cx="1400731" cy="8115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Роман, </a:t>
            </a:r>
            <a:r>
              <a:rPr lang="ru-RU" sz="2800" b="1" dirty="0" err="1" smtClean="0">
                <a:solidFill>
                  <a:schemeClr val="bg1"/>
                </a:solidFill>
              </a:rPr>
              <a:t>Іван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431586" y="5868661"/>
            <a:ext cx="1400731" cy="4796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err="1" smtClean="0">
                <a:solidFill>
                  <a:schemeClr val="bg1"/>
                </a:solidFill>
              </a:rPr>
              <a:t>Дмитро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9390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/>
          <a:srcRect l="3" r="-2625"/>
          <a:stretch/>
        </p:blipFill>
        <p:spPr>
          <a:xfrm>
            <a:off x="918081" y="987326"/>
            <a:ext cx="10548000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303187" y="-723469"/>
            <a:ext cx="454720" cy="56779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37711" y="-712651"/>
            <a:ext cx="454720" cy="56779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211066" y="-574578"/>
            <a:ext cx="312405" cy="2916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2698" y="-728431"/>
            <a:ext cx="30149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·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2155097" y="-689442"/>
            <a:ext cx="30789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4318" y="-683909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(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2338570" y="-689442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)</a:t>
            </a:r>
          </a:p>
        </p:txBody>
      </p:sp>
      <p:sp>
        <p:nvSpPr>
          <p:cNvPr id="14" name="Прямоугольник 4"/>
          <p:cNvSpPr/>
          <p:nvPr/>
        </p:nvSpPr>
        <p:spPr>
          <a:xfrm>
            <a:off x="918081" y="477466"/>
            <a:ext cx="8493838" cy="7200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Математичний диктант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1" t="46720" r="16769" b="36401"/>
          <a:stretch/>
        </p:blipFill>
        <p:spPr>
          <a:xfrm>
            <a:off x="3332702" y="1803222"/>
            <a:ext cx="4549539" cy="906492"/>
          </a:xfrm>
          <a:prstGeom prst="rect">
            <a:avLst/>
          </a:prstGeom>
        </p:spPr>
      </p:pic>
      <p:pic>
        <p:nvPicPr>
          <p:cNvPr id="75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8217" y="383573"/>
            <a:ext cx="1569100" cy="239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Box 98"/>
          <p:cNvSpPr txBox="1"/>
          <p:nvPr/>
        </p:nvSpPr>
        <p:spPr>
          <a:xfrm>
            <a:off x="8767563" y="-868440"/>
            <a:ext cx="4299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9178673" y="-901471"/>
            <a:ext cx="466490" cy="76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90743" y="-787444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523471" y="-779416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745834" y="-702664"/>
            <a:ext cx="408252" cy="509770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3903803" y="-785514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644086" y="-718497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962963" y="-762813"/>
            <a:ext cx="77406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</a:p>
        </p:txBody>
      </p:sp>
      <p:sp>
        <p:nvSpPr>
          <p:cNvPr id="85" name="Прямокутник 21"/>
          <p:cNvSpPr/>
          <p:nvPr/>
        </p:nvSpPr>
        <p:spPr>
          <a:xfrm>
            <a:off x="88377" y="-749250"/>
            <a:ext cx="65392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endParaRPr lang="uk-UA" sz="3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кутник 38"/>
          <p:cNvSpPr/>
          <p:nvPr/>
        </p:nvSpPr>
        <p:spPr>
          <a:xfrm>
            <a:off x="1384104" y="-689442"/>
            <a:ext cx="445666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sp>
        <p:nvSpPr>
          <p:cNvPr id="88" name="Прямокутник 29"/>
          <p:cNvSpPr/>
          <p:nvPr/>
        </p:nvSpPr>
        <p:spPr>
          <a:xfrm>
            <a:off x="713046" y="-721210"/>
            <a:ext cx="63790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031996" y="-954530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1" name="Рисунок 90">
            <a:extLst>
              <a:ext uri="{FF2B5EF4-FFF2-40B4-BE49-F238E27FC236}">
                <a16:creationId xmlns="" xmlns:a16="http://schemas.microsoft.com/office/drawing/2014/main" id="{53C93A0D-9881-4FCD-B371-91B218EF268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7" t="14359" r="58556" b="71501"/>
          <a:stretch/>
        </p:blipFill>
        <p:spPr>
          <a:xfrm>
            <a:off x="10879230" y="-590416"/>
            <a:ext cx="633998" cy="382532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t="46189" r="88757" b="48887"/>
          <a:stretch/>
        </p:blipFill>
        <p:spPr>
          <a:xfrm>
            <a:off x="9733910" y="-588842"/>
            <a:ext cx="324000" cy="39600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357603" y="-774529"/>
            <a:ext cx="454720" cy="56779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971667" y="-748616"/>
            <a:ext cx="454720" cy="56779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928589" y="-628916"/>
            <a:ext cx="420932" cy="276565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654819" y="-735944"/>
            <a:ext cx="454720" cy="567792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947895" y="-711113"/>
            <a:ext cx="420547" cy="534723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756346" y="-740691"/>
            <a:ext cx="454720" cy="567792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935355" y="-300815"/>
            <a:ext cx="302667" cy="272949"/>
          </a:xfrm>
          <a:prstGeom prst="rect">
            <a:avLst/>
          </a:prstGeom>
        </p:spPr>
      </p:pic>
      <p:sp>
        <p:nvSpPr>
          <p:cNvPr id="152" name="TextBox 151"/>
          <p:cNvSpPr txBox="1"/>
          <p:nvPr/>
        </p:nvSpPr>
        <p:spPr>
          <a:xfrm>
            <a:off x="10027089" y="-731698"/>
            <a:ext cx="752665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109539" y="-723814"/>
            <a:ext cx="454720" cy="56779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436502" y="-714580"/>
            <a:ext cx="454720" cy="567792"/>
          </a:xfrm>
          <a:prstGeom prst="rect">
            <a:avLst/>
          </a:prstGeom>
        </p:spPr>
      </p:pic>
      <p:pic>
        <p:nvPicPr>
          <p:cNvPr id="147" name="Рисунок 146">
            <a:extLst>
              <a:ext uri="{FF2B5EF4-FFF2-40B4-BE49-F238E27FC236}">
                <a16:creationId xmlns="" xmlns:a16="http://schemas.microsoft.com/office/drawing/2014/main" id="{EF2C7E8F-ECD0-492E-9285-452AD7136A4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056" r="7416" b="22173"/>
          <a:stretch/>
        </p:blipFill>
        <p:spPr>
          <a:xfrm>
            <a:off x="5003374" y="1143151"/>
            <a:ext cx="2228539" cy="1012972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10584117" y="-913582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1288286" y="4302276"/>
            <a:ext cx="6612059" cy="15121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446088" indent="-446088" algn="ctr">
              <a:buFont typeface="+mj-lt"/>
              <a:buAutoNum type="arabicParenR"/>
            </a:pPr>
            <a:r>
              <a:rPr lang="ru-RU" sz="2800" b="1" dirty="0"/>
              <a:t>Суму чисел 21 і 12 </a:t>
            </a:r>
            <a:r>
              <a:rPr lang="ru-RU" sz="2800" b="1" dirty="0" err="1"/>
              <a:t>збільшити</a:t>
            </a:r>
            <a:r>
              <a:rPr lang="ru-RU" sz="2800" b="1" dirty="0"/>
              <a:t> </a:t>
            </a:r>
            <a:r>
              <a:rPr lang="ru-RU" sz="2800" b="1" dirty="0" err="1"/>
              <a:t>втричі</a:t>
            </a:r>
            <a:r>
              <a:rPr lang="ru-RU" sz="2800" b="1" dirty="0"/>
              <a:t>. </a:t>
            </a:r>
            <a:endParaRPr lang="uk-UA" sz="2800" b="1" dirty="0" smtClean="0"/>
          </a:p>
          <a:p>
            <a:pPr marL="446088" indent="-446088" algn="ctr">
              <a:buFont typeface="+mj-lt"/>
              <a:buAutoNum type="arabicParenR"/>
            </a:pPr>
            <a:r>
              <a:rPr lang="en-US" sz="2800" b="1" dirty="0" smtClean="0"/>
              <a:t> </a:t>
            </a:r>
            <a:r>
              <a:rPr lang="ru-RU" sz="2800" b="1" dirty="0" err="1"/>
              <a:t>Частка</a:t>
            </a:r>
            <a:r>
              <a:rPr lang="ru-RU" sz="2800" b="1" dirty="0"/>
              <a:t> </a:t>
            </a:r>
            <a:r>
              <a:rPr lang="ru-RU" sz="2800" b="1" dirty="0" err="1"/>
              <a:t>суми</a:t>
            </a:r>
            <a:r>
              <a:rPr lang="ru-RU" sz="2800" b="1" dirty="0"/>
              <a:t> чисел 15 і 21 та числа 4. </a:t>
            </a:r>
            <a:endParaRPr lang="uk-UA" sz="2800" b="1" dirty="0" smtClean="0"/>
          </a:p>
          <a:p>
            <a:pPr marL="446088" indent="-446088" algn="ctr">
              <a:buFont typeface="+mj-lt"/>
              <a:buAutoNum type="arabicParenR"/>
            </a:pPr>
            <a:r>
              <a:rPr lang="en-US" sz="2800" b="1" dirty="0" smtClean="0"/>
              <a:t> </a:t>
            </a:r>
            <a:r>
              <a:rPr lang="ru-RU" sz="2800" b="1" dirty="0" err="1"/>
              <a:t>Частку</a:t>
            </a:r>
            <a:r>
              <a:rPr lang="ru-RU" sz="2800" b="1" dirty="0"/>
              <a:t> чисел 48 і 4 </a:t>
            </a:r>
            <a:r>
              <a:rPr lang="ru-RU" sz="2800" b="1" dirty="0" err="1"/>
              <a:t>зменшити</a:t>
            </a:r>
            <a:r>
              <a:rPr lang="ru-RU" sz="2800" b="1" dirty="0"/>
              <a:t> </a:t>
            </a:r>
            <a:r>
              <a:rPr lang="ru-RU" sz="2800" b="1" dirty="0" err="1"/>
              <a:t>втричі</a:t>
            </a:r>
            <a:r>
              <a:rPr lang="ru-RU" sz="2800" b="1" dirty="0"/>
              <a:t>. 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156518" y="2781014"/>
            <a:ext cx="408252" cy="509770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766083" y="2777629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231913" y="2784854"/>
            <a:ext cx="408252" cy="509770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193068" y="2758754"/>
            <a:ext cx="454720" cy="567792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7528986" y="2778004"/>
            <a:ext cx="454720" cy="567792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5003374" y="2759959"/>
            <a:ext cx="454720" cy="567792"/>
          </a:xfrm>
          <a:prstGeom prst="rect">
            <a:avLst/>
          </a:prstGeom>
        </p:spPr>
      </p:pic>
      <p:pic>
        <p:nvPicPr>
          <p:cNvPr id="127" name="Рисунок 126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1766083" y="3491778"/>
            <a:ext cx="454720" cy="567792"/>
          </a:xfrm>
          <a:prstGeom prst="rect">
            <a:avLst/>
          </a:prstGeom>
        </p:spPr>
      </p:pic>
      <p:pic>
        <p:nvPicPr>
          <p:cNvPr id="130" name="Рисунок 129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1379577" y="3469409"/>
            <a:ext cx="454720" cy="567792"/>
          </a:xfrm>
          <a:prstGeom prst="rect">
            <a:avLst/>
          </a:prstGeom>
        </p:spPr>
      </p:pic>
      <p:pic>
        <p:nvPicPr>
          <p:cNvPr id="137" name="Рисунок 136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9649071" y="2788403"/>
            <a:ext cx="454720" cy="567792"/>
          </a:xfrm>
          <a:prstGeom prst="rect">
            <a:avLst/>
          </a:prstGeom>
        </p:spPr>
      </p:pic>
      <p:pic>
        <p:nvPicPr>
          <p:cNvPr id="142" name="Рисунок 14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924450" y="2772605"/>
            <a:ext cx="408252" cy="50977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294860" y="2761677"/>
            <a:ext cx="454720" cy="567792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224021" y="3489633"/>
            <a:ext cx="454720" cy="567792"/>
          </a:xfrm>
          <a:prstGeom prst="rect">
            <a:avLst/>
          </a:prstGeom>
        </p:spPr>
      </p:pic>
      <p:sp>
        <p:nvSpPr>
          <p:cNvPr id="7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9995" y="5878066"/>
            <a:ext cx="1143474" cy="97105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Ст.82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421101" y="2709714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(</a:t>
            </a:r>
          </a:p>
        </p:txBody>
      </p:sp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420599" y="2926627"/>
            <a:ext cx="420932" cy="276565"/>
          </a:xfrm>
          <a:prstGeom prst="rect">
            <a:avLst/>
          </a:prstGeom>
        </p:spPr>
      </p:pic>
      <p:sp>
        <p:nvSpPr>
          <p:cNvPr id="96" name="TextBox 95"/>
          <p:cNvSpPr txBox="1"/>
          <p:nvPr/>
        </p:nvSpPr>
        <p:spPr>
          <a:xfrm>
            <a:off x="3569551" y="2709714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)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9399623" y="2703066"/>
            <a:ext cx="30789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: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3964390" y="2709714"/>
            <a:ext cx="30149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·</a:t>
            </a:r>
          </a:p>
        </p:txBody>
      </p:sp>
      <p:pic>
        <p:nvPicPr>
          <p:cNvPr id="110" name="Рисунок 109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4651864" y="2910678"/>
            <a:ext cx="312405" cy="291645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5383134" y="2772605"/>
            <a:ext cx="454720" cy="567792"/>
          </a:xfrm>
          <a:prstGeom prst="rect">
            <a:avLst/>
          </a:prstGeom>
        </p:spPr>
      </p:pic>
      <p:sp>
        <p:nvSpPr>
          <p:cNvPr id="114" name="TextBox 113"/>
          <p:cNvSpPr txBox="1"/>
          <p:nvPr/>
        </p:nvSpPr>
        <p:spPr>
          <a:xfrm>
            <a:off x="6834076" y="2755487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(</a:t>
            </a:r>
          </a:p>
        </p:txBody>
      </p:sp>
      <p:pic>
        <p:nvPicPr>
          <p:cNvPr id="115" name="Рисунок 114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7833574" y="2972400"/>
            <a:ext cx="420932" cy="276565"/>
          </a:xfrm>
          <a:prstGeom prst="rect">
            <a:avLst/>
          </a:prstGeom>
        </p:spPr>
      </p:pic>
      <p:sp>
        <p:nvSpPr>
          <p:cNvPr id="118" name="TextBox 117"/>
          <p:cNvSpPr txBox="1"/>
          <p:nvPr/>
        </p:nvSpPr>
        <p:spPr>
          <a:xfrm>
            <a:off x="8982526" y="2755487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)</a:t>
            </a:r>
          </a:p>
        </p:txBody>
      </p:sp>
      <p:pic>
        <p:nvPicPr>
          <p:cNvPr id="121" name="Рисунок 120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10064839" y="2956451"/>
            <a:ext cx="312405" cy="291645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8257922" y="2777374"/>
            <a:ext cx="454720" cy="567792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8708115" y="2772605"/>
            <a:ext cx="408252" cy="509770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10437342" y="2771518"/>
            <a:ext cx="454720" cy="567792"/>
          </a:xfrm>
          <a:prstGeom prst="rect">
            <a:avLst/>
          </a:prstGeom>
        </p:spPr>
      </p:pic>
      <p:sp>
        <p:nvSpPr>
          <p:cNvPr id="133" name="TextBox 132"/>
          <p:cNvSpPr txBox="1"/>
          <p:nvPr/>
        </p:nvSpPr>
        <p:spPr>
          <a:xfrm>
            <a:off x="2117525" y="3405109"/>
            <a:ext cx="30789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:</a:t>
            </a:r>
          </a:p>
        </p:txBody>
      </p:sp>
      <p:pic>
        <p:nvPicPr>
          <p:cNvPr id="144" name="Рисунок 14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469730" y="3491778"/>
            <a:ext cx="454720" cy="567792"/>
          </a:xfrm>
          <a:prstGeom prst="rect">
            <a:avLst/>
          </a:prstGeom>
        </p:spPr>
      </p:pic>
      <p:sp>
        <p:nvSpPr>
          <p:cNvPr id="145" name="TextBox 144"/>
          <p:cNvSpPr txBox="1"/>
          <p:nvPr/>
        </p:nvSpPr>
        <p:spPr>
          <a:xfrm>
            <a:off x="2854487" y="3430064"/>
            <a:ext cx="30789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:</a:t>
            </a:r>
          </a:p>
        </p:txBody>
      </p:sp>
      <p:pic>
        <p:nvPicPr>
          <p:cNvPr id="146" name="Рисунок 145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614147" y="3582527"/>
            <a:ext cx="312405" cy="291645"/>
          </a:xfrm>
          <a:prstGeom prst="rect">
            <a:avLst/>
          </a:prstGeom>
        </p:spPr>
      </p:pic>
      <p:pic>
        <p:nvPicPr>
          <p:cNvPr id="148" name="Рисунок 147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3902883" y="3508753"/>
            <a:ext cx="454720" cy="567792"/>
          </a:xfrm>
          <a:prstGeom prst="rect">
            <a:avLst/>
          </a:prstGeom>
        </p:spPr>
      </p:pic>
      <p:pic>
        <p:nvPicPr>
          <p:cNvPr id="149" name="Рисунок 148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294860" y="1365741"/>
            <a:ext cx="454720" cy="567792"/>
          </a:xfrm>
          <a:prstGeom prst="rect">
            <a:avLst/>
          </a:prstGeom>
        </p:spPr>
      </p:pic>
      <p:pic>
        <p:nvPicPr>
          <p:cNvPr id="150" name="Рисунок 14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709657" y="1364304"/>
            <a:ext cx="408252" cy="50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54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6" grpId="0"/>
      <p:bldP spid="97" grpId="0"/>
      <p:bldP spid="106" grpId="0"/>
      <p:bldP spid="114" grpId="0"/>
      <p:bldP spid="118" grpId="0"/>
      <p:bldP spid="133" grpId="0"/>
      <p:bldP spid="1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0337" y="1651164"/>
            <a:ext cx="1023426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/>
              <a:t>4 ∙ (14 : 7</a:t>
            </a:r>
            <a:r>
              <a:rPr lang="ru-RU" sz="3600" b="1" dirty="0" smtClean="0"/>
              <a:t>) =      (</a:t>
            </a:r>
            <a:r>
              <a:rPr lang="ru-RU" sz="3600" b="1" dirty="0"/>
              <a:t>35 – 25) : </a:t>
            </a:r>
            <a:r>
              <a:rPr lang="ru-RU" sz="3600" b="1" dirty="0" smtClean="0"/>
              <a:t>10 =       </a:t>
            </a:r>
            <a:r>
              <a:rPr lang="ru-RU" sz="3600" b="1" dirty="0"/>
              <a:t>(678 – 528) : </a:t>
            </a:r>
            <a:r>
              <a:rPr lang="ru-RU" sz="3600" b="1" dirty="0" smtClean="0"/>
              <a:t>50 = </a:t>
            </a:r>
            <a:endParaRPr lang="ru-RU"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16978" y="617682"/>
            <a:ext cx="10287621" cy="651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Усна робота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666" y="5708977"/>
            <a:ext cx="1773217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Ст.82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</a:t>
            </a:r>
            <a:r>
              <a:rPr lang="uk-UA" sz="2800" b="1" dirty="0" smtClean="0">
                <a:solidFill>
                  <a:schemeClr val="bg1"/>
                </a:solidFill>
              </a:rPr>
              <a:t>455-456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360" y="3789834"/>
            <a:ext cx="2724624" cy="2692940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2049834" y="1195989"/>
            <a:ext cx="678771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2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055359" y="1205986"/>
            <a:ext cx="1061007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150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0563022" y="1651164"/>
            <a:ext cx="569569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3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574805" y="1651164"/>
            <a:ext cx="521341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1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224615" y="1651164"/>
            <a:ext cx="563160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8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4576782" y="1195989"/>
            <a:ext cx="715874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10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697072" y="2925738"/>
            <a:ext cx="10313587" cy="6769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Розгляньте два </a:t>
            </a:r>
            <a:r>
              <a:rPr lang="ru-RU" sz="3600" b="1" dirty="0" err="1"/>
              <a:t>способи</a:t>
            </a:r>
            <a:r>
              <a:rPr lang="ru-RU" sz="3600" b="1" dirty="0"/>
              <a:t> </a:t>
            </a:r>
            <a:r>
              <a:rPr lang="ru-RU" sz="3600" b="1" dirty="0" err="1"/>
              <a:t>обчислення</a:t>
            </a:r>
            <a:r>
              <a:rPr lang="ru-RU" sz="3600" b="1" dirty="0"/>
              <a:t> частки 64 : 4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91344" y="3650659"/>
            <a:ext cx="8398016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64 : 4 = (40 + 24) : 4 = 40 : 4 + 24 : 4 = 10 + 6 = 16 </a:t>
            </a:r>
            <a:endParaRPr lang="ru-RU" sz="3200" b="1" dirty="0" smtClean="0"/>
          </a:p>
          <a:p>
            <a:r>
              <a:rPr lang="ru-RU" sz="3200" b="1" dirty="0" smtClean="0">
                <a:solidFill>
                  <a:srgbClr val="FFFF00"/>
                </a:solidFill>
              </a:rPr>
              <a:t>64 </a:t>
            </a:r>
            <a:r>
              <a:rPr lang="ru-RU" sz="3200" b="1" dirty="0">
                <a:solidFill>
                  <a:srgbClr val="FFFF00"/>
                </a:solidFill>
              </a:rPr>
              <a:t>: 4 = (32 + 32) : 4 = 32 : 4 + 32 : 4 = 8 + 8 = 16</a:t>
            </a:r>
          </a:p>
        </p:txBody>
      </p:sp>
    </p:spTree>
    <p:extLst>
      <p:ext uri="{BB962C8B-B14F-4D97-AF65-F5344CB8AC3E}">
        <p14:creationId xmlns:p14="http://schemas.microsoft.com/office/powerpoint/2010/main" val="362499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52" grpId="0"/>
      <p:bldP spid="56" grpId="0"/>
      <p:bldP spid="57" grpId="0"/>
      <p:bldP spid="58" grpId="0"/>
      <p:bldP spid="61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9624" y="2017277"/>
            <a:ext cx="7003676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84 : </a:t>
            </a:r>
            <a:r>
              <a:rPr lang="ru-RU" sz="3200" b="1" dirty="0" smtClean="0"/>
              <a:t>6 = </a:t>
            </a:r>
          </a:p>
          <a:p>
            <a:r>
              <a:rPr lang="uk-UA" sz="3200" b="1" dirty="0" smtClean="0"/>
              <a:t>84 : 6 =</a:t>
            </a:r>
            <a:endParaRPr lang="ru-RU" sz="3200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916978" y="547534"/>
            <a:ext cx="10287621" cy="122607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>
                <a:solidFill>
                  <a:schemeClr val="bg1"/>
                </a:solidFill>
              </a:rPr>
              <a:t>Розкладіть</a:t>
            </a:r>
            <a:r>
              <a:rPr lang="ru-RU" sz="3600" b="1" dirty="0">
                <a:solidFill>
                  <a:schemeClr val="bg1"/>
                </a:solidFill>
              </a:rPr>
              <a:t> ділене на зручні доданки </a:t>
            </a:r>
            <a:r>
              <a:rPr lang="ru-RU" sz="3600" b="1" dirty="0" err="1">
                <a:solidFill>
                  <a:schemeClr val="bg1"/>
                </a:solidFill>
              </a:rPr>
              <a:t>по-різному</a:t>
            </a:r>
            <a:r>
              <a:rPr lang="ru-RU" sz="3600" b="1" dirty="0">
                <a:solidFill>
                  <a:schemeClr val="bg1"/>
                </a:solidFill>
              </a:rPr>
              <a:t> та </a:t>
            </a:r>
            <a:r>
              <a:rPr lang="ru-RU" sz="3600" b="1" dirty="0" err="1">
                <a:solidFill>
                  <a:schemeClr val="bg1"/>
                </a:solidFill>
              </a:rPr>
              <a:t>знайдіть</a:t>
            </a:r>
            <a:r>
              <a:rPr lang="ru-RU" sz="3600" b="1" dirty="0">
                <a:solidFill>
                  <a:schemeClr val="bg1"/>
                </a:solidFill>
              </a:rPr>
              <a:t> частки.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666" y="5708977"/>
            <a:ext cx="126916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Ст.83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</a:t>
            </a:r>
            <a:r>
              <a:rPr lang="uk-UA" sz="2800" b="1" dirty="0" smtClean="0">
                <a:solidFill>
                  <a:schemeClr val="bg1"/>
                </a:solidFill>
              </a:rPr>
              <a:t>457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287739" y="1629594"/>
            <a:ext cx="569569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4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870464" y="1629594"/>
            <a:ext cx="771530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10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29624" y="3285778"/>
            <a:ext cx="7015302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60 </a:t>
            </a:r>
            <a:r>
              <a:rPr lang="ru-RU" sz="3200" b="1" dirty="0"/>
              <a:t>: </a:t>
            </a:r>
            <a:r>
              <a:rPr lang="ru-RU" sz="3200" b="1" dirty="0" smtClean="0"/>
              <a:t>5 = </a:t>
            </a:r>
          </a:p>
          <a:p>
            <a:r>
              <a:rPr lang="uk-UA" sz="3200" b="1" dirty="0" smtClean="0"/>
              <a:t>60 : 5 =</a:t>
            </a:r>
            <a:endParaRPr lang="ru-RU" sz="3200" b="1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2176272" y="1977201"/>
            <a:ext cx="24721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(60 </a:t>
            </a:r>
            <a:r>
              <a:rPr lang="ru-RU" sz="3200" b="1" dirty="0">
                <a:solidFill>
                  <a:schemeClr val="bg1"/>
                </a:solidFill>
              </a:rPr>
              <a:t>+ 24) : </a:t>
            </a:r>
            <a:r>
              <a:rPr lang="ru-RU" sz="3200" b="1" dirty="0" smtClean="0">
                <a:solidFill>
                  <a:schemeClr val="bg1"/>
                </a:solidFill>
              </a:rPr>
              <a:t>6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586236" y="1988621"/>
            <a:ext cx="27238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60 </a:t>
            </a:r>
            <a:r>
              <a:rPr lang="ru-RU" sz="3200" b="1" dirty="0">
                <a:solidFill>
                  <a:schemeClr val="bg1"/>
                </a:solidFill>
              </a:rPr>
              <a:t>: </a:t>
            </a:r>
            <a:r>
              <a:rPr lang="ru-RU" sz="3200" b="1" dirty="0" smtClean="0">
                <a:solidFill>
                  <a:schemeClr val="bg1"/>
                </a:solidFill>
              </a:rPr>
              <a:t>6 </a:t>
            </a:r>
            <a:r>
              <a:rPr lang="ru-RU" sz="3200" b="1" dirty="0">
                <a:solidFill>
                  <a:schemeClr val="bg1"/>
                </a:solidFill>
              </a:rPr>
              <a:t>+ 24 : </a:t>
            </a:r>
            <a:r>
              <a:rPr lang="ru-RU" sz="3200" b="1" dirty="0" smtClean="0">
                <a:solidFill>
                  <a:schemeClr val="bg1"/>
                </a:solidFill>
              </a:rPr>
              <a:t>6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176272" y="2481064"/>
            <a:ext cx="24721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(42 </a:t>
            </a:r>
            <a:r>
              <a:rPr lang="ru-RU" sz="3200" b="1" dirty="0">
                <a:solidFill>
                  <a:srgbClr val="FFFF00"/>
                </a:solidFill>
              </a:rPr>
              <a:t>+ </a:t>
            </a:r>
            <a:r>
              <a:rPr lang="ru-RU" sz="3200" b="1" dirty="0" smtClean="0">
                <a:solidFill>
                  <a:srgbClr val="FFFF00"/>
                </a:solidFill>
              </a:rPr>
              <a:t>42) </a:t>
            </a:r>
            <a:r>
              <a:rPr lang="ru-RU" sz="3200" b="1" dirty="0">
                <a:solidFill>
                  <a:srgbClr val="FFFF00"/>
                </a:solidFill>
              </a:rPr>
              <a:t>: </a:t>
            </a:r>
            <a:r>
              <a:rPr lang="ru-RU" sz="3200" b="1" dirty="0" smtClean="0">
                <a:solidFill>
                  <a:srgbClr val="FFFF00"/>
                </a:solidFill>
              </a:rPr>
              <a:t>6 =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202981" y="1994787"/>
            <a:ext cx="6944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14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552536" y="2493690"/>
            <a:ext cx="27238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42 </a:t>
            </a:r>
            <a:r>
              <a:rPr lang="ru-RU" sz="3200" b="1" dirty="0">
                <a:solidFill>
                  <a:srgbClr val="FFFF00"/>
                </a:solidFill>
              </a:rPr>
              <a:t>: </a:t>
            </a:r>
            <a:r>
              <a:rPr lang="ru-RU" sz="3200" b="1" dirty="0" smtClean="0">
                <a:solidFill>
                  <a:srgbClr val="FFFF00"/>
                </a:solidFill>
              </a:rPr>
              <a:t>6 </a:t>
            </a:r>
            <a:r>
              <a:rPr lang="ru-RU" sz="3200" b="1" dirty="0">
                <a:solidFill>
                  <a:srgbClr val="FFFF00"/>
                </a:solidFill>
              </a:rPr>
              <a:t>+ </a:t>
            </a:r>
            <a:r>
              <a:rPr lang="ru-RU" sz="3200" b="1" dirty="0" smtClean="0">
                <a:solidFill>
                  <a:srgbClr val="FFFF00"/>
                </a:solidFill>
              </a:rPr>
              <a:t>42 </a:t>
            </a:r>
            <a:r>
              <a:rPr lang="ru-RU" sz="3200" b="1" dirty="0">
                <a:solidFill>
                  <a:srgbClr val="FFFF00"/>
                </a:solidFill>
              </a:rPr>
              <a:t>: </a:t>
            </a:r>
            <a:r>
              <a:rPr lang="ru-RU" sz="3200" b="1" dirty="0" smtClean="0">
                <a:solidFill>
                  <a:srgbClr val="FFFF00"/>
                </a:solidFill>
              </a:rPr>
              <a:t>6 =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240192" y="2261931"/>
            <a:ext cx="569569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979025" y="2241662"/>
            <a:ext cx="771530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202980" y="2515060"/>
            <a:ext cx="6944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14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907455" y="4545918"/>
            <a:ext cx="703747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52 </a:t>
            </a:r>
            <a:r>
              <a:rPr lang="ru-RU" sz="3200" b="1" dirty="0"/>
              <a:t>: </a:t>
            </a:r>
            <a:r>
              <a:rPr lang="ru-RU" sz="3200" b="1" dirty="0" smtClean="0"/>
              <a:t>4 = </a:t>
            </a:r>
          </a:p>
          <a:p>
            <a:r>
              <a:rPr lang="ru-RU" sz="3200" b="1" dirty="0" smtClean="0"/>
              <a:t>52 </a:t>
            </a:r>
            <a:r>
              <a:rPr lang="ru-RU" sz="3200" b="1" dirty="0" smtClean="0"/>
              <a:t>: </a:t>
            </a:r>
            <a:r>
              <a:rPr lang="ru-RU" sz="3200" b="1" dirty="0" smtClean="0"/>
              <a:t>4=</a:t>
            </a:r>
            <a:endParaRPr lang="ru-RU" sz="3200" b="1" dirty="0" smtClean="0"/>
          </a:p>
        </p:txBody>
      </p:sp>
      <p:sp>
        <p:nvSpPr>
          <p:cNvPr id="49" name="Прямоугольник 48"/>
          <p:cNvSpPr/>
          <p:nvPr/>
        </p:nvSpPr>
        <p:spPr>
          <a:xfrm>
            <a:off x="6323637" y="2997746"/>
            <a:ext cx="569569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2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906362" y="2997746"/>
            <a:ext cx="771530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10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212170" y="3285778"/>
            <a:ext cx="24721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(50 </a:t>
            </a:r>
            <a:r>
              <a:rPr lang="ru-RU" sz="3200" b="1" dirty="0">
                <a:solidFill>
                  <a:schemeClr val="bg1"/>
                </a:solidFill>
              </a:rPr>
              <a:t>+ </a:t>
            </a:r>
            <a:r>
              <a:rPr lang="ru-RU" sz="3200" b="1" dirty="0" smtClean="0">
                <a:solidFill>
                  <a:schemeClr val="bg1"/>
                </a:solidFill>
              </a:rPr>
              <a:t>10) </a:t>
            </a:r>
            <a:r>
              <a:rPr lang="ru-RU" sz="3200" b="1" dirty="0">
                <a:solidFill>
                  <a:schemeClr val="bg1"/>
                </a:solidFill>
              </a:rPr>
              <a:t>: </a:t>
            </a:r>
            <a:r>
              <a:rPr lang="ru-RU" sz="3200" b="1" dirty="0" smtClean="0">
                <a:solidFill>
                  <a:schemeClr val="bg1"/>
                </a:solidFill>
              </a:rPr>
              <a:t>5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622134" y="3297198"/>
            <a:ext cx="27238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50 </a:t>
            </a:r>
            <a:r>
              <a:rPr lang="ru-RU" sz="3200" b="1" dirty="0">
                <a:solidFill>
                  <a:schemeClr val="bg1"/>
                </a:solidFill>
              </a:rPr>
              <a:t>: </a:t>
            </a:r>
            <a:r>
              <a:rPr lang="ru-RU" sz="3200" b="1" dirty="0" smtClean="0">
                <a:solidFill>
                  <a:schemeClr val="bg1"/>
                </a:solidFill>
              </a:rPr>
              <a:t>5 </a:t>
            </a:r>
            <a:r>
              <a:rPr lang="ru-RU" sz="3200" b="1" dirty="0">
                <a:solidFill>
                  <a:schemeClr val="bg1"/>
                </a:solidFill>
              </a:rPr>
              <a:t>+ </a:t>
            </a:r>
            <a:r>
              <a:rPr lang="ru-RU" sz="3200" b="1" dirty="0" smtClean="0">
                <a:solidFill>
                  <a:schemeClr val="bg1"/>
                </a:solidFill>
              </a:rPr>
              <a:t>10 </a:t>
            </a:r>
            <a:r>
              <a:rPr lang="ru-RU" sz="3200" b="1" dirty="0">
                <a:solidFill>
                  <a:schemeClr val="bg1"/>
                </a:solidFill>
              </a:rPr>
              <a:t>: </a:t>
            </a:r>
            <a:r>
              <a:rPr lang="ru-RU" sz="3200" b="1" dirty="0" smtClean="0">
                <a:solidFill>
                  <a:schemeClr val="bg1"/>
                </a:solidFill>
              </a:rPr>
              <a:t>5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212170" y="3789641"/>
            <a:ext cx="24721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(30 </a:t>
            </a:r>
            <a:r>
              <a:rPr lang="ru-RU" sz="3200" b="1" dirty="0">
                <a:solidFill>
                  <a:srgbClr val="FFFF00"/>
                </a:solidFill>
              </a:rPr>
              <a:t>+ </a:t>
            </a:r>
            <a:r>
              <a:rPr lang="ru-RU" sz="3200" b="1" dirty="0" smtClean="0">
                <a:solidFill>
                  <a:srgbClr val="FFFF00"/>
                </a:solidFill>
              </a:rPr>
              <a:t>30) </a:t>
            </a:r>
            <a:r>
              <a:rPr lang="ru-RU" sz="3200" b="1" dirty="0">
                <a:solidFill>
                  <a:srgbClr val="FFFF00"/>
                </a:solidFill>
              </a:rPr>
              <a:t>: </a:t>
            </a:r>
            <a:r>
              <a:rPr lang="ru-RU" sz="3200" b="1" dirty="0" smtClean="0">
                <a:solidFill>
                  <a:srgbClr val="FFFF00"/>
                </a:solidFill>
              </a:rPr>
              <a:t>5 =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238879" y="3277067"/>
            <a:ext cx="6944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12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588434" y="3789834"/>
            <a:ext cx="27238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30 </a:t>
            </a:r>
            <a:r>
              <a:rPr lang="ru-RU" sz="3200" b="1" dirty="0">
                <a:solidFill>
                  <a:srgbClr val="FFFF00"/>
                </a:solidFill>
              </a:rPr>
              <a:t>: </a:t>
            </a:r>
            <a:r>
              <a:rPr lang="ru-RU" sz="3200" b="1" dirty="0" smtClean="0">
                <a:solidFill>
                  <a:srgbClr val="FFFF00"/>
                </a:solidFill>
              </a:rPr>
              <a:t>5 </a:t>
            </a:r>
            <a:r>
              <a:rPr lang="ru-RU" sz="3200" b="1" dirty="0">
                <a:solidFill>
                  <a:srgbClr val="FFFF00"/>
                </a:solidFill>
              </a:rPr>
              <a:t>+ </a:t>
            </a:r>
            <a:r>
              <a:rPr lang="ru-RU" sz="3200" b="1" dirty="0" smtClean="0">
                <a:solidFill>
                  <a:srgbClr val="FFFF00"/>
                </a:solidFill>
              </a:rPr>
              <a:t>30 </a:t>
            </a:r>
            <a:r>
              <a:rPr lang="ru-RU" sz="3200" b="1" dirty="0">
                <a:solidFill>
                  <a:srgbClr val="FFFF00"/>
                </a:solidFill>
              </a:rPr>
              <a:t>: </a:t>
            </a:r>
            <a:r>
              <a:rPr lang="ru-RU" sz="3200" b="1" dirty="0" smtClean="0">
                <a:solidFill>
                  <a:srgbClr val="FFFF00"/>
                </a:solidFill>
              </a:rPr>
              <a:t>5 =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238878" y="3789834"/>
            <a:ext cx="6944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12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288704" y="4221882"/>
            <a:ext cx="569569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3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4871429" y="4229255"/>
            <a:ext cx="771530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10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2177237" y="4576862"/>
            <a:ext cx="24721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(40 </a:t>
            </a:r>
            <a:r>
              <a:rPr lang="ru-RU" sz="3200" b="1" dirty="0">
                <a:solidFill>
                  <a:schemeClr val="bg1"/>
                </a:solidFill>
              </a:rPr>
              <a:t>+ </a:t>
            </a:r>
            <a:r>
              <a:rPr lang="ru-RU" sz="3200" b="1" dirty="0" smtClean="0">
                <a:solidFill>
                  <a:schemeClr val="bg1"/>
                </a:solidFill>
              </a:rPr>
              <a:t>12) </a:t>
            </a:r>
            <a:r>
              <a:rPr lang="ru-RU" sz="3200" b="1" dirty="0">
                <a:solidFill>
                  <a:schemeClr val="bg1"/>
                </a:solidFill>
              </a:rPr>
              <a:t>: </a:t>
            </a:r>
            <a:r>
              <a:rPr lang="ru-RU" sz="3200" b="1" dirty="0" smtClean="0">
                <a:solidFill>
                  <a:schemeClr val="bg1"/>
                </a:solidFill>
              </a:rPr>
              <a:t>4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587201" y="4588282"/>
            <a:ext cx="27238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40 </a:t>
            </a:r>
            <a:r>
              <a:rPr lang="ru-RU" sz="3200" b="1" dirty="0">
                <a:solidFill>
                  <a:schemeClr val="bg1"/>
                </a:solidFill>
              </a:rPr>
              <a:t>: </a:t>
            </a:r>
            <a:r>
              <a:rPr lang="ru-RU" sz="3200" b="1" dirty="0" smtClean="0">
                <a:solidFill>
                  <a:schemeClr val="bg1"/>
                </a:solidFill>
              </a:rPr>
              <a:t>4 </a:t>
            </a:r>
            <a:r>
              <a:rPr lang="ru-RU" sz="3200" b="1" dirty="0">
                <a:solidFill>
                  <a:schemeClr val="bg1"/>
                </a:solidFill>
              </a:rPr>
              <a:t>+ </a:t>
            </a:r>
            <a:r>
              <a:rPr lang="ru-RU" sz="3200" b="1" dirty="0" smtClean="0">
                <a:solidFill>
                  <a:schemeClr val="bg1"/>
                </a:solidFill>
              </a:rPr>
              <a:t>12 </a:t>
            </a:r>
            <a:r>
              <a:rPr lang="ru-RU" sz="3200" b="1" dirty="0">
                <a:solidFill>
                  <a:schemeClr val="bg1"/>
                </a:solidFill>
              </a:rPr>
              <a:t>: </a:t>
            </a:r>
            <a:r>
              <a:rPr lang="ru-RU" sz="3200" b="1" dirty="0" smtClean="0">
                <a:solidFill>
                  <a:schemeClr val="bg1"/>
                </a:solidFill>
              </a:rPr>
              <a:t>4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203946" y="4594448"/>
            <a:ext cx="6944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13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2096293" y="5039235"/>
            <a:ext cx="24721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(20 </a:t>
            </a:r>
            <a:r>
              <a:rPr lang="ru-RU" sz="3200" b="1" dirty="0">
                <a:solidFill>
                  <a:srgbClr val="FFFF00"/>
                </a:solidFill>
              </a:rPr>
              <a:t>+ </a:t>
            </a:r>
            <a:r>
              <a:rPr lang="ru-RU" sz="3200" b="1" dirty="0" smtClean="0">
                <a:solidFill>
                  <a:srgbClr val="FFFF00"/>
                </a:solidFill>
              </a:rPr>
              <a:t>32) </a:t>
            </a:r>
            <a:r>
              <a:rPr lang="ru-RU" sz="3200" b="1" dirty="0">
                <a:solidFill>
                  <a:srgbClr val="FFFF00"/>
                </a:solidFill>
              </a:rPr>
              <a:t>: </a:t>
            </a:r>
            <a:r>
              <a:rPr lang="ru-RU" sz="3200" b="1" dirty="0" smtClean="0">
                <a:solidFill>
                  <a:srgbClr val="FFFF00"/>
                </a:solidFill>
              </a:rPr>
              <a:t>4 </a:t>
            </a:r>
            <a:r>
              <a:rPr lang="ru-RU" sz="3200" b="1" dirty="0" smtClean="0">
                <a:solidFill>
                  <a:srgbClr val="FFFF00"/>
                </a:solidFill>
              </a:rPr>
              <a:t>=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4506257" y="5050655"/>
            <a:ext cx="27238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20 </a:t>
            </a:r>
            <a:r>
              <a:rPr lang="ru-RU" sz="3200" b="1" dirty="0">
                <a:solidFill>
                  <a:srgbClr val="FFFF00"/>
                </a:solidFill>
              </a:rPr>
              <a:t>: </a:t>
            </a:r>
            <a:r>
              <a:rPr lang="ru-RU" sz="3200" b="1" dirty="0" smtClean="0">
                <a:solidFill>
                  <a:srgbClr val="FFFF00"/>
                </a:solidFill>
              </a:rPr>
              <a:t>4 </a:t>
            </a:r>
            <a:r>
              <a:rPr lang="ru-RU" sz="3200" b="1" dirty="0">
                <a:solidFill>
                  <a:srgbClr val="FFFF00"/>
                </a:solidFill>
              </a:rPr>
              <a:t>+ </a:t>
            </a:r>
            <a:r>
              <a:rPr lang="ru-RU" sz="3200" b="1" dirty="0" smtClean="0">
                <a:solidFill>
                  <a:srgbClr val="FFFF00"/>
                </a:solidFill>
              </a:rPr>
              <a:t>32 </a:t>
            </a:r>
            <a:r>
              <a:rPr lang="ru-RU" sz="3200" b="1" dirty="0">
                <a:solidFill>
                  <a:srgbClr val="FFFF00"/>
                </a:solidFill>
              </a:rPr>
              <a:t>: </a:t>
            </a:r>
            <a:r>
              <a:rPr lang="ru-RU" sz="3200" b="1" dirty="0" smtClean="0">
                <a:solidFill>
                  <a:srgbClr val="FFFF00"/>
                </a:solidFill>
              </a:rPr>
              <a:t>4 </a:t>
            </a:r>
            <a:r>
              <a:rPr lang="ru-RU" sz="3200" b="1" dirty="0" smtClean="0">
                <a:solidFill>
                  <a:srgbClr val="FFFF00"/>
                </a:solidFill>
              </a:rPr>
              <a:t>=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123002" y="5056821"/>
            <a:ext cx="6944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13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t="5754" r="6815" b="9804"/>
          <a:stretch/>
        </p:blipFill>
        <p:spPr>
          <a:xfrm>
            <a:off x="8592218" y="1788418"/>
            <a:ext cx="2787715" cy="2717140"/>
          </a:xfrm>
          <a:prstGeom prst="rect">
            <a:avLst/>
          </a:prstGeom>
        </p:spPr>
      </p:pic>
      <p:sp>
        <p:nvSpPr>
          <p:cNvPr id="58" name="Прямоугольник 57"/>
          <p:cNvSpPr/>
          <p:nvPr/>
        </p:nvSpPr>
        <p:spPr>
          <a:xfrm>
            <a:off x="6111059" y="4833243"/>
            <a:ext cx="569569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8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804142" y="4855603"/>
            <a:ext cx="771530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5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2169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6" grpId="0"/>
      <p:bldP spid="36" grpId="0" animBg="1"/>
      <p:bldP spid="7" grpId="0"/>
      <p:bldP spid="37" grpId="0"/>
      <p:bldP spid="38" grpId="0"/>
      <p:bldP spid="39" grpId="0"/>
      <p:bldP spid="40" grpId="0"/>
      <p:bldP spid="42" grpId="0"/>
      <p:bldP spid="44" grpId="0"/>
      <p:bldP spid="46" grpId="0"/>
      <p:bldP spid="47" grpId="0" animBg="1"/>
      <p:bldP spid="49" grpId="0"/>
      <p:bldP spid="50" grpId="0"/>
      <p:bldP spid="51" grpId="0"/>
      <p:bldP spid="53" grpId="0"/>
      <p:bldP spid="54" grpId="0"/>
      <p:bldP spid="55" grpId="0"/>
      <p:bldP spid="60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58" grpId="0"/>
      <p:bldP spid="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1063794" y="1651562"/>
            <a:ext cx="2085743" cy="28583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/>
              <a:t>76 : х = </a:t>
            </a:r>
            <a:r>
              <a:rPr lang="ru-RU" sz="3600" b="1" dirty="0" smtClean="0"/>
              <a:t>4</a:t>
            </a:r>
          </a:p>
          <a:p>
            <a:r>
              <a:rPr lang="uk-UA" sz="3600" b="1" dirty="0" smtClean="0"/>
              <a:t>х = </a:t>
            </a:r>
          </a:p>
          <a:p>
            <a:r>
              <a:rPr lang="uk-UA" sz="3600" b="1" u="sng" dirty="0" smtClean="0"/>
              <a:t>х =_____</a:t>
            </a:r>
          </a:p>
          <a:p>
            <a:endParaRPr lang="ru-RU" sz="3600" b="1" u="sng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023768" y="617681"/>
            <a:ext cx="10142271" cy="72388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Розв’яжіть</a:t>
            </a:r>
            <a:r>
              <a:rPr lang="ru-RU" sz="4000" b="1" dirty="0" smtClean="0"/>
              <a:t> рівняння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29282" y="5686262"/>
            <a:ext cx="1310222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Ст.83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№458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749897" y="3081056"/>
            <a:ext cx="654295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19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110460" y="3554022"/>
            <a:ext cx="1933170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76 : 19 = 4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684013" y="2493690"/>
            <a:ext cx="11095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76 : 4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826286" y="3974768"/>
            <a:ext cx="1340554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4 = 4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358681" y="2259798"/>
            <a:ext cx="1384210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40  36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32945" y="3554022"/>
            <a:ext cx="2351372" cy="232219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46" name="Прямоугольник 45"/>
          <p:cNvSpPr/>
          <p:nvPr/>
        </p:nvSpPr>
        <p:spPr>
          <a:xfrm>
            <a:off x="3827465" y="1648364"/>
            <a:ext cx="2267438" cy="28615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/>
              <a:t>с </a:t>
            </a:r>
            <a:r>
              <a:rPr lang="ru-RU" sz="3600" b="1" dirty="0"/>
              <a:t>∙ 7 = </a:t>
            </a:r>
            <a:r>
              <a:rPr lang="ru-RU" sz="3600" b="1" dirty="0" smtClean="0"/>
              <a:t>98</a:t>
            </a:r>
          </a:p>
          <a:p>
            <a:r>
              <a:rPr lang="uk-UA" sz="3600" b="1" dirty="0" smtClean="0"/>
              <a:t>с =</a:t>
            </a:r>
          </a:p>
          <a:p>
            <a:r>
              <a:rPr lang="uk-UA" sz="3600" b="1" u="sng" dirty="0" smtClean="0"/>
              <a:t>с =_____</a:t>
            </a:r>
          </a:p>
          <a:p>
            <a:r>
              <a:rPr lang="uk-UA" sz="3600" b="1" u="sng" dirty="0" smtClean="0"/>
              <a:t> </a:t>
            </a:r>
            <a:endParaRPr lang="ru-RU" sz="3600" b="1" u="sng" dirty="0" smtClean="0"/>
          </a:p>
        </p:txBody>
      </p:sp>
      <p:sp>
        <p:nvSpPr>
          <p:cNvPr id="52" name="Прямоугольник 51"/>
          <p:cNvSpPr/>
          <p:nvPr/>
        </p:nvSpPr>
        <p:spPr>
          <a:xfrm>
            <a:off x="6549300" y="1648679"/>
            <a:ext cx="2156286" cy="279905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/>
              <a:t>k </a:t>
            </a:r>
            <a:r>
              <a:rPr lang="ru-RU" sz="3600" b="1" dirty="0"/>
              <a:t>∙ 5 = </a:t>
            </a:r>
            <a:r>
              <a:rPr lang="ru-RU" sz="3600" b="1" dirty="0" smtClean="0"/>
              <a:t>80</a:t>
            </a:r>
          </a:p>
          <a:p>
            <a:r>
              <a:rPr lang="en-US" sz="3600" b="1" dirty="0" smtClean="0"/>
              <a:t>k =</a:t>
            </a:r>
          </a:p>
          <a:p>
            <a:r>
              <a:rPr lang="en-US" sz="3600" b="1" u="sng" dirty="0" smtClean="0"/>
              <a:t>k =_____</a:t>
            </a:r>
          </a:p>
          <a:p>
            <a:endParaRPr lang="ru-RU" sz="3600" b="1" dirty="0" smtClean="0"/>
          </a:p>
        </p:txBody>
      </p:sp>
      <p:sp>
        <p:nvSpPr>
          <p:cNvPr id="54" name="Прямоугольник 53"/>
          <p:cNvSpPr/>
          <p:nvPr/>
        </p:nvSpPr>
        <p:spPr>
          <a:xfrm>
            <a:off x="4492623" y="3109591"/>
            <a:ext cx="654295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14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520833" y="2496281"/>
            <a:ext cx="11095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98 : 7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106021" y="2224562"/>
            <a:ext cx="1384210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FFFF00"/>
                </a:solidFill>
              </a:rPr>
              <a:t>7</a:t>
            </a:r>
            <a:r>
              <a:rPr lang="uk-UA" sz="2800" b="1" dirty="0" smtClean="0">
                <a:solidFill>
                  <a:srgbClr val="FFFF00"/>
                </a:solidFill>
              </a:rPr>
              <a:t>0  28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859783" y="3591260"/>
            <a:ext cx="1933170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14 </a:t>
            </a:r>
            <a:r>
              <a:rPr lang="uk-UA" sz="3200" b="1" dirty="0" smtClean="0">
                <a:solidFill>
                  <a:schemeClr val="bg1"/>
                </a:solidFill>
                <a:latin typeface="Calibri"/>
                <a:cs typeface="Calibri"/>
              </a:rPr>
              <a:t>∙ 7 </a:t>
            </a:r>
            <a:r>
              <a:rPr lang="uk-UA" sz="3200" b="1" dirty="0" smtClean="0">
                <a:solidFill>
                  <a:schemeClr val="bg1"/>
                </a:solidFill>
              </a:rPr>
              <a:t>= 98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4338734" y="4064226"/>
            <a:ext cx="1573079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98 = 98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229028" y="2461045"/>
            <a:ext cx="11095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80</a:t>
            </a:r>
            <a:r>
              <a:rPr lang="uk-UA" sz="3200" b="1" dirty="0" smtClean="0">
                <a:solidFill>
                  <a:schemeClr val="bg1"/>
                </a:solidFill>
              </a:rPr>
              <a:t> : </a:t>
            </a:r>
            <a:r>
              <a:rPr lang="en-US" sz="3200" b="1" dirty="0" smtClean="0">
                <a:solidFill>
                  <a:schemeClr val="bg1"/>
                </a:solidFill>
              </a:rPr>
              <a:t>5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6809761" y="2259798"/>
            <a:ext cx="1384210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50  30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298880" y="3048206"/>
            <a:ext cx="654295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16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653555" y="3521806"/>
            <a:ext cx="1933170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16 </a:t>
            </a:r>
            <a:r>
              <a:rPr lang="uk-UA" sz="3200" b="1" dirty="0" smtClean="0">
                <a:solidFill>
                  <a:schemeClr val="bg1"/>
                </a:solidFill>
                <a:latin typeface="Calibri"/>
                <a:cs typeface="Calibri"/>
              </a:rPr>
              <a:t>∙ 5 </a:t>
            </a:r>
            <a:r>
              <a:rPr lang="uk-UA" sz="3200" b="1" dirty="0" smtClean="0">
                <a:solidFill>
                  <a:schemeClr val="bg1"/>
                </a:solidFill>
              </a:rPr>
              <a:t>= 80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132506" y="3994772"/>
            <a:ext cx="1573079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80 = 80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7644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7" grpId="0"/>
      <p:bldP spid="40" grpId="0"/>
      <p:bldP spid="51" grpId="0"/>
      <p:bldP spid="39" grpId="0"/>
      <p:bldP spid="54" grpId="0"/>
      <p:bldP spid="55" grpId="0"/>
      <p:bldP spid="56" grpId="0"/>
      <p:bldP spid="57" grpId="0"/>
      <p:bldP spid="58" grpId="0"/>
      <p:bldP spid="60" grpId="0"/>
      <p:bldP spid="61" grpId="0"/>
      <p:bldP spid="62" grpId="0"/>
      <p:bldP spid="63" grpId="0"/>
      <p:bldP spid="6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15140</TotalTime>
  <Words>723</Words>
  <Application>Microsoft Office PowerPoint</Application>
  <PresentationFormat>Произвольный</PresentationFormat>
  <Paragraphs>199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1303</cp:revision>
  <dcterms:created xsi:type="dcterms:W3CDTF">2025-08-27T14:01:18Z</dcterms:created>
  <dcterms:modified xsi:type="dcterms:W3CDTF">2026-03-30T16:57:09Z</dcterms:modified>
</cp:coreProperties>
</file>