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7" r:id="rId2"/>
    <p:sldId id="861" r:id="rId3"/>
    <p:sldId id="680" r:id="rId4"/>
    <p:sldId id="689" r:id="rId5"/>
    <p:sldId id="776" r:id="rId6"/>
    <p:sldId id="777" r:id="rId7"/>
    <p:sldId id="834" r:id="rId8"/>
    <p:sldId id="853" r:id="rId9"/>
    <p:sldId id="854" r:id="rId10"/>
    <p:sldId id="501" r:id="rId11"/>
    <p:sldId id="773" r:id="rId12"/>
    <p:sldId id="836" r:id="rId13"/>
    <p:sldId id="847" r:id="rId14"/>
    <p:sldId id="849" r:id="rId15"/>
    <p:sldId id="855" r:id="rId16"/>
    <p:sldId id="856" r:id="rId17"/>
    <p:sldId id="857" r:id="rId18"/>
    <p:sldId id="858" r:id="rId19"/>
    <p:sldId id="859" r:id="rId20"/>
    <p:sldId id="674" r:id="rId21"/>
    <p:sldId id="772" r:id="rId22"/>
    <p:sldId id="860" r:id="rId23"/>
    <p:sldId id="852" r:id="rId24"/>
    <p:sldId id="599" r:id="rId25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9267" y="1045097"/>
            <a:ext cx="8902906" cy="1940957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</a:rPr>
              <a:t>Як дикі тварини стали свійськими</a:t>
            </a:r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?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15" y="3976140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70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Купити Фігурка Домашні тварини. TBS059. Ціна за 1 шт. недорог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0710" r="4482" b="17529"/>
          <a:stretch/>
        </p:blipFill>
        <p:spPr bwMode="auto">
          <a:xfrm>
            <a:off x="1529267" y="3976140"/>
            <a:ext cx="3935152" cy="1910268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Пригадайте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488380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45358" y="5405879"/>
            <a:ext cx="5637984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дізнаєтеся, я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к дикі тварини стали свійськими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3"/>
          <p:cNvSpPr txBox="1">
            <a:spLocks/>
          </p:cNvSpPr>
          <p:nvPr/>
        </p:nvSpPr>
        <p:spPr bwMode="auto">
          <a:xfrm>
            <a:off x="460376" y="1301330"/>
            <a:ext cx="3981520" cy="976336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Які </a:t>
            </a:r>
            <a:r>
              <a:rPr lang="ru-RU" sz="2800" b="1" dirty="0" err="1" smtClean="0">
                <a:solidFill>
                  <a:schemeClr val="bg1"/>
                </a:solidFill>
              </a:rPr>
              <a:t>найважливіші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періоди</a:t>
            </a:r>
            <a:r>
              <a:rPr lang="ru-RU" sz="2800" b="1" dirty="0" smtClean="0">
                <a:solidFill>
                  <a:schemeClr val="bg1"/>
                </a:solidFill>
              </a:rPr>
              <a:t> в житті звірів?</a:t>
            </a: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41896" y="1349028"/>
            <a:ext cx="4106559" cy="153233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Порівняйте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 smtClean="0"/>
              <a:t>розкажіть</a:t>
            </a:r>
            <a:r>
              <a:rPr lang="ru-RU" sz="2800" b="1" dirty="0" smtClean="0"/>
              <a:t>, </a:t>
            </a:r>
          </a:p>
          <a:p>
            <a:pPr algn="ctr"/>
            <a:r>
              <a:rPr lang="ru-RU" sz="2800" b="1" dirty="0" smtClean="0"/>
              <a:t>чим </a:t>
            </a:r>
            <a:r>
              <a:rPr lang="ru-RU" sz="2800" b="1" dirty="0" err="1"/>
              <a:t>різниться</a:t>
            </a:r>
            <a:r>
              <a:rPr lang="ru-RU" sz="2800" b="1" dirty="0"/>
              <a:t> розвиток </a:t>
            </a:r>
            <a:r>
              <a:rPr lang="ru-RU" sz="2800" b="1" dirty="0" err="1"/>
              <a:t>білченят</a:t>
            </a:r>
            <a:r>
              <a:rPr lang="ru-RU" sz="2800" b="1" dirty="0"/>
              <a:t> і оленят? </a:t>
            </a:r>
          </a:p>
        </p:txBody>
      </p:sp>
      <p:pic>
        <p:nvPicPr>
          <p:cNvPr id="1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358" y="2925378"/>
            <a:ext cx="3768530" cy="238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0" y="3818554"/>
            <a:ext cx="3660595" cy="2520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 txBox="1">
            <a:spLocks/>
          </p:cNvSpPr>
          <p:nvPr/>
        </p:nvSpPr>
        <p:spPr bwMode="auto">
          <a:xfrm>
            <a:off x="950642" y="2302729"/>
            <a:ext cx="3312369" cy="15435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Які навички </a:t>
            </a:r>
            <a:r>
              <a:rPr lang="ru-RU" sz="2800" b="1" dirty="0" err="1" smtClean="0">
                <a:solidFill>
                  <a:schemeClr val="bg1"/>
                </a:solidFill>
              </a:rPr>
              <a:t>передають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звірі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своїм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малятам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192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b="1" dirty="0" err="1"/>
              <a:t>Роздивіться</a:t>
            </a:r>
            <a:r>
              <a:rPr lang="ru-RU" sz="4000" b="1" dirty="0"/>
              <a:t> світлини та </a:t>
            </a:r>
            <a:r>
              <a:rPr lang="ru-RU" sz="4000" b="1" dirty="0" err="1"/>
              <a:t>впізнайте</a:t>
            </a:r>
            <a:r>
              <a:rPr lang="ru-RU" sz="4000" b="1" dirty="0"/>
              <a:t> </a:t>
            </a:r>
            <a:r>
              <a:rPr lang="ru-RU" sz="4000" b="1" dirty="0" smtClean="0"/>
              <a:t>тварин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6191" y="1341562"/>
            <a:ext cx="10369151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Хто з них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належить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до диких, а хто — до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свійських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?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Поясніть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чому ви так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думаєте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x-none" sz="32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 descr="D:\3 клас\04 ЯДС\Грущинська\5 Тварини\070 Як дикі стали свійськими\2026-03-01_130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40" y="2565698"/>
            <a:ext cx="95726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3510" y="1197546"/>
            <a:ext cx="1041778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rgbClr val="FF0000"/>
                </a:solidFill>
              </a:rPr>
              <a:t>Свійськими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називають тварин, які </a:t>
            </a:r>
            <a:r>
              <a:rPr lang="ru-RU" sz="3200" b="1" dirty="0">
                <a:solidFill>
                  <a:srgbClr val="FF0000"/>
                </a:solidFill>
              </a:rPr>
              <a:t>живуть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в умовах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господарства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або </a:t>
            </a:r>
            <a:r>
              <a:rPr lang="ru-RU" sz="3200" b="1" dirty="0" err="1">
                <a:solidFill>
                  <a:srgbClr val="FF0000"/>
                </a:solidFill>
              </a:rPr>
              <a:t>вдома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приносять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економічну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та будь-яку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іншу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користь</a:t>
            </a:r>
            <a:r>
              <a:rPr lang="ru-RU" sz="3200" b="1" dirty="0">
                <a:solidFill>
                  <a:srgbClr val="FF0000"/>
                </a:solidFill>
              </a:rPr>
              <a:t> людям 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і </a:t>
            </a:r>
            <a:r>
              <a:rPr lang="ru-RU" sz="3200" b="1" dirty="0" err="1">
                <a:solidFill>
                  <a:srgbClr val="FF0000"/>
                </a:solidFill>
              </a:rPr>
              <a:t>потребують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піклування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1976" y="477466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Вивчаємо й розуміємо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9" y="2853597"/>
            <a:ext cx="1830090" cy="178983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87" y="4706551"/>
            <a:ext cx="1584176" cy="1660026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64" y="4346072"/>
            <a:ext cx="2033598" cy="212032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30" y="2877193"/>
            <a:ext cx="1353962" cy="17598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33" y="2870800"/>
            <a:ext cx="1770742" cy="1534817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93" y="2862198"/>
            <a:ext cx="1153726" cy="1772636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19" y="4640621"/>
            <a:ext cx="1506035" cy="17598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19" y="2838187"/>
            <a:ext cx="1989817" cy="1683863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03" y="2823126"/>
            <a:ext cx="1235059" cy="175756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3" y="4768398"/>
            <a:ext cx="1770742" cy="165275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692" y="4712552"/>
            <a:ext cx="1708604" cy="1708604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3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Цікаво</a:t>
            </a:r>
            <a:r>
              <a:rPr lang="ru-RU" sz="4000" b="1" dirty="0">
                <a:solidFill>
                  <a:schemeClr val="bg1"/>
                </a:solidFill>
              </a:rPr>
              <a:t> знати!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8548" y="1197546"/>
            <a:ext cx="9507099" cy="1587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Тисячі років тому люди почали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приручати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диких 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тварин і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згодом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деяких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змогли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одомашнити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Свійськими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ставали лише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ті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, які приносили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користь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28654"/>
            <a:ext cx="1411511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103-104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3474" y="2915448"/>
            <a:ext cx="5782627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FF00"/>
                </a:solidFill>
              </a:rPr>
              <a:t>Приручення</a:t>
            </a:r>
            <a:r>
              <a:rPr lang="ru-RU" sz="2800" b="1" dirty="0"/>
              <a:t> — </a:t>
            </a:r>
            <a:r>
              <a:rPr lang="ru-RU" sz="2800" b="1" dirty="0" err="1"/>
              <a:t>призвичаювання</a:t>
            </a:r>
            <a:r>
              <a:rPr lang="ru-RU" sz="2800" b="1" dirty="0"/>
              <a:t> диких </a:t>
            </a:r>
            <a:r>
              <a:rPr lang="ru-RU" sz="2800" b="1" dirty="0" smtClean="0"/>
              <a:t>тварин </a:t>
            </a:r>
            <a:r>
              <a:rPr lang="ru-RU" sz="2800" b="1" dirty="0"/>
              <a:t>до </a:t>
            </a:r>
            <a:r>
              <a:rPr lang="ru-RU" sz="2800" b="1" dirty="0" err="1"/>
              <a:t>утримання</a:t>
            </a:r>
            <a:r>
              <a:rPr lang="ru-RU" sz="2800" b="1" dirty="0"/>
              <a:t> в </a:t>
            </a:r>
            <a:r>
              <a:rPr lang="ru-RU" sz="2800" b="1" dirty="0" err="1"/>
              <a:t>неволі</a:t>
            </a:r>
            <a:r>
              <a:rPr lang="ru-RU" sz="2800" b="1" dirty="0"/>
              <a:t> </a:t>
            </a:r>
            <a:r>
              <a:rPr lang="ru-RU" sz="2800" b="1" dirty="0" err="1"/>
              <a:t>впродовж</a:t>
            </a:r>
            <a:r>
              <a:rPr lang="ru-RU" sz="2800" b="1" dirty="0"/>
              <a:t> одного </a:t>
            </a:r>
            <a:r>
              <a:rPr lang="ru-RU" sz="2800" b="1" dirty="0" err="1"/>
              <a:t>покоління</a:t>
            </a:r>
            <a:r>
              <a:rPr lang="ru-RU" sz="2800" b="1" dirty="0"/>
              <a:t>.</a:t>
            </a:r>
          </a:p>
        </p:txBody>
      </p:sp>
      <p:pic>
        <p:nvPicPr>
          <p:cNvPr id="14" name="Picture 2" descr="Купити Фігурка Домашні тварини. TBS059. Ціна за 1 шт. недорог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0710" r="4482" b="17529"/>
          <a:stretch/>
        </p:blipFill>
        <p:spPr bwMode="auto">
          <a:xfrm>
            <a:off x="998548" y="3014165"/>
            <a:ext cx="4341778" cy="2107659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3474" y="4503561"/>
            <a:ext cx="608965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ru-RU" sz="2800" b="1" dirty="0" err="1">
                <a:solidFill>
                  <a:srgbClr val="FFFF00"/>
                </a:solidFill>
              </a:rPr>
              <a:t>Одомашнення</a:t>
            </a:r>
            <a:r>
              <a:rPr lang="ru-RU" sz="2800" b="1" dirty="0"/>
              <a:t> — це </a:t>
            </a:r>
            <a:r>
              <a:rPr lang="ru-RU" sz="2800" b="1" dirty="0" err="1"/>
              <a:t>розведення</a:t>
            </a:r>
            <a:r>
              <a:rPr lang="ru-RU" sz="2800" b="1" dirty="0"/>
              <a:t> </a:t>
            </a:r>
            <a:r>
              <a:rPr lang="ru-RU" sz="2800" b="1" dirty="0" err="1"/>
              <a:t>приручених</a:t>
            </a:r>
            <a:r>
              <a:rPr lang="ru-RU" sz="2800" b="1" dirty="0"/>
              <a:t> тварин із </a:t>
            </a:r>
            <a:r>
              <a:rPr lang="ru-RU" sz="2800" b="1" dirty="0" err="1"/>
              <a:t>господарською</a:t>
            </a:r>
            <a:r>
              <a:rPr lang="ru-RU" sz="2800" b="1" dirty="0"/>
              <a:t> метою </a:t>
            </a:r>
            <a:r>
              <a:rPr lang="ru-RU" sz="2800" b="1" dirty="0" err="1"/>
              <a:t>впродовж</a:t>
            </a:r>
            <a:r>
              <a:rPr lang="ru-RU" sz="2800" b="1" dirty="0"/>
              <a:t> </a:t>
            </a:r>
            <a:r>
              <a:rPr lang="ru-RU" sz="2800" b="1" dirty="0" err="1" smtClean="0"/>
              <a:t>багатьох</a:t>
            </a:r>
            <a:r>
              <a:rPr lang="ru-RU" sz="2800" b="1" dirty="0" smtClean="0"/>
              <a:t> </a:t>
            </a:r>
            <a:r>
              <a:rPr lang="ru-RU" sz="2800" b="1" dirty="0" err="1"/>
              <a:t>поколінь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2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35059" y="548177"/>
            <a:ext cx="10169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smtClean="0">
                <a:solidFill>
                  <a:schemeClr val="bg1"/>
                </a:solidFill>
              </a:rPr>
              <a:t>Прочитайте інформацію в </a:t>
            </a:r>
            <a:r>
              <a:rPr lang="ru-RU" sz="4000" b="1" dirty="0" err="1" smtClean="0">
                <a:solidFill>
                  <a:schemeClr val="bg1"/>
                </a:solidFill>
              </a:rPr>
              <a:t>підручнку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3 клас\04 ЯДС\Грущинська\5 Тварини\070 Як дикі стали свійськими\2026-03-01_133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48" y="1349417"/>
            <a:ext cx="8917400" cy="33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konspekta.net/studopediaorg/baza12/2672584512653.files/image1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819" y="4791262"/>
            <a:ext cx="1478352" cy="1724744"/>
          </a:xfrm>
          <a:prstGeom prst="rect">
            <a:avLst/>
          </a:prstGeom>
          <a:noFill/>
        </p:spPr>
      </p:pic>
      <p:pic>
        <p:nvPicPr>
          <p:cNvPr id="22" name="Picture 6" descr="http://detskiychas.ru/wp-content/uploads/2014/03/korova_skaz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1035" y="4794604"/>
            <a:ext cx="1710516" cy="1732433"/>
          </a:xfrm>
          <a:prstGeom prst="rect">
            <a:avLst/>
          </a:prstGeom>
          <a:noFill/>
        </p:spPr>
      </p:pic>
      <p:pic>
        <p:nvPicPr>
          <p:cNvPr id="24" name="Picture 12" descr="http://school.xvatit.com/images/d/d2/Umb-360436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531" y="4794604"/>
            <a:ext cx="2303569" cy="176688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838" y="3777109"/>
            <a:ext cx="1905032" cy="18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Мультяшная коза для детей Сельскохозяйственные животныеВекторная  иллюстрация | Премиум векто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59" y="4794604"/>
            <a:ext cx="1721402" cy="172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7113" r="19270" b="7952"/>
          <a:stretch/>
        </p:blipFill>
        <p:spPr bwMode="auto">
          <a:xfrm>
            <a:off x="9629439" y="1386350"/>
            <a:ext cx="1869443" cy="240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018" y="5535132"/>
            <a:ext cx="1784964" cy="102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Цікаво</a:t>
            </a:r>
            <a:r>
              <a:rPr lang="ru-RU" sz="4000" b="1" dirty="0">
                <a:solidFill>
                  <a:schemeClr val="bg1"/>
                </a:solidFill>
              </a:rPr>
              <a:t> знати!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79663" y="1235752"/>
            <a:ext cx="7253722" cy="10947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</a:rPr>
              <a:t>Насамперед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 люди одомашнили собаку — свого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вірного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друга й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</a:rPr>
              <a:t>помічника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Picture 4" descr="https://upload.wikimedia.org/wikipedia/commons/e/ee/Wolf._bei_Eekho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700" y="2494825"/>
            <a:ext cx="4786745" cy="379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 descr="http://www.symbolsbook.ru/images/S/Do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410" y="2508292"/>
            <a:ext cx="4567619" cy="379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847226" y="2578539"/>
            <a:ext cx="131681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ВОВК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40" y="4869954"/>
            <a:ext cx="154995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СОБАКА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Цікаво</a:t>
            </a:r>
            <a:r>
              <a:rPr lang="ru-RU" sz="4000" b="1" dirty="0">
                <a:solidFill>
                  <a:schemeClr val="bg1"/>
                </a:solidFill>
              </a:rPr>
              <a:t> знати!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51471" y="1197546"/>
            <a:ext cx="10005539" cy="2264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2800" b="1" dirty="0"/>
              <a:t>Предком </a:t>
            </a:r>
            <a:r>
              <a:rPr lang="ru-RU" sz="2800" b="1" dirty="0" err="1"/>
              <a:t>свійської</a:t>
            </a:r>
            <a:r>
              <a:rPr lang="ru-RU" sz="2800" b="1" dirty="0"/>
              <a:t> </a:t>
            </a:r>
            <a:r>
              <a:rPr lang="ru-RU" sz="2800" b="1" dirty="0" err="1"/>
              <a:t>корови</a:t>
            </a:r>
            <a:r>
              <a:rPr lang="ru-RU" sz="2800" b="1" dirty="0"/>
              <a:t> був </a:t>
            </a:r>
            <a:r>
              <a:rPr lang="ru-RU" sz="2800" b="1" dirty="0" err="1"/>
              <a:t>могутній</a:t>
            </a:r>
            <a:r>
              <a:rPr lang="ru-RU" sz="2800" b="1" dirty="0"/>
              <a:t> тур — дикий </a:t>
            </a:r>
            <a:r>
              <a:rPr lang="ru-RU" sz="2800" b="1" dirty="0" err="1"/>
              <a:t>бик</a:t>
            </a:r>
            <a:r>
              <a:rPr lang="ru-RU" sz="2800" b="1" dirty="0"/>
              <a:t>, який жив у наших лісах і степах. </a:t>
            </a:r>
            <a:r>
              <a:rPr lang="ru-RU" sz="2800" b="1" dirty="0" err="1"/>
              <a:t>Ворогів</a:t>
            </a:r>
            <a:r>
              <a:rPr lang="ru-RU" sz="2800" b="1" dirty="0"/>
              <a:t> у нього не було, навіть </a:t>
            </a:r>
            <a:r>
              <a:rPr lang="ru-RU" sz="2800" b="1" dirty="0" err="1"/>
              <a:t>зграї</a:t>
            </a:r>
            <a:r>
              <a:rPr lang="ru-RU" sz="2800" b="1" dirty="0"/>
              <a:t> </a:t>
            </a:r>
            <a:r>
              <a:rPr lang="ru-RU" sz="2800" b="1" dirty="0" err="1"/>
              <a:t>вовків</a:t>
            </a:r>
            <a:r>
              <a:rPr lang="ru-RU" sz="2800" b="1" dirty="0"/>
              <a:t> не могли його </a:t>
            </a:r>
            <a:r>
              <a:rPr lang="ru-RU" sz="2800" b="1" dirty="0" err="1"/>
              <a:t>здолати</a:t>
            </a:r>
            <a:r>
              <a:rPr lang="ru-RU" sz="2800" b="1" dirty="0"/>
              <a:t>. </a:t>
            </a:r>
            <a:r>
              <a:rPr lang="ru-RU" sz="2800" b="1" dirty="0" err="1"/>
              <a:t>Зникнення</a:t>
            </a:r>
            <a:r>
              <a:rPr lang="ru-RU" sz="2800" b="1" dirty="0"/>
              <a:t> </a:t>
            </a:r>
            <a:r>
              <a:rPr lang="ru-RU" sz="2800" b="1" dirty="0" err="1"/>
              <a:t>турів</a:t>
            </a:r>
            <a:r>
              <a:rPr lang="ru-RU" sz="2800" b="1" dirty="0"/>
              <a:t> </a:t>
            </a:r>
            <a:r>
              <a:rPr lang="ru-RU" sz="2800" b="1" dirty="0" err="1"/>
              <a:t>зумовила</a:t>
            </a:r>
            <a:r>
              <a:rPr lang="ru-RU" sz="2800" b="1" dirty="0"/>
              <a:t> діяльність людей: </a:t>
            </a:r>
            <a:r>
              <a:rPr lang="ru-RU" sz="2800" b="1" dirty="0" err="1"/>
              <a:t>мисливство</a:t>
            </a:r>
            <a:r>
              <a:rPr lang="ru-RU" sz="2800" b="1" dirty="0"/>
              <a:t>, </a:t>
            </a:r>
            <a:r>
              <a:rPr lang="ru-RU" sz="2800" b="1" dirty="0" err="1"/>
              <a:t>вирубування</a:t>
            </a:r>
            <a:r>
              <a:rPr lang="ru-RU" sz="2800" b="1" dirty="0"/>
              <a:t> </a:t>
            </a:r>
            <a:r>
              <a:rPr lang="ru-RU" sz="2800" b="1" dirty="0" err="1"/>
              <a:t>лісів</a:t>
            </a:r>
            <a:r>
              <a:rPr lang="ru-RU" sz="2800" b="1" dirty="0"/>
              <a:t> та </a:t>
            </a:r>
            <a:r>
              <a:rPr lang="ru-RU" sz="2800" b="1" dirty="0" err="1" smtClean="0"/>
              <a:t>освоєння</a:t>
            </a:r>
            <a:r>
              <a:rPr lang="ru-RU" sz="2800" b="1" dirty="0" smtClean="0"/>
              <a:t> </a:t>
            </a:r>
            <a:r>
              <a:rPr lang="ru-RU" sz="2800" b="1" dirty="0" err="1"/>
              <a:t>степів</a:t>
            </a:r>
            <a:r>
              <a:rPr lang="ru-RU" sz="2800" b="1" dirty="0"/>
              <a:t>. </a:t>
            </a:r>
            <a:r>
              <a:rPr lang="ru-RU" sz="2800" b="1" dirty="0" err="1"/>
              <a:t>Останнього</a:t>
            </a:r>
            <a:r>
              <a:rPr lang="ru-RU" sz="2800" b="1" dirty="0"/>
              <a:t> тура </a:t>
            </a:r>
            <a:r>
              <a:rPr lang="ru-RU" sz="2800" b="1" dirty="0" err="1"/>
              <a:t>бачили</a:t>
            </a:r>
            <a:r>
              <a:rPr lang="ru-RU" sz="2800" b="1" dirty="0"/>
              <a:t> більше ста років тому.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http://selomoe.ru/wp-content/uploads/2016/02/mensko-anzhuyskaya-poroda-kor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3206" y="3571507"/>
            <a:ext cx="300039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6" descr="http://web-zoopark.ru/faq-zhivotnye/001/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7496" y="3571507"/>
            <a:ext cx="2635267" cy="2782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1148246" y="3651923"/>
            <a:ext cx="2495513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ТУР</a:t>
            </a:r>
          </a:p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 (ДИКИЙ БИК)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12606" y="3806385"/>
            <a:ext cx="1848456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   КОРОВА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1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pp.vk.me/c407130/v407130910/2d66/FUQCdyeDxJ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987" y="3556504"/>
            <a:ext cx="328614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>
                <a:solidFill>
                  <a:schemeClr val="bg1"/>
                </a:solidFill>
              </a:rPr>
              <a:t>Цікаво</a:t>
            </a:r>
            <a:r>
              <a:rPr lang="ru-RU" sz="4000" b="1" dirty="0">
                <a:solidFill>
                  <a:schemeClr val="bg1"/>
                </a:solidFill>
              </a:rPr>
              <a:t> знати!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51471" y="1197546"/>
            <a:ext cx="10005539" cy="2264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2800" dirty="0" err="1"/>
              <a:t>Свійський</a:t>
            </a:r>
            <a:r>
              <a:rPr lang="ru-RU" sz="2800" dirty="0"/>
              <a:t> </a:t>
            </a:r>
            <a:r>
              <a:rPr lang="ru-RU" sz="2800" dirty="0" err="1"/>
              <a:t>кінь</a:t>
            </a:r>
            <a:r>
              <a:rPr lang="ru-RU" sz="2800" dirty="0"/>
              <a:t> — </a:t>
            </a:r>
            <a:r>
              <a:rPr lang="ru-RU" sz="2800" dirty="0" err="1"/>
              <a:t>найжвавіший</a:t>
            </a:r>
            <a:r>
              <a:rPr lang="ru-RU" sz="2800" dirty="0"/>
              <a:t> і </a:t>
            </a:r>
            <a:r>
              <a:rPr lang="ru-RU" sz="2800" dirty="0" err="1" smtClean="0"/>
              <a:t>найелегантніший</a:t>
            </a:r>
            <a:r>
              <a:rPr lang="ru-RU" sz="2800" dirty="0" smtClean="0"/>
              <a:t> </a:t>
            </a:r>
            <a:r>
              <a:rPr lang="ru-RU" sz="2800" dirty="0"/>
              <a:t>серед тварин. Його предком </a:t>
            </a:r>
            <a:r>
              <a:rPr lang="ru-RU" sz="2800" dirty="0" err="1"/>
              <a:t>вважають</a:t>
            </a:r>
            <a:r>
              <a:rPr lang="ru-RU" sz="2800" dirty="0"/>
              <a:t> тарпана — дикого коня, </a:t>
            </a:r>
            <a:r>
              <a:rPr lang="ru-RU" sz="2800" dirty="0" err="1"/>
              <a:t>якого</a:t>
            </a:r>
            <a:r>
              <a:rPr lang="ru-RU" sz="2800" dirty="0"/>
              <a:t> </a:t>
            </a:r>
            <a:r>
              <a:rPr lang="ru-RU" sz="2800" dirty="0" err="1"/>
              <a:t>востаннє</a:t>
            </a:r>
            <a:r>
              <a:rPr lang="ru-RU" sz="2800" dirty="0"/>
              <a:t> </a:t>
            </a:r>
            <a:r>
              <a:rPr lang="ru-RU" sz="2800" dirty="0" err="1"/>
              <a:t>бачили</a:t>
            </a:r>
            <a:r>
              <a:rPr lang="ru-RU" sz="2800" dirty="0"/>
              <a:t> 1918 року на </a:t>
            </a:r>
            <a:r>
              <a:rPr lang="ru-RU" sz="2800" dirty="0" err="1"/>
              <a:t>Полтавщині</a:t>
            </a:r>
            <a:r>
              <a:rPr lang="ru-RU" sz="2800" dirty="0"/>
              <a:t>. Його </a:t>
            </a:r>
            <a:r>
              <a:rPr lang="ru-RU" sz="2800" dirty="0" err="1"/>
              <a:t>близьким</a:t>
            </a:r>
            <a:r>
              <a:rPr lang="ru-RU" sz="2800" dirty="0"/>
              <a:t> </a:t>
            </a:r>
            <a:r>
              <a:rPr lang="ru-RU" sz="2800" dirty="0" smtClean="0"/>
              <a:t>родичем </a:t>
            </a:r>
            <a:r>
              <a:rPr lang="ru-RU" sz="2800" dirty="0"/>
              <a:t>є </a:t>
            </a:r>
            <a:r>
              <a:rPr lang="ru-RU" sz="2800" dirty="0" err="1"/>
              <a:t>кінь</a:t>
            </a:r>
            <a:r>
              <a:rPr lang="ru-RU" sz="2800" dirty="0"/>
              <a:t> </a:t>
            </a:r>
            <a:r>
              <a:rPr lang="ru-RU" sz="2800" dirty="0" err="1"/>
              <a:t>Пржевальського</a:t>
            </a:r>
            <a:r>
              <a:rPr lang="ru-RU" sz="2800" dirty="0"/>
              <a:t>, </a:t>
            </a:r>
            <a:r>
              <a:rPr lang="ru-RU" sz="2800" dirty="0" err="1"/>
              <a:t>котрий</a:t>
            </a:r>
            <a:r>
              <a:rPr lang="ru-RU" sz="2800" dirty="0"/>
              <a:t> і </a:t>
            </a:r>
            <a:r>
              <a:rPr lang="ru-RU" sz="2800" dirty="0" err="1"/>
              <a:t>дотепер</a:t>
            </a:r>
            <a:r>
              <a:rPr lang="ru-RU" sz="2800" dirty="0"/>
              <a:t> </a:t>
            </a:r>
            <a:r>
              <a:rPr lang="ru-RU" sz="2800" dirty="0" err="1"/>
              <a:t>живе</a:t>
            </a:r>
            <a:r>
              <a:rPr lang="ru-RU" sz="2800" dirty="0"/>
              <a:t> в зоопарках, </a:t>
            </a:r>
            <a:r>
              <a:rPr lang="ru-RU" sz="2800" dirty="0" err="1"/>
              <a:t>заповідниках</a:t>
            </a:r>
            <a:r>
              <a:rPr lang="ru-RU" sz="2800" dirty="0"/>
              <a:t> і </a:t>
            </a:r>
            <a:r>
              <a:rPr lang="ru-RU" sz="2800" dirty="0" err="1"/>
              <a:t>зрідка</a:t>
            </a:r>
            <a:r>
              <a:rPr lang="ru-RU" sz="2800" dirty="0"/>
              <a:t> в дикій природі.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1471" y="3651923"/>
            <a:ext cx="170342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ТАРПАН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" name="Picture 6" descr="http://fedpress.ru/sites/fedpress/files/ryabowall/news/k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3090" y="3556504"/>
            <a:ext cx="342902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9333341" y="3651923"/>
            <a:ext cx="115588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   КІНЬ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encrypted-tbn1.gstatic.com/images?q=tbn:ANd9GcQP0z92oYKbwYH5E0OnBmOcs-1Pu1K1cnwBra6rBEgetE2aEQ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513" y="1794816"/>
            <a:ext cx="2523359" cy="214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http://www.segodnya.ua/img/article/2712/96_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882" y="1773610"/>
            <a:ext cx="2592287" cy="216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85225" y="332734"/>
            <a:ext cx="5660942" cy="1125539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lvl="0" algn="ctr"/>
            <a:r>
              <a:rPr lang="uk-UA" sz="3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4300" b="1" dirty="0">
              <a:solidFill>
                <a:srgbClr val="0046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3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10995" y="1629178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4788" y="2925622"/>
            <a:ext cx="2494652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r>
              <a:rPr lang="uk-UA" sz="2900" b="1" dirty="0">
                <a:solidFill>
                  <a:srgbClr val="0046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2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38062" y="2853597"/>
            <a:ext cx="2446001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642113" y="3789919"/>
            <a:ext cx="2206808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929958" y="5878634"/>
            <a:ext cx="2254105" cy="556153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endParaRPr lang="ru-RU" sz="2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err="1" smtClean="0">
                <a:solidFill>
                  <a:schemeClr val="bg1"/>
                </a:solidFill>
              </a:rPr>
              <a:t>Поміркуйте</a:t>
            </a:r>
            <a:r>
              <a:rPr lang="ru-RU" sz="4000" b="1" dirty="0" smtClean="0">
                <a:solidFill>
                  <a:schemeClr val="bg1"/>
                </a:solidFill>
              </a:rPr>
              <a:t> і </a:t>
            </a:r>
            <a:r>
              <a:rPr lang="ru-RU" sz="4000" b="1" dirty="0" err="1" smtClean="0">
                <a:solidFill>
                  <a:schemeClr val="bg1"/>
                </a:solidFill>
              </a:rPr>
              <a:t>назвіть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1471" y="1197546"/>
            <a:ext cx="10005539" cy="602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3200" b="1" dirty="0" smtClean="0"/>
              <a:t>Хто є предком </a:t>
            </a:r>
            <a:r>
              <a:rPr lang="ru-RU" sz="3200" b="1" dirty="0" err="1" smtClean="0"/>
              <a:t>наступних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свійських</a:t>
            </a:r>
            <a:r>
              <a:rPr lang="ru-RU" sz="3200" b="1" dirty="0" smtClean="0"/>
              <a:t> тварин?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1888" y="3717826"/>
            <a:ext cx="252028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ДИКИЙ КАБАН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3480" y="3593166"/>
            <a:ext cx="14732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СВИНЯ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6" name="Picture 2" descr="http://azbyka.kz/images/3394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9730" y="1844552"/>
            <a:ext cx="2378885" cy="199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8919161" y="3568089"/>
            <a:ext cx="2646977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АРХАР </a:t>
            </a:r>
          </a:p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(ГІРСЬКИЙ БАРАН)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" name="Picture 4" descr="http://agronationale.ru/upload/news/63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169" y="1844552"/>
            <a:ext cx="2666992" cy="205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6582235" y="3667743"/>
            <a:ext cx="142876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ВІВЦЯ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" name="Picture 2" descr="http://www.epochtimes.com.ua/sites/default/files/field/image/09-2014/f2e7fb523efc0a83db63a2cbf34cc1c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5268" y="4133324"/>
            <a:ext cx="2377493" cy="195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3490538" y="5801325"/>
            <a:ext cx="3281379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ДИКА АФРИКАНСЬКА КІШКА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2" name="Picture 4" descr="http://stat17.privet.ru/lr/0a0dfc103060d9f0d90d4b6c9a85325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7921" y="4102687"/>
            <a:ext cx="2517270" cy="206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1181165" y="5801325"/>
            <a:ext cx="209366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ДОМАШНЯ КІШКА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4" name="Picture 2" descr="http://poradumo.com.ua/wp-content/uploads/2015/06/1d6e930b8b6140fe59f6a8051d3a03d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2593" y="4189099"/>
            <a:ext cx="2322277" cy="173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4" descr="https://upload.wikimedia.org/wikipedia/commons/thumb/7/75/Red_junglefowl_hm.jpg/260px-Red_junglefowl_h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19161" y="4314812"/>
            <a:ext cx="2322277" cy="190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>
            <a:off x="8988890" y="5636518"/>
            <a:ext cx="257724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ДИКІ БАНКІВСЬКІ КУРИ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22827" y="5728654"/>
            <a:ext cx="157196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СВІЙСЬКІ КУРИ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1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2" y="1274479"/>
            <a:ext cx="7560839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2800" b="1" dirty="0" smtClean="0"/>
              <a:t>• </a:t>
            </a:r>
            <a:r>
              <a:rPr lang="ru-RU" sz="2800" b="1" dirty="0"/>
              <a:t>  </a:t>
            </a:r>
            <a:r>
              <a:rPr lang="ru-RU" sz="2800" b="1" dirty="0" err="1"/>
              <a:t>Свійські</a:t>
            </a:r>
            <a:r>
              <a:rPr lang="ru-RU" sz="2800" b="1" dirty="0"/>
              <a:t> </a:t>
            </a:r>
            <a:r>
              <a:rPr lang="ru-RU" sz="2800" b="1" dirty="0" err="1"/>
              <a:t>тварини</a:t>
            </a:r>
            <a:r>
              <a:rPr lang="ru-RU" sz="2800" b="1" dirty="0"/>
              <a:t> </a:t>
            </a:r>
            <a:r>
              <a:rPr lang="ru-RU" sz="2800" b="1" dirty="0" err="1"/>
              <a:t>походять</a:t>
            </a:r>
            <a:r>
              <a:rPr lang="ru-RU" sz="2800" b="1" dirty="0"/>
              <a:t> від диких, яких приручила людина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1471" y="404758"/>
            <a:ext cx="10005539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 </a:t>
            </a:r>
            <a:r>
              <a:rPr lang="ru-RU" sz="4000" b="1" dirty="0" smtClean="0">
                <a:solidFill>
                  <a:schemeClr val="bg1"/>
                </a:solidFill>
              </a:rPr>
              <a:t>Висновки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1469" y="2317030"/>
            <a:ext cx="7560841" cy="971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2800" b="1" dirty="0" smtClean="0"/>
              <a:t>• </a:t>
            </a:r>
            <a:r>
              <a:rPr lang="ru-RU" sz="2800" b="1" dirty="0"/>
              <a:t>  </a:t>
            </a:r>
            <a:r>
              <a:rPr lang="ru-RU" sz="2800" b="1" dirty="0" err="1" smtClean="0"/>
              <a:t>Свійською</a:t>
            </a:r>
            <a:r>
              <a:rPr lang="ru-RU" sz="2800" b="1" dirty="0" smtClean="0"/>
              <a:t> </a:t>
            </a:r>
            <a:r>
              <a:rPr lang="ru-RU" sz="2800" b="1" dirty="0" err="1"/>
              <a:t>твариною</a:t>
            </a:r>
            <a:r>
              <a:rPr lang="ru-RU" sz="2800" b="1" dirty="0"/>
              <a:t> </a:t>
            </a:r>
            <a:r>
              <a:rPr lang="ru-RU" sz="2800" b="1" dirty="0" err="1"/>
              <a:t>вважають</a:t>
            </a:r>
            <a:r>
              <a:rPr lang="ru-RU" sz="2800" b="1" dirty="0"/>
              <a:t> ту, яка  не може </a:t>
            </a:r>
            <a:r>
              <a:rPr lang="ru-RU" sz="2800" b="1" dirty="0" err="1"/>
              <a:t>прожити</a:t>
            </a:r>
            <a:r>
              <a:rPr lang="ru-RU" sz="2800" b="1" dirty="0"/>
              <a:t> без догляду людини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51472" y="3411792"/>
            <a:ext cx="7560841" cy="1402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2800" b="1" dirty="0" smtClean="0"/>
              <a:t>•  </a:t>
            </a:r>
            <a:r>
              <a:rPr lang="ru-RU" sz="2800" b="1" dirty="0" err="1" smtClean="0"/>
              <a:t>Свійських</a:t>
            </a:r>
            <a:r>
              <a:rPr lang="ru-RU" sz="2800" b="1" dirty="0" smtClean="0"/>
              <a:t> </a:t>
            </a:r>
            <a:r>
              <a:rPr lang="ru-RU" sz="2800" b="1" dirty="0"/>
              <a:t>тварин людина </a:t>
            </a:r>
            <a:r>
              <a:rPr lang="ru-RU" sz="2800" b="1" dirty="0" err="1"/>
              <a:t>розводить</a:t>
            </a:r>
            <a:r>
              <a:rPr lang="ru-RU" sz="2800" b="1" dirty="0"/>
              <a:t> </a:t>
            </a:r>
            <a:r>
              <a:rPr lang="ru-RU" sz="2800" b="1" dirty="0" err="1"/>
              <a:t>заради</a:t>
            </a:r>
            <a:r>
              <a:rPr lang="ru-RU" sz="2800" b="1" dirty="0"/>
              <a:t> </a:t>
            </a:r>
            <a:r>
              <a:rPr lang="ru-RU" sz="2800" b="1" dirty="0" err="1"/>
              <a:t>продуктів</a:t>
            </a:r>
            <a:r>
              <a:rPr lang="ru-RU" sz="2800" b="1" dirty="0"/>
              <a:t> </a:t>
            </a:r>
            <a:r>
              <a:rPr lang="ru-RU" sz="2800" b="1" dirty="0" err="1"/>
              <a:t>споживання</a:t>
            </a:r>
            <a:r>
              <a:rPr lang="ru-RU" sz="2800" b="1" dirty="0"/>
              <a:t>, як </a:t>
            </a:r>
            <a:r>
              <a:rPr lang="ru-RU" sz="2800" b="1" dirty="0" err="1"/>
              <a:t>тяглову</a:t>
            </a:r>
            <a:r>
              <a:rPr lang="ru-RU" sz="2800" b="1" dirty="0"/>
              <a:t> силу, для </a:t>
            </a:r>
            <a:r>
              <a:rPr lang="ru-RU" sz="2800" b="1" dirty="0" err="1"/>
              <a:t>власного</a:t>
            </a:r>
            <a:r>
              <a:rPr lang="ru-RU" sz="2800" b="1" dirty="0"/>
              <a:t> </a:t>
            </a:r>
            <a:r>
              <a:rPr lang="ru-RU" sz="2800" b="1" dirty="0" err="1"/>
              <a:t>задоволення</a:t>
            </a:r>
            <a:r>
              <a:rPr lang="ru-RU" sz="2800" b="1" dirty="0"/>
              <a:t>.</a:t>
            </a:r>
          </a:p>
        </p:txBody>
      </p:sp>
      <p:pic>
        <p:nvPicPr>
          <p:cNvPr id="9" name="Picture 2" descr="H:\3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4318" y="1274479"/>
            <a:ext cx="2895719" cy="2171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:\razved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4319" y="3501801"/>
            <a:ext cx="2895718" cy="221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:\Arsamaskie_Gusi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120" y="4471742"/>
            <a:ext cx="2739193" cy="205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6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53100" y="1296009"/>
            <a:ext cx="10208372" cy="57888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Виберіть світлину з явищем природи, яке виражає ваші емоції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Погода на 15 сентября: По всей Украине пройдут дожди (КАРТА) — DSnews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0" y="1862274"/>
            <a:ext cx="2942329" cy="1715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талья Диденко рассказала, какой будет погода завтра, 12 февраля |  Новини.liv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" r="29635"/>
          <a:stretch/>
        </p:blipFill>
        <p:spPr bwMode="auto">
          <a:xfrm>
            <a:off x="575159" y="4061148"/>
            <a:ext cx="2941733" cy="191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огноз погоды ннада?) | Пикаб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0" y="4173371"/>
            <a:ext cx="2257428" cy="169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рогноз погоды на март 2023 - в Укргидрометцентре назвали среднюю  температуру — УНИ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76" y="1884304"/>
            <a:ext cx="3000255" cy="1839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Подробный прогноз погоды на октябрь - народный синоптик — УНИА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764"/>
          <a:stretch/>
        </p:blipFill>
        <p:spPr bwMode="auto">
          <a:xfrm>
            <a:off x="8594634" y="4221240"/>
            <a:ext cx="2678598" cy="1689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305306" y="3501518"/>
            <a:ext cx="141748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Дощ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1517" y="5894146"/>
            <a:ext cx="2110860" cy="64698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Веселка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06942" y="3574254"/>
            <a:ext cx="338568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Перші листочки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86238" y="5854791"/>
            <a:ext cx="1933391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Листопад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37282" y="5785025"/>
            <a:ext cx="141748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Сніг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34354" y="5867938"/>
            <a:ext cx="1767960" cy="6469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Спека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118" name="Picture 22" descr="Сильна спека і слабкі дощі: народний синоптик склав прогноз на літо -  Погляд – новини Чернівці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29077"/>
          <a:stretch/>
        </p:blipFill>
        <p:spPr bwMode="auto">
          <a:xfrm>
            <a:off x="3596272" y="4147163"/>
            <a:ext cx="2415825" cy="174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4219823" y="3526385"/>
            <a:ext cx="3528392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Хвильки на морі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3101" y="538787"/>
            <a:ext cx="10208371" cy="669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роботу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02" y="1806906"/>
            <a:ext cx="3024258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0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04836" y="4581922"/>
            <a:ext cx="4599997" cy="14700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smtClean="0"/>
              <a:t>Які </a:t>
            </a:r>
            <a:r>
              <a:rPr lang="ru-RU" sz="2800" b="1" dirty="0" err="1"/>
              <a:t>відмінності</a:t>
            </a:r>
            <a:r>
              <a:rPr lang="ru-RU" sz="2800" b="1" dirty="0"/>
              <a:t> </a:t>
            </a:r>
            <a:r>
              <a:rPr lang="ru-RU" sz="2800" b="1" dirty="0" err="1"/>
              <a:t>існують</a:t>
            </a:r>
            <a:r>
              <a:rPr lang="ru-RU" sz="2800" b="1" dirty="0"/>
              <a:t> між </a:t>
            </a:r>
            <a:r>
              <a:rPr lang="ru-RU" sz="2800" b="1" dirty="0" err="1" smtClean="0"/>
              <a:t>свійськими</a:t>
            </a:r>
            <a:r>
              <a:rPr lang="ru-RU" sz="2800" b="1" dirty="0" smtClean="0"/>
              <a:t> </a:t>
            </a:r>
            <a:r>
              <a:rPr lang="ru-RU" sz="2800" b="1" dirty="0"/>
              <a:t>й дикими </a:t>
            </a:r>
            <a:r>
              <a:rPr lang="ru-RU" sz="2800" b="1" dirty="0" err="1"/>
              <a:t>тваринами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75794" y="4763040"/>
            <a:ext cx="4708742" cy="11078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Чи є серед </a:t>
            </a:r>
            <a:r>
              <a:rPr lang="ru-RU" sz="2800" b="1" dirty="0" err="1"/>
              <a:t>свійських</a:t>
            </a:r>
            <a:r>
              <a:rPr lang="ru-RU" sz="2800" b="1" dirty="0"/>
              <a:t> тварин комахи й </a:t>
            </a:r>
            <a:r>
              <a:rPr lang="ru-RU" sz="2800" b="1" dirty="0" err="1"/>
              <a:t>риби</a:t>
            </a:r>
            <a:r>
              <a:rPr lang="ru-RU" sz="2800" b="1" dirty="0"/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049710" y="3141762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0.07222 L -0.01693 0.07246 C -0.01654 0.06667 -0.01628 0.06111 -0.01589 0.05533 C -0.01563 0.05278 -0.01511 0.05046 -0.01472 0.04792 C -0.01381 0.04051 -0.01315 0.03287 -0.01263 0.02546 C -0.01224 0.01783 -0.01224 0.01042 -0.01159 0.00278 C -0.0099 -0.01667 -0.00664 -0.0118 -0.00312 -0.03657 C -0.00273 -0.03912 -0.00247 -0.04167 -0.00208 -0.04398 C -0.00143 -0.04792 -0.00052 -0.05139 -3.92392E-6 -0.05532 C 0.0017 -0.06759 0.00222 -0.07523 0.00326 -0.08727 C 0.00313 -0.09028 0.003 -0.11829 0.00105 -0.12847 C 0.00053 -0.13125 -0.00039 -0.13356 -0.00104 -0.13611 C -0.00208 -0.1456 -0.00299 -0.15625 -0.00638 -0.16435 C -0.00742 -0.16667 -0.00859 -0.16898 -0.00951 -0.17176 C -0.01159 -0.17801 -0.01315 -0.18657 -0.01589 -0.19236 C -0.01771 -0.19653 -0.02019 -0.19977 -0.02214 -0.2037 C -0.02553 -0.21042 -0.02853 -0.21736 -0.03165 -0.2243 C -0.03165 -0.22407 -0.04012 -0.24305 -0.04012 -0.24282 C -0.04364 -0.2493 -0.0469 -0.25625 -0.05067 -0.2618 C -0.05497 -0.26805 -0.05888 -0.275 -0.06344 -0.28055 C -0.06579 -0.28379 -0.06839 -0.2868 -0.07074 -0.29004 C -0.07334 -0.29352 -0.07556 -0.29792 -0.07816 -0.30139 C -0.08298 -0.30787 -0.08832 -0.31319 -0.09301 -0.32014 C -0.09718 -0.32639 -0.10083 -0.33241 -0.10565 -0.33704 C -0.108 -0.33935 -0.11073 -0.34028 -0.11308 -0.34259 C -0.11529 -0.34467 -0.11711 -0.34792 -0.11933 -0.35023 C -0.1218 -0.35231 -0.12454 -0.35324 -0.12675 -0.35579 C -0.1291 -0.35833 -0.13066 -0.36296 -0.13314 -0.36504 C -0.13718 -0.36875 -0.14161 -0.37014 -0.14578 -0.37268 C -0.14799 -0.37384 -0.15007 -0.37523 -0.15216 -0.37639 C -0.15463 -0.37778 -0.15711 -0.3787 -0.15958 -0.38009 C -0.16206 -0.38171 -0.1644 -0.38449 -0.16688 -0.38588 C -0.16975 -0.38704 -0.17248 -0.38704 -0.17522 -0.38773 C -0.1846 -0.39398 -0.18395 -0.39375 -0.19424 -0.39884 C -0.1971 -0.40023 -0.19984 -0.40185 -0.20271 -0.40278 C -0.20557 -0.4037 -0.20844 -0.40347 -0.21117 -0.40463 C -0.22368 -0.40926 -0.22733 -0.41273 -0.23866 -0.41574 C -0.24218 -0.4169 -0.2457 -0.41713 -0.24974 -0.41782 L -0.25872 -0.42153 C -0.26446 -0.42384 -0.26993 -0.42754 -0.27566 -0.42893 C -0.28895 -0.43241 -0.28126 -0.43055 -0.30106 -0.43264 C -0.31057 -0.43241 -0.3494 -0.43241 -0.36764 -0.42893 C -0.37259 -0.42801 -0.37754 -0.42662 -0.38236 -0.42523 C -0.38666 -0.42407 -0.39082 -0.42199 -0.39512 -0.42153 L -0.4088 -0.41967 L -0.41519 -0.41782 C -0.41766 -0.41713 -0.42014 -0.4169 -0.42248 -0.41574 C -0.43968 -0.40879 -0.41453 -0.41458 -0.43929 -0.41018 C -0.44072 -0.40949 -0.44215 -0.40879 -0.44359 -0.40833 C -0.44528 -0.40764 -0.4471 -0.40741 -0.4488 -0.40648 C -0.45205 -0.40486 -0.45518 -0.40254 -0.45831 -0.40092 C -0.46821 -0.39583 -0.46013 -0.40393 -0.4742 -0.39143 C -0.49062 -0.37685 -0.48358 -0.38032 -0.49426 -0.37639 C -0.4957 -0.37523 -0.49713 -0.37384 -0.49856 -0.37268 C -0.50026 -0.37129 -0.50208 -0.37037 -0.50377 -0.36898 C -0.51289 -0.36088 -0.50508 -0.36481 -0.51433 -0.36134 C -0.51863 -0.35648 -0.52253 -0.35046 -0.52709 -0.34629 C -0.52853 -0.34514 -0.52996 -0.34398 -0.53126 -0.34259 C -0.53348 -0.34028 -0.53556 -0.33773 -0.53765 -0.33518 C -0.53869 -0.33379 -0.53973 -0.33264 -0.54077 -0.33125 C -0.54221 -0.3294 -0.54364 -0.32754 -0.54507 -0.32569 C -0.55588 -0.31204 -0.53856 -0.33472 -0.55237 -0.31643 C -0.55419 -0.31134 -0.55588 -0.30625 -0.55771 -0.30139 C -0.55862 -0.29861 -0.55979 -0.29629 -0.56084 -0.29375 C -0.56305 -0.28842 -0.56579 -0.28032 -0.56722 -0.275 C -0.568 -0.27199 -0.56865 -0.26875 -0.5693 -0.26574 C -0.57008 -0.2581 -0.57217 -0.25069 -0.57139 -0.24305 C -0.56995 -0.22754 -0.57035 -0.22893 -0.56722 -0.20926 C -0.56657 -0.20555 -0.56579 -0.20185 -0.56513 -0.19815 C -0.56474 -0.1956 -0.56474 -0.19282 -0.56409 -0.19051 C -0.56279 -0.18634 -0.55875 -0.17546 -0.55667 -0.16991 C -0.55588 -0.16805 -0.55497 -0.16643 -0.55458 -0.16435 C -0.55185 -0.15254 -0.55289 -0.1581 -0.55132 -0.14745 C -0.54924 -0.10671 -0.55159 -0.13981 -0.54924 -0.11921 C -0.54885 -0.11551 -0.54885 -0.11157 -0.5482 -0.10787 C -0.54703 -0.10139 -0.54624 -0.09444 -0.54403 -0.08912 C -0.54286 -0.08657 -0.54195 -0.08403 -0.54077 -0.08171 C -0.53843 -0.07708 -0.53582 -0.07292 -0.53335 -0.06852 L -0.53335 -0.06829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9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3 клас\04 ЯДС\Грущинська\5 Тварини\070 Як дикі стали свійськими\2026-03-01_143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94" y="1465213"/>
            <a:ext cx="9793089" cy="45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5447" y="477466"/>
            <a:ext cx="10176815" cy="7919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22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33893" y="5013970"/>
            <a:ext cx="576064" cy="503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95887" y="3285778"/>
            <a:ext cx="576064" cy="503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180263" y="3284629"/>
            <a:ext cx="576064" cy="503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180263" y="4991556"/>
            <a:ext cx="576064" cy="503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3 клас\04 ЯДС\Грущинська\5 Тварини\070 Як дикі стали свійськими\2026-03-01_144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16" y="700881"/>
            <a:ext cx="8414001" cy="57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5448" y="477466"/>
            <a:ext cx="2376263" cy="15717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22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268495" y="3017888"/>
            <a:ext cx="720080" cy="5596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980463" y="5518026"/>
            <a:ext cx="1296144" cy="706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3 клас\04 ЯДС\Грущинська\5 Тварини\070 Як дикі стали свійськими\2026-03-01_144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51" y="442939"/>
            <a:ext cx="8161015" cy="61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23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5188" y="2053703"/>
            <a:ext cx="2908531" cy="275218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4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103-105 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в зошиті завдання до уроку 70.</a:t>
            </a:r>
            <a:endParaRPr lang="uk-UA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7570" y="333450"/>
            <a:ext cx="2408118" cy="15839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218C4-15AF-4DAE-ABBF-3688ACBE4D04}"/>
              </a:ext>
            </a:extLst>
          </p:cNvPr>
          <p:cNvSpPr txBox="1"/>
          <p:nvPr/>
        </p:nvSpPr>
        <p:spPr>
          <a:xfrm>
            <a:off x="3943846" y="5157986"/>
            <a:ext cx="7416824" cy="153233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ми </a:t>
            </a:r>
            <a:r>
              <a:rPr lang="ru-RU" sz="2800" b="1" dirty="0" err="1" smtClean="0">
                <a:solidFill>
                  <a:srgbClr val="FF0000"/>
                </a:solidFill>
              </a:rPr>
              <a:t>пропонуємо</a:t>
            </a:r>
            <a:r>
              <a:rPr lang="ru-RU" sz="2800" b="1" dirty="0">
                <a:solidFill>
                  <a:srgbClr val="FF0000"/>
                </a:solidFill>
              </a:rPr>
              <a:t> </a:t>
            </a:r>
            <a:r>
              <a:rPr lang="ru-RU" sz="2800" b="1" dirty="0" smtClean="0">
                <a:solidFill>
                  <a:srgbClr val="FF0000"/>
                </a:solidFill>
              </a:rPr>
              <a:t>їм </a:t>
            </a:r>
            <a:r>
              <a:rPr lang="ru-RU" sz="2800" b="1" dirty="0">
                <a:solidFill>
                  <a:srgbClr val="FF0000"/>
                </a:solidFill>
              </a:rPr>
              <a:t>життя в </a:t>
            </a:r>
            <a:r>
              <a:rPr lang="ru-RU" sz="2800" b="1" dirty="0" err="1">
                <a:solidFill>
                  <a:srgbClr val="FF0000"/>
                </a:solidFill>
              </a:rPr>
              <a:t>клітці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або </a:t>
            </a:r>
            <a:r>
              <a:rPr lang="ru-RU" sz="2800" b="1" dirty="0" err="1">
                <a:solidFill>
                  <a:srgbClr val="FF0000"/>
                </a:solidFill>
              </a:rPr>
              <a:t>вірну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смерть без</a:t>
            </a:r>
            <a:r>
              <a:rPr lang="ru-RU" sz="2800" b="1" dirty="0">
                <a:solidFill>
                  <a:srgbClr val="FF0000"/>
                </a:solidFill>
              </a:rPr>
              <a:t> </a:t>
            </a:r>
            <a:r>
              <a:rPr lang="ru-RU" sz="2800" b="1" dirty="0" err="1" smtClean="0">
                <a:solidFill>
                  <a:srgbClr val="FF0000"/>
                </a:solidFill>
              </a:rPr>
              <a:t>звичного</a:t>
            </a:r>
            <a:r>
              <a:rPr lang="ru-RU" sz="2800" b="1" dirty="0" smtClean="0">
                <a:solidFill>
                  <a:srgbClr val="FF0000"/>
                </a:solidFill>
              </a:rPr>
              <a:t> для них природного </a:t>
            </a:r>
            <a:r>
              <a:rPr lang="ru-RU" sz="2800" b="1" dirty="0" err="1" smtClean="0">
                <a:solidFill>
                  <a:srgbClr val="FF0000"/>
                </a:solidFill>
              </a:rPr>
              <a:t>середовища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40303" y="2709714"/>
            <a:ext cx="457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8"/>
          <p:cNvSpPr>
            <a:spLocks noChangeArrowheads="1"/>
          </p:cNvSpPr>
          <p:nvPr/>
        </p:nvSpPr>
        <p:spPr bwMode="auto">
          <a:xfrm rot="17921143">
            <a:off x="4120479" y="4203325"/>
            <a:ext cx="2963886" cy="1494821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Павуко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</a:t>
            </a:r>
            <a:endParaRPr lang="uk-UA" sz="36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3" name="Picture 8" descr="Проект з ОІ та ІКТ і Зоології: &quot;Ракоподібні&quot; - №15 групи ПГФ, 2015 — Вікі  Ц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28" y="5175607"/>
            <a:ext cx="1901414" cy="13170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0"/>
          <p:cNvSpPr>
            <a:spLocks noChangeArrowheads="1"/>
          </p:cNvSpPr>
          <p:nvPr/>
        </p:nvSpPr>
        <p:spPr bwMode="auto">
          <a:xfrm rot="1949361">
            <a:off x="5722128" y="3795999"/>
            <a:ext cx="3785923" cy="9347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Ракоподібні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rot="20948035">
            <a:off x="6495063" y="1689692"/>
            <a:ext cx="3008052" cy="759965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Молюски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 rot="1182720">
            <a:off x="6785390" y="3282582"/>
            <a:ext cx="2690070" cy="80023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Плазуни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 rot="19343139">
            <a:off x="2543306" y="3943059"/>
            <a:ext cx="3760522" cy="756910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Земноводні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 rot="19947970">
            <a:off x="2519962" y="3285778"/>
            <a:ext cx="2569543" cy="774987"/>
          </a:xfrm>
          <a:prstGeom prst="ellipse">
            <a:avLst/>
          </a:prstGeom>
          <a:solidFill>
            <a:srgbClr val="D32D9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7095714" y="2440506"/>
            <a:ext cx="2069423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 rot="20933934">
            <a:off x="2850987" y="2377874"/>
            <a:ext cx="2043955" cy="78110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Птахи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 rot="1349653">
            <a:off x="3022172" y="1460666"/>
            <a:ext cx="2118013" cy="936064"/>
          </a:xfrm>
          <a:prstGeom prst="ellipse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Ссавці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4649274" y="1928698"/>
            <a:ext cx="2601201" cy="167945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/>
          <a:lstStyle/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Класи</a:t>
            </a:r>
          </a:p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тварин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5949875" y="192869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4551" y="282662"/>
            <a:ext cx="1039064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Пригадайте, на які групи поділяють тварин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4"/>
          <p:cNvPicPr>
            <a:picLocks noChangeAspect="1" noChangeArrowheads="1"/>
          </p:cNvPicPr>
          <p:nvPr/>
        </p:nvPicPr>
        <p:blipFill rotWithShape="1">
          <a:blip r:embed="rId3" cstate="print"/>
          <a:srcRect l="12643" t="3350" r="9236" b="5323"/>
          <a:stretch/>
        </p:blipFill>
        <p:spPr bwMode="auto">
          <a:xfrm>
            <a:off x="582048" y="4513040"/>
            <a:ext cx="1808743" cy="15728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15" y="2714187"/>
            <a:ext cx="1866351" cy="113459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061" y="1103548"/>
            <a:ext cx="1800246" cy="205206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 descr="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061" y="3233384"/>
            <a:ext cx="1829231" cy="124016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4677606" y="1185260"/>
            <a:ext cx="2179470" cy="84553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Черви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071" y="3833553"/>
            <a:ext cx="1906079" cy="127999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7 клас Кільчасті черви | Тест на 11 запитань. Біологі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6" y="1042261"/>
            <a:ext cx="1460463" cy="7650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Все про тварин: Саламандра (Salamandrae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1" y="5229994"/>
            <a:ext cx="1641835" cy="137057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олюски — Вікіпеді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3020" y="1014036"/>
            <a:ext cx="1496215" cy="1867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Учені розкрили несподіваний факт про походження павуків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17533" r="2622" b="1502"/>
          <a:stretch/>
        </p:blipFill>
        <p:spPr bwMode="auto">
          <a:xfrm>
            <a:off x="6301601" y="5143743"/>
            <a:ext cx="1588225" cy="13411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8" grpId="0" animBg="1"/>
      <p:bldP spid="22" grpId="0" animBg="1"/>
      <p:bldP spid="24" grpId="0" animBg="1"/>
      <p:bldP spid="6154" grpId="0" animBg="1"/>
      <p:bldP spid="6146" grpId="0" animBg="1"/>
      <p:bldP spid="6150" grpId="0" animBg="1"/>
      <p:bldP spid="615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pic>
        <p:nvPicPr>
          <p:cNvPr id="4100" name="Picture 2" descr="http://cikave.org.ua/wp-content/uploads/2010/12/mura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0" y="1415555"/>
            <a:ext cx="3675437" cy="2254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shkola.ostriv.in.ua/images/publications/4/10996/att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90" y="3789834"/>
            <a:ext cx="3831575" cy="2319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587975" y="1680167"/>
            <a:ext cx="5347363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Тіло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складається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з голови, грудки,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черевця, </a:t>
            </a:r>
            <a:r>
              <a:rPr lang="uk-UA" altLang="ru-RU" sz="2800" b="1" dirty="0">
                <a:solidFill>
                  <a:schemeClr val="bg1"/>
                </a:solidFill>
              </a:rPr>
              <a:t>3 пари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ніжок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яйце, личинка, лялечка, доросла комаха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587975" y="3915219"/>
            <a:ext cx="5400600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Обтічне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вкрите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лускою і шаром слизу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Замість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кінцівок –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плавці.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Зябрами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дихають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киснем, розчиненим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у воді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726488" y="1274904"/>
            <a:ext cx="2347933" cy="77498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018950" y="3670018"/>
            <a:ext cx="1584175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371951" y="1629594"/>
            <a:ext cx="5616625" cy="1833425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 вкрите шкірою,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яка завжди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зволожена слизом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ікра, пуголовок, доросла тварина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371951" y="4094091"/>
            <a:ext cx="5616625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 вкрите лусочками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, які захищають від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пересихання. Відкладають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яйця в сухий теплий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ґрунт</a:t>
            </a:r>
            <a:endParaRPr lang="ru-RU" altLang="ru-RU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7" name="Picture 4" descr="https://dront.ru/wp-content/uploads/2016/12/sredneaziatskaya-cherepaha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3" y="3933851"/>
            <a:ext cx="3877425" cy="240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https://nashzelenyimir.ru/wp-content/uploads/2016/02/-%D1%84%D0%BE%D1%82%D0%BE-e1455442422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15" y="1492049"/>
            <a:ext cx="3936393" cy="2441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334825" y="3753495"/>
            <a:ext cx="2472719" cy="68119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Плазуни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938802" y="1274904"/>
            <a:ext cx="3380148" cy="7569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Земноводні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309" y="1314724"/>
            <a:ext cx="3419537" cy="245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803998" y="1688105"/>
            <a:ext cx="5203951" cy="1402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chemeClr val="bg1"/>
                </a:solidFill>
              </a:rPr>
              <a:t>Тіло укрите </a:t>
            </a:r>
            <a:r>
              <a:rPr lang="uk-UA" altLang="ru-RU" sz="2800" b="1" dirty="0" smtClean="0">
                <a:solidFill>
                  <a:srgbClr val="FFFF00"/>
                </a:solidFill>
              </a:rPr>
              <a:t>пір’ям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. </a:t>
            </a:r>
            <a:r>
              <a:rPr lang="uk-UA" altLang="ru-RU" sz="2800" b="1" dirty="0">
                <a:solidFill>
                  <a:schemeClr val="bg1"/>
                </a:solidFill>
              </a:rPr>
              <a:t>На голові </a:t>
            </a:r>
            <a:r>
              <a:rPr lang="uk-UA" altLang="ru-RU" sz="2800" b="1" dirty="0">
                <a:solidFill>
                  <a:srgbClr val="FFFF00"/>
                </a:solidFill>
              </a:rPr>
              <a:t>дзьоб</a:t>
            </a:r>
            <a:r>
              <a:rPr lang="uk-UA" altLang="ru-RU" sz="2800" b="1" dirty="0">
                <a:solidFill>
                  <a:schemeClr val="bg1"/>
                </a:solidFill>
              </a:rPr>
              <a:t>. Передні кінцівки перетворилися на </a:t>
            </a:r>
            <a:r>
              <a:rPr lang="uk-UA" altLang="ru-RU" sz="2800" b="1" dirty="0">
                <a:solidFill>
                  <a:srgbClr val="FFFF00"/>
                </a:solidFill>
              </a:rPr>
              <a:t>крила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227935" y="3733301"/>
            <a:ext cx="5760641" cy="1402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b="1" dirty="0" err="1" smtClean="0">
                <a:solidFill>
                  <a:schemeClr val="bg1"/>
                </a:solidFill>
              </a:rPr>
              <a:t>Тіло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вкрите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шерстю</a:t>
            </a:r>
            <a:r>
              <a:rPr lang="ru-RU" sz="2800" b="1" dirty="0" smtClean="0">
                <a:solidFill>
                  <a:schemeClr val="bg1"/>
                </a:solidFill>
              </a:rPr>
              <a:t>; </a:t>
            </a:r>
            <a:r>
              <a:rPr lang="uk-UA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високий рівень</a:t>
            </a:r>
            <a:r>
              <a:rPr lang="uk-UA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розвитку мозку, органів </a:t>
            </a:r>
            <a:r>
              <a:rPr lang="uk-UA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чуття. </a:t>
            </a:r>
            <a:r>
              <a:rPr lang="uk-UA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</a:t>
            </a:r>
            <a:r>
              <a:rPr lang="ru-RU" sz="2800" b="1" dirty="0" err="1" smtClean="0">
                <a:solidFill>
                  <a:schemeClr val="bg1"/>
                </a:solidFill>
              </a:rPr>
              <a:t>игодовують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малят</a:t>
            </a:r>
            <a:r>
              <a:rPr lang="ru-RU" sz="2800" b="1" dirty="0">
                <a:solidFill>
                  <a:srgbClr val="FFFF00"/>
                </a:solidFill>
              </a:rPr>
              <a:t> молоком</a:t>
            </a:r>
            <a:endParaRPr lang="ru-RU" altLang="ru-RU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967795" y="1286532"/>
            <a:ext cx="2088232" cy="75691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Птахи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71951" y="5302002"/>
            <a:ext cx="5616626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Пригадайте,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тварини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яких класів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піклуються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про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своє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потомство.</a:t>
            </a:r>
          </a:p>
        </p:txBody>
      </p:sp>
      <p:pic>
        <p:nvPicPr>
          <p:cNvPr id="13" name="Picture 4" descr="C:\Users\5\Desktop\piglets-nur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0" y="3733300"/>
            <a:ext cx="3563553" cy="2504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859783" y="3540587"/>
            <a:ext cx="1656184" cy="68119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Звірі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7455" y="687183"/>
            <a:ext cx="10224642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 rtlCol="0">
            <a:spAutoFit/>
          </a:bodyPr>
          <a:lstStyle/>
          <a:p>
            <a:pPr algn="ctr"/>
            <a:r>
              <a:rPr lang="uk-UA" sz="4000" b="1" dirty="0" smtClean="0"/>
              <a:t>Гра «Яка </a:t>
            </a:r>
            <a:r>
              <a:rPr lang="uk-UA" sz="4000" b="1" dirty="0"/>
              <a:t>тварина </a:t>
            </a:r>
            <a:r>
              <a:rPr lang="uk-UA" sz="4000" b="1" dirty="0" smtClean="0"/>
              <a:t>зайва?»</a:t>
            </a:r>
            <a:endParaRPr lang="ru-RU" sz="40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39C6E37-1F33-4604-854C-1FAA0F8A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73" y="2510287"/>
            <a:ext cx="3287741" cy="22669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7032B7A-3363-48B7-92B4-55CCC7542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80" y="3861842"/>
            <a:ext cx="3274783" cy="24529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5C87780-F5A6-4BE0-8508-ED4AE313C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780" y="1484944"/>
            <a:ext cx="3185317" cy="2283812"/>
          </a:xfrm>
          <a:prstGeom prst="rect">
            <a:avLst/>
          </a:prstGeom>
        </p:spPr>
      </p:pic>
      <p:pic>
        <p:nvPicPr>
          <p:cNvPr id="1026" name="Picture 2" descr="D:\Картинки до тестів\Тварини\Козул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24" y="1507212"/>
            <a:ext cx="3612149" cy="20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Тварини\Чапл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9" y="3798803"/>
            <a:ext cx="360039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91431" y="3718703"/>
            <a:ext cx="3878142" cy="2735427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7455" y="687183"/>
            <a:ext cx="10224642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 rtlCol="0">
            <a:spAutoFit/>
          </a:bodyPr>
          <a:lstStyle/>
          <a:p>
            <a:pPr algn="ctr"/>
            <a:r>
              <a:rPr lang="uk-UA" sz="4000" b="1" dirty="0" smtClean="0"/>
              <a:t>Гра «Яка </a:t>
            </a:r>
            <a:r>
              <a:rPr lang="uk-UA" sz="4000" b="1" dirty="0"/>
              <a:t>тварина </a:t>
            </a:r>
            <a:r>
              <a:rPr lang="uk-UA" sz="4000" b="1" dirty="0" smtClean="0"/>
              <a:t>зайва?»</a:t>
            </a:r>
            <a:endParaRPr lang="ru-RU" sz="4000" b="1" dirty="0"/>
          </a:p>
        </p:txBody>
      </p:sp>
      <p:pic>
        <p:nvPicPr>
          <p:cNvPr id="2052" name="Picture 4" descr="http://www.sava.in.ua/tpl/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0224" y="4005858"/>
            <a:ext cx="2952328" cy="2106746"/>
          </a:xfrm>
          <a:prstGeom prst="rect">
            <a:avLst/>
          </a:prstGeom>
          <a:noFill/>
        </p:spPr>
      </p:pic>
      <p:pic>
        <p:nvPicPr>
          <p:cNvPr id="9" name="Picture 8" descr="http://alnet.com.ua/u/2009/12/k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839" y="1649295"/>
            <a:ext cx="2921095" cy="2143140"/>
          </a:xfrm>
          <a:prstGeom prst="rect">
            <a:avLst/>
          </a:prstGeom>
          <a:noFill/>
        </p:spPr>
      </p:pic>
      <p:pic>
        <p:nvPicPr>
          <p:cNvPr id="2050" name="Picture 2" descr="Holstein-Friesian | Cow, Characteristics, Origin, Milk Production, Color,  Size, &amp; Breed | Britann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22" y="1542505"/>
            <a:ext cx="2808993" cy="2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ll➤ Індики у вашому господарств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33" y="4035276"/>
            <a:ext cx="2921095" cy="21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17013"/>
          <a:stretch/>
        </p:blipFill>
        <p:spPr bwMode="auto">
          <a:xfrm>
            <a:off x="4453776" y="4005858"/>
            <a:ext cx="3132000" cy="222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Цікаві факти про курку – ЗВІДУСІЛ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32" y="1637305"/>
            <a:ext cx="2851743" cy="21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7694797" y="3899146"/>
            <a:ext cx="3150580" cy="232016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10658</TotalTime>
  <Words>690</Words>
  <Application>Microsoft Office PowerPoint</Application>
  <PresentationFormat>Произвольный</PresentationFormat>
  <Paragraphs>172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Пригадайте, на які групи поділяють тварин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815</cp:revision>
  <dcterms:created xsi:type="dcterms:W3CDTF">2025-08-27T14:01:18Z</dcterms:created>
  <dcterms:modified xsi:type="dcterms:W3CDTF">2026-03-02T11:01:34Z</dcterms:modified>
</cp:coreProperties>
</file>