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7" r:id="rId2"/>
    <p:sldId id="861" r:id="rId3"/>
    <p:sldId id="680" r:id="rId4"/>
    <p:sldId id="689" r:id="rId5"/>
    <p:sldId id="862" r:id="rId6"/>
    <p:sldId id="501" r:id="rId7"/>
    <p:sldId id="867" r:id="rId8"/>
    <p:sldId id="864" r:id="rId9"/>
    <p:sldId id="865" r:id="rId10"/>
    <p:sldId id="868" r:id="rId11"/>
    <p:sldId id="869" r:id="rId12"/>
    <p:sldId id="870" r:id="rId13"/>
    <p:sldId id="773" r:id="rId14"/>
    <p:sldId id="871" r:id="rId15"/>
    <p:sldId id="872" r:id="rId16"/>
    <p:sldId id="859" r:id="rId17"/>
    <p:sldId id="674" r:id="rId18"/>
    <p:sldId id="772" r:id="rId19"/>
    <p:sldId id="852" r:id="rId20"/>
    <p:sldId id="599" r:id="rId21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045097"/>
            <a:ext cx="8902906" cy="1940957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</a:rPr>
              <a:t>Чи може людина існувати без </a:t>
            </a:r>
            <a:r>
              <a:rPr lang="uk-UA" sz="5400" b="1" smtClean="0">
                <a:solidFill>
                  <a:schemeClr val="accent3">
                    <a:lumMod val="75000"/>
                  </a:schemeClr>
                </a:solidFill>
              </a:rPr>
              <a:t>свійських тварин</a:t>
            </a:r>
            <a:r>
              <a:rPr lang="uk-UA" sz="5400" b="1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?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4149874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71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2" descr="http://ped-kopilka.com.ua/upload/blogs/artikl018/14673_1021b3fd2324253ab2f1c10a0e74ce3f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9268" y="3896610"/>
            <a:ext cx="2330515" cy="198991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/>
              <a:t>Завдяки </a:t>
            </a:r>
            <a:r>
              <a:rPr lang="ru-RU" sz="3600" b="1" dirty="0" err="1" smtClean="0"/>
              <a:t>свійським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тваринам</a:t>
            </a:r>
            <a:r>
              <a:rPr lang="ru-RU" sz="3600" b="1" dirty="0" smtClean="0"/>
              <a:t> </a:t>
            </a:r>
            <a:r>
              <a:rPr lang="ru-RU" sz="3600" b="1" dirty="0"/>
              <a:t>люди </a:t>
            </a:r>
            <a:r>
              <a:rPr lang="ru-RU" sz="3600" b="1" dirty="0" err="1" smtClean="0"/>
              <a:t>отримують</a:t>
            </a:r>
            <a:r>
              <a:rPr lang="ru-RU" sz="3600" b="1" dirty="0" smtClean="0"/>
              <a:t>: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975" y="1269554"/>
            <a:ext cx="493202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3. </a:t>
            </a:r>
            <a:r>
              <a:rPr lang="ru-RU" sz="3200" b="1" dirty="0" err="1"/>
              <a:t>Г</a:t>
            </a:r>
            <a:r>
              <a:rPr lang="ru-RU" sz="3200" b="1" dirty="0" err="1" smtClean="0"/>
              <a:t>ній</a:t>
            </a:r>
            <a:r>
              <a:rPr lang="ru-RU" sz="3200" b="1" dirty="0" smtClean="0"/>
              <a:t> — </a:t>
            </a:r>
            <a:r>
              <a:rPr lang="ru-RU" sz="3200" b="1" dirty="0" err="1"/>
              <a:t>важливе</a:t>
            </a:r>
            <a:r>
              <a:rPr lang="ru-RU" sz="3200" b="1" dirty="0"/>
              <a:t> </a:t>
            </a:r>
            <a:r>
              <a:rPr lang="ru-RU" sz="3200" b="1" dirty="0" err="1"/>
              <a:t>добриво</a:t>
            </a:r>
            <a:r>
              <a:rPr lang="ru-RU" sz="3200" b="1" dirty="0"/>
              <a:t> для підвищення </a:t>
            </a:r>
            <a:r>
              <a:rPr lang="ru-RU" sz="3200" b="1" dirty="0" err="1" smtClean="0"/>
              <a:t>родючості</a:t>
            </a:r>
            <a:r>
              <a:rPr lang="ru-RU" sz="3200" b="1" dirty="0" smtClean="0"/>
              <a:t> </a:t>
            </a:r>
            <a:r>
              <a:rPr lang="ru-RU" sz="3200" b="1" dirty="0" err="1"/>
              <a:t>ґрунту</a:t>
            </a:r>
            <a:r>
              <a:rPr lang="ru-RU" sz="3200" b="1" dirty="0"/>
              <a:t>;</a:t>
            </a:r>
          </a:p>
        </p:txBody>
      </p:sp>
      <p:pic>
        <p:nvPicPr>
          <p:cNvPr id="9" name="Picture 4" descr="https://papik.pro/uploads/posts/2021-12/1639339310_24-papik-pro-p-fermer-klipart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0204" y="1411315"/>
            <a:ext cx="5071092" cy="3984700"/>
          </a:xfrm>
          <a:prstGeom prst="rect">
            <a:avLst/>
          </a:prstGeom>
          <a:noFill/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147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Гній (добриво)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39" y="2853730"/>
            <a:ext cx="4283864" cy="3471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руктовий мед - купити за 270.00 грн, доставка по Києву та України, низька  ціна | Інтернет-ринок продуктів Fresh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3" y="3772698"/>
            <a:ext cx="3635142" cy="27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/>
              <a:t>Завдяки </a:t>
            </a:r>
            <a:r>
              <a:rPr lang="ru-RU" sz="3600" b="1" dirty="0" err="1" smtClean="0"/>
              <a:t>свійським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тваринам</a:t>
            </a:r>
            <a:r>
              <a:rPr lang="ru-RU" sz="3600" b="1" dirty="0" smtClean="0"/>
              <a:t> </a:t>
            </a:r>
            <a:r>
              <a:rPr lang="ru-RU" sz="3600" b="1" dirty="0"/>
              <a:t>люди </a:t>
            </a:r>
            <a:r>
              <a:rPr lang="ru-RU" sz="3600" b="1" dirty="0" err="1" smtClean="0"/>
              <a:t>отримують</a:t>
            </a:r>
            <a:r>
              <a:rPr lang="ru-RU" sz="3600" b="1" dirty="0" smtClean="0"/>
              <a:t>: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975" y="1286883"/>
            <a:ext cx="63001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4. </a:t>
            </a:r>
            <a:r>
              <a:rPr lang="ru-RU" sz="3200" b="1" dirty="0" err="1" smtClean="0"/>
              <a:t>Лікарські</a:t>
            </a:r>
            <a:r>
              <a:rPr lang="ru-RU" sz="3200" b="1" dirty="0" smtClean="0"/>
              <a:t> </a:t>
            </a:r>
            <a:r>
              <a:rPr lang="ru-RU" sz="3200" b="1" dirty="0" err="1"/>
              <a:t>препарати</a:t>
            </a:r>
            <a:r>
              <a:rPr lang="ru-RU" sz="3200" b="1" dirty="0"/>
              <a:t> й </a:t>
            </a:r>
            <a:r>
              <a:rPr lang="ru-RU" sz="3200" b="1" dirty="0" err="1"/>
              <a:t>вітаміни</a:t>
            </a:r>
            <a:r>
              <a:rPr lang="ru-RU" sz="3200" b="1" dirty="0"/>
              <a:t>;</a:t>
            </a:r>
          </a:p>
        </p:txBody>
      </p:sp>
      <p:pic>
        <p:nvPicPr>
          <p:cNvPr id="6" name="Picture 4" descr="Дослідження: від риб'ячого жиру взагалі немає ніякої користі! Ось чом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8408" y="3774407"/>
            <a:ext cx="3634247" cy="275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Навіщо бджоли роблять мед | Pasichny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41" y="1353509"/>
            <a:ext cx="3631052" cy="2419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147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87 900+ стокових фото, фото роялті-фрі та зображень на тему короп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1983234"/>
            <a:ext cx="334837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/>
              <a:t>Завдяки </a:t>
            </a:r>
            <a:r>
              <a:rPr lang="ru-RU" sz="3600" b="1" dirty="0" err="1" smtClean="0"/>
              <a:t>свійським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тваринам</a:t>
            </a:r>
            <a:r>
              <a:rPr lang="ru-RU" sz="3600" b="1" dirty="0" smtClean="0"/>
              <a:t> </a:t>
            </a:r>
            <a:r>
              <a:rPr lang="ru-RU" sz="3600" b="1" dirty="0"/>
              <a:t>люди </a:t>
            </a:r>
            <a:r>
              <a:rPr lang="ru-RU" sz="3600" b="1" dirty="0" err="1" smtClean="0"/>
              <a:t>отримують</a:t>
            </a:r>
            <a:r>
              <a:rPr lang="ru-RU" sz="3600" b="1" dirty="0" smtClean="0"/>
              <a:t>: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4523" y="1341562"/>
            <a:ext cx="536407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5. Живу </a:t>
            </a:r>
            <a:r>
              <a:rPr lang="ru-RU" sz="3200" b="1" dirty="0" err="1"/>
              <a:t>тяглову</a:t>
            </a:r>
            <a:r>
              <a:rPr lang="ru-RU" sz="3200" b="1" dirty="0"/>
              <a:t> силу: коней, </a:t>
            </a:r>
            <a:r>
              <a:rPr lang="ru-RU" sz="3200" b="1" dirty="0" err="1"/>
              <a:t>віслюків</a:t>
            </a:r>
            <a:r>
              <a:rPr lang="ru-RU" sz="3200" b="1" dirty="0"/>
              <a:t>, </a:t>
            </a:r>
            <a:r>
              <a:rPr lang="ru-RU" sz="3200" b="1" dirty="0" err="1"/>
              <a:t>верблюдів</a:t>
            </a:r>
            <a:r>
              <a:rPr lang="ru-RU" sz="3200" b="1" dirty="0"/>
              <a:t> і </a:t>
            </a:r>
            <a:r>
              <a:rPr lang="ru-RU" sz="3200" b="1" dirty="0" smtClean="0"/>
              <a:t>собак.</a:t>
            </a:r>
            <a:endParaRPr lang="ru-RU" sz="3200" b="1" dirty="0"/>
          </a:p>
        </p:txBody>
      </p:sp>
      <p:pic>
        <p:nvPicPr>
          <p:cNvPr id="10" name="Picture 4" descr="https://papik.pro/uploads/posts/2021-12/1639339345_41-papik-pro-p-fermer-klipart-48.jpg"/>
          <p:cNvPicPr>
            <a:picLocks noChangeAspect="1" noChangeArrowheads="1"/>
          </p:cNvPicPr>
          <p:nvPr/>
        </p:nvPicPr>
        <p:blipFill rotWithShape="1">
          <a:blip r:embed="rId2" cstate="print"/>
          <a:srcRect l="75619" t="5642" r="2249" b="50328"/>
          <a:stretch/>
        </p:blipFill>
        <p:spPr bwMode="auto">
          <a:xfrm>
            <a:off x="8242673" y="1341562"/>
            <a:ext cx="2952000" cy="3636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9551" r="11752" b="9488"/>
          <a:stretch/>
        </p:blipFill>
        <p:spPr bwMode="auto">
          <a:xfrm>
            <a:off x="876027" y="2709714"/>
            <a:ext cx="306520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Векторы на тему «Упряжка собак» — скачивайте бесплатные векторы высокого  качества на Freepik | Freepi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5697" r="8708" b="11273"/>
          <a:stretch/>
        </p:blipFill>
        <p:spPr bwMode="auto">
          <a:xfrm>
            <a:off x="3931791" y="3212646"/>
            <a:ext cx="4418849" cy="27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147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192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b="1" dirty="0" smtClean="0"/>
              <a:t>Прочитайте інформацію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3440" y="1341562"/>
            <a:ext cx="5688631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Розводять</a:t>
            </a:r>
            <a:r>
              <a:rPr lang="ru-RU" sz="2800" b="1" dirty="0"/>
              <a:t> </a:t>
            </a:r>
            <a:r>
              <a:rPr lang="ru-RU" sz="2800" b="1" dirty="0" err="1"/>
              <a:t>свійських</a:t>
            </a:r>
            <a:r>
              <a:rPr lang="ru-RU" sz="2800" b="1" dirty="0"/>
              <a:t> тварин і на </a:t>
            </a:r>
            <a:r>
              <a:rPr lang="ru-RU" sz="2800" b="1" dirty="0" err="1"/>
              <a:t>тваринницьких</a:t>
            </a:r>
            <a:r>
              <a:rPr lang="ru-RU" sz="2800" b="1" dirty="0"/>
              <a:t> фермах, і в </a:t>
            </a:r>
            <a:r>
              <a:rPr lang="ru-RU" sz="2800" b="1" dirty="0" err="1"/>
              <a:t>домашніх</a:t>
            </a:r>
            <a:r>
              <a:rPr lang="ru-RU" sz="2800" b="1" dirty="0"/>
              <a:t> </a:t>
            </a:r>
            <a:r>
              <a:rPr lang="ru-RU" sz="2800" b="1" dirty="0" err="1"/>
              <a:t>господарствах</a:t>
            </a:r>
            <a:r>
              <a:rPr lang="ru-RU" sz="2800" b="1" dirty="0"/>
              <a:t>. Особливо люблять в Україні </a:t>
            </a:r>
            <a:r>
              <a:rPr lang="ru-RU" sz="2800" b="1" dirty="0" err="1"/>
              <a:t>корівку-годувальницю</a:t>
            </a:r>
            <a:r>
              <a:rPr lang="ru-RU" sz="2800" b="1" dirty="0"/>
              <a:t>. Ще в </a:t>
            </a:r>
            <a:r>
              <a:rPr lang="ru-RU" sz="2800" b="1" dirty="0" err="1" smtClean="0"/>
              <a:t>давнину</a:t>
            </a:r>
            <a:r>
              <a:rPr lang="ru-RU" sz="2800" b="1" dirty="0" smtClean="0"/>
              <a:t> </a:t>
            </a:r>
            <a:r>
              <a:rPr lang="ru-RU" sz="2800" b="1" dirty="0" err="1"/>
              <a:t>корови</a:t>
            </a:r>
            <a:r>
              <a:rPr lang="ru-RU" sz="2800" b="1" dirty="0"/>
              <a:t> й </a:t>
            </a:r>
            <a:r>
              <a:rPr lang="ru-RU" sz="2800" b="1" dirty="0" err="1"/>
              <a:t>бики</a:t>
            </a:r>
            <a:r>
              <a:rPr lang="ru-RU" sz="2800" b="1" dirty="0"/>
              <a:t> (воли) </a:t>
            </a:r>
            <a:r>
              <a:rPr lang="ru-RU" sz="2800" b="1" dirty="0" err="1"/>
              <a:t>допомагали</a:t>
            </a:r>
            <a:r>
              <a:rPr lang="ru-RU" sz="2800" b="1" dirty="0"/>
              <a:t> </a:t>
            </a:r>
            <a:r>
              <a:rPr lang="ru-RU" sz="2800" b="1" dirty="0" err="1"/>
              <a:t>обробляти</a:t>
            </a:r>
            <a:r>
              <a:rPr lang="ru-RU" sz="2800" b="1" dirty="0"/>
              <a:t> поля, їх запрягали у вози та </a:t>
            </a:r>
            <a:r>
              <a:rPr lang="ru-RU" sz="2800" b="1" dirty="0" err="1"/>
              <a:t>бойові</a:t>
            </a:r>
            <a:r>
              <a:rPr lang="ru-RU" sz="2800" b="1" dirty="0"/>
              <a:t> </a:t>
            </a:r>
            <a:r>
              <a:rPr lang="ru-RU" sz="2800" b="1" dirty="0" err="1"/>
              <a:t>колісниці</a:t>
            </a:r>
            <a:r>
              <a:rPr lang="ru-RU" sz="2800" b="1" dirty="0"/>
              <a:t>. </a:t>
            </a:r>
            <a:r>
              <a:rPr lang="ru-RU" sz="2800" b="1" dirty="0" err="1"/>
              <a:t>Згодом</a:t>
            </a:r>
            <a:r>
              <a:rPr lang="ru-RU" sz="2800" b="1" dirty="0"/>
              <a:t> </a:t>
            </a:r>
            <a:r>
              <a:rPr lang="ru-RU" sz="2800" b="1" dirty="0" err="1"/>
              <a:t>зрозуміли</a:t>
            </a:r>
            <a:r>
              <a:rPr lang="ru-RU" sz="2800" b="1" dirty="0"/>
              <a:t>, що </a:t>
            </a:r>
            <a:r>
              <a:rPr lang="ru-RU" sz="2800" b="1" dirty="0" err="1"/>
              <a:t>головна</a:t>
            </a:r>
            <a:r>
              <a:rPr lang="ru-RU" sz="2800" b="1" dirty="0"/>
              <a:t> </a:t>
            </a:r>
            <a:r>
              <a:rPr lang="ru-RU" sz="2800" b="1" dirty="0" err="1"/>
              <a:t>цінність</a:t>
            </a:r>
            <a:r>
              <a:rPr lang="ru-RU" sz="2800" b="1" dirty="0"/>
              <a:t> </a:t>
            </a:r>
            <a:r>
              <a:rPr lang="ru-RU" sz="2800" b="1" dirty="0" err="1"/>
              <a:t>корови</a:t>
            </a:r>
            <a:r>
              <a:rPr lang="ru-RU" sz="2800" b="1" dirty="0"/>
              <a:t> — молоко.</a:t>
            </a:r>
            <a:endParaRPr lang="x-none" sz="28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 descr="семейная ферма - Первый Деловой телекана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079" y="1341562"/>
            <a:ext cx="4968552" cy="376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5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192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b="1" dirty="0" smtClean="0"/>
              <a:t>Прочитайте і </a:t>
            </a:r>
            <a:r>
              <a:rPr lang="ru-RU" sz="4000" b="1" dirty="0" err="1" smtClean="0"/>
              <a:t>поясніть</a:t>
            </a:r>
            <a:r>
              <a:rPr lang="ru-RU" sz="4000" b="1" dirty="0" smtClean="0"/>
              <a:t> </a:t>
            </a:r>
            <a:r>
              <a:rPr lang="ru-RU" sz="4000" b="1" dirty="0"/>
              <a:t>зміст </a:t>
            </a:r>
            <a:r>
              <a:rPr lang="ru-RU" sz="4000" b="1" dirty="0" smtClean="0"/>
              <a:t>прислів’я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2917" y="1370921"/>
            <a:ext cx="31683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Корова </a:t>
            </a:r>
            <a:r>
              <a:rPr lang="ru-RU" sz="2800" b="1" dirty="0"/>
              <a:t>на </a:t>
            </a:r>
            <a:r>
              <a:rPr lang="ru-RU" sz="2800" b="1" dirty="0" err="1"/>
              <a:t>дворі</a:t>
            </a:r>
            <a:r>
              <a:rPr lang="ru-RU" sz="2800" b="1" dirty="0"/>
              <a:t> — </a:t>
            </a:r>
            <a:r>
              <a:rPr lang="ru-RU" sz="2800" b="1" dirty="0" err="1"/>
              <a:t>їжа</a:t>
            </a:r>
            <a:r>
              <a:rPr lang="ru-RU" sz="2800" b="1" dirty="0"/>
              <a:t> на </a:t>
            </a:r>
            <a:r>
              <a:rPr lang="ru-RU" sz="2800" b="1" dirty="0" err="1"/>
              <a:t>столі</a:t>
            </a:r>
            <a:r>
              <a:rPr lang="ru-RU" sz="2800" b="1" dirty="0"/>
              <a:t>. </a:t>
            </a:r>
          </a:p>
        </p:txBody>
      </p:sp>
      <p:pic>
        <p:nvPicPr>
          <p:cNvPr id="6146" name="Picture 2" descr="6 by Орко - Iss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67" y="2565698"/>
            <a:ext cx="5555224" cy="2781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тих - Я люблю свою лошадку - Агния Барто. Читает лисёнок Бибуш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39788"/>
          <a:stretch/>
        </p:blipFill>
        <p:spPr bwMode="auto">
          <a:xfrm>
            <a:off x="7857852" y="2493690"/>
            <a:ext cx="2952268" cy="345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460183" y="1370921"/>
            <a:ext cx="367240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/>
              <a:t>Любиш</a:t>
            </a:r>
            <a:r>
              <a:rPr lang="ru-RU" sz="2800" b="1" dirty="0" smtClean="0"/>
              <a:t> </a:t>
            </a:r>
            <a:r>
              <a:rPr lang="ru-RU" sz="2800" b="1" dirty="0" err="1"/>
              <a:t>поганяти</a:t>
            </a:r>
            <a:r>
              <a:rPr lang="ru-RU" sz="2800" b="1" dirty="0"/>
              <a:t> — люби й коня годувати.</a:t>
            </a:r>
          </a:p>
        </p:txBody>
      </p:sp>
    </p:spTree>
    <p:extLst>
      <p:ext uri="{BB962C8B-B14F-4D97-AF65-F5344CB8AC3E}">
        <p14:creationId xmlns:p14="http://schemas.microsoft.com/office/powerpoint/2010/main" val="41082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2" y="1274479"/>
            <a:ext cx="7344815" cy="2264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/>
              <a:t>1. Обери усі ознаки, які властиві тваринам як живим </a:t>
            </a:r>
            <a:r>
              <a:rPr lang="uk-UA" sz="2800" b="1" dirty="0" smtClean="0"/>
              <a:t>організмам…</a:t>
            </a:r>
            <a:endParaRPr lang="ru-RU" sz="2800" dirty="0"/>
          </a:p>
          <a:p>
            <a:r>
              <a:rPr lang="uk-UA" sz="2800" dirty="0">
                <a:solidFill>
                  <a:srgbClr val="FFFF00"/>
                </a:solidFill>
              </a:rPr>
              <a:t>а) живлення, дихання, рух, розмноження;         </a:t>
            </a:r>
            <a:endParaRPr lang="ru-RU" sz="2800" dirty="0">
              <a:solidFill>
                <a:srgbClr val="FFFF00"/>
              </a:solidFill>
            </a:endParaRPr>
          </a:p>
          <a:p>
            <a:r>
              <a:rPr lang="uk-UA" sz="2800" dirty="0">
                <a:solidFill>
                  <a:srgbClr val="FFFF00"/>
                </a:solidFill>
              </a:rPr>
              <a:t>б) живлення, дихання, розмноження;        </a:t>
            </a:r>
            <a:endParaRPr lang="ru-RU" sz="2800" dirty="0">
              <a:solidFill>
                <a:srgbClr val="FFFF00"/>
              </a:solidFill>
            </a:endParaRPr>
          </a:p>
          <a:p>
            <a:r>
              <a:rPr lang="uk-UA" sz="2800" dirty="0">
                <a:solidFill>
                  <a:srgbClr val="FFFF00"/>
                </a:solidFill>
              </a:rPr>
              <a:t>в) живлення, дихання, </a:t>
            </a:r>
            <a:r>
              <a:rPr lang="uk-UA" sz="2800" dirty="0" smtClean="0">
                <a:solidFill>
                  <a:srgbClr val="FFFF00"/>
                </a:solidFill>
              </a:rPr>
              <a:t>радість, </a:t>
            </a:r>
            <a:r>
              <a:rPr lang="uk-UA" sz="2800" dirty="0">
                <a:solidFill>
                  <a:srgbClr val="FFFF00"/>
                </a:solidFill>
              </a:rPr>
              <a:t>розмноження.        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smtClean="0">
                <a:solidFill>
                  <a:schemeClr val="bg1"/>
                </a:solidFill>
              </a:rPr>
              <a:t>Висновки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1471" y="3523938"/>
            <a:ext cx="7344816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/>
              <a:t>2. Тварини, шкіра  яких вкрита волоссям, це - </a:t>
            </a:r>
            <a:r>
              <a:rPr lang="uk-UA" sz="2800" b="1" dirty="0" smtClean="0"/>
              <a:t>    </a:t>
            </a:r>
            <a:r>
              <a:rPr lang="uk-UA" sz="2800" dirty="0" smtClean="0">
                <a:solidFill>
                  <a:srgbClr val="FFFF00"/>
                </a:solidFill>
              </a:rPr>
              <a:t>а</a:t>
            </a:r>
            <a:r>
              <a:rPr lang="uk-UA" sz="2800" dirty="0">
                <a:solidFill>
                  <a:srgbClr val="FFFF00"/>
                </a:solidFill>
              </a:rPr>
              <a:t>) плазуни	</a:t>
            </a:r>
            <a:r>
              <a:rPr lang="uk-UA" sz="2800" dirty="0" smtClean="0">
                <a:solidFill>
                  <a:srgbClr val="FFFF00"/>
                </a:solidFill>
              </a:rPr>
              <a:t>   б</a:t>
            </a:r>
            <a:r>
              <a:rPr lang="uk-UA" sz="2800" dirty="0">
                <a:solidFill>
                  <a:srgbClr val="FFFF00"/>
                </a:solidFill>
              </a:rPr>
              <a:t>) птахи	в) звірі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0" name="Picture 2" descr="H:\razved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7793" y="1130188"/>
            <a:ext cx="2316766" cy="177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:\Arsamaskie_Gus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1693" y="4824449"/>
            <a:ext cx="2160242" cy="162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51471" y="4495589"/>
            <a:ext cx="6768754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/>
              <a:t>3. Ластівка – це ...  </a:t>
            </a:r>
            <a:r>
              <a:rPr lang="uk-UA" sz="2800" b="1" dirty="0" smtClean="0"/>
              <a:t>         </a:t>
            </a:r>
            <a:r>
              <a:rPr lang="uk-UA" sz="2800" dirty="0" smtClean="0">
                <a:solidFill>
                  <a:srgbClr val="FFFF00"/>
                </a:solidFill>
              </a:rPr>
              <a:t>а</a:t>
            </a:r>
            <a:r>
              <a:rPr lang="uk-UA" sz="2800" dirty="0">
                <a:solidFill>
                  <a:srgbClr val="FFFF00"/>
                </a:solidFill>
              </a:rPr>
              <a:t>) осілий птах         </a:t>
            </a:r>
            <a:endParaRPr lang="uk-UA" sz="2800" dirty="0" smtClean="0">
              <a:solidFill>
                <a:srgbClr val="FFFF00"/>
              </a:solidFill>
            </a:endParaRPr>
          </a:p>
          <a:p>
            <a:r>
              <a:rPr lang="uk-UA" sz="2800" dirty="0" smtClean="0">
                <a:solidFill>
                  <a:srgbClr val="FFFF00"/>
                </a:solidFill>
              </a:rPr>
              <a:t>б</a:t>
            </a:r>
            <a:r>
              <a:rPr lang="uk-UA" sz="2800" dirty="0">
                <a:solidFill>
                  <a:srgbClr val="FFFF00"/>
                </a:solidFill>
              </a:rPr>
              <a:t>) перелітний птах           в) кочовий птах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1471" y="5440554"/>
            <a:ext cx="7711109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/>
              <a:t>4. Продовж </a:t>
            </a:r>
            <a:r>
              <a:rPr lang="uk-UA" sz="2800" b="1" dirty="0" smtClean="0"/>
              <a:t>речення</a:t>
            </a:r>
            <a:r>
              <a:rPr lang="ru-RU" sz="2800" dirty="0" smtClean="0"/>
              <a:t>: «</a:t>
            </a:r>
            <a:r>
              <a:rPr lang="uk-UA" sz="2800" dirty="0" smtClean="0">
                <a:solidFill>
                  <a:srgbClr val="FFFF00"/>
                </a:solidFill>
              </a:rPr>
              <a:t>Тварин</a:t>
            </a:r>
            <a:r>
              <a:rPr lang="uk-UA" sz="2800" dirty="0">
                <a:solidFill>
                  <a:srgbClr val="FFFF00"/>
                </a:solidFill>
              </a:rPr>
              <a:t>, які відкладають яйця і піклуються про малюків, </a:t>
            </a:r>
            <a:r>
              <a:rPr lang="uk-UA" sz="2800" dirty="0" smtClean="0">
                <a:solidFill>
                  <a:srgbClr val="FFFF00"/>
                </a:solidFill>
              </a:rPr>
              <a:t>називають </a:t>
            </a:r>
            <a:r>
              <a:rPr lang="uk-UA" sz="2800" dirty="0" smtClean="0"/>
              <a:t>…»</a:t>
            </a:r>
            <a:endParaRPr lang="ru-RU" sz="2800" dirty="0"/>
          </a:p>
        </p:txBody>
      </p:sp>
      <p:pic>
        <p:nvPicPr>
          <p:cNvPr id="1026" name="Picture 2" descr="D:\Картинки до тестів\Тварини\Ластів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7" y="2878631"/>
            <a:ext cx="2126914" cy="194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2" y="1125538"/>
            <a:ext cx="4896543" cy="2264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/>
              <a:t>5. </a:t>
            </a:r>
            <a:r>
              <a:rPr lang="uk-UA" sz="2800" b="1" dirty="0" smtClean="0"/>
              <a:t>З’єднайте </a:t>
            </a:r>
            <a:r>
              <a:rPr lang="uk-UA" sz="2800" b="1" dirty="0"/>
              <a:t>назву тварини з її способом живлення</a:t>
            </a:r>
            <a:r>
              <a:rPr lang="uk-UA" sz="2800" b="1" dirty="0" smtClean="0"/>
              <a:t>.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>
                <a:solidFill>
                  <a:srgbClr val="FFFF00"/>
                </a:solidFill>
              </a:rPr>
              <a:t>рись </a:t>
            </a:r>
            <a:r>
              <a:rPr lang="uk-UA" sz="2800" dirty="0" smtClean="0">
                <a:solidFill>
                  <a:srgbClr val="FFFF00"/>
                </a:solidFill>
              </a:rPr>
              <a:t>                      рослиноїдна</a:t>
            </a:r>
            <a:r>
              <a:rPr lang="ru-RU" sz="2800" dirty="0">
                <a:solidFill>
                  <a:srgbClr val="FFFF00"/>
                </a:solidFill>
              </a:rPr>
              <a:t>,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  <a:p>
            <a:r>
              <a:rPr lang="uk-UA" sz="2800" dirty="0" smtClean="0">
                <a:solidFill>
                  <a:srgbClr val="FFFF00"/>
                </a:solidFill>
              </a:rPr>
              <a:t>курка                     хижа</a:t>
            </a:r>
            <a:r>
              <a:rPr lang="ru-RU" sz="2800" dirty="0">
                <a:solidFill>
                  <a:srgbClr val="FFFF00"/>
                </a:solidFill>
              </a:rPr>
              <a:t>,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білка </a:t>
            </a:r>
            <a:r>
              <a:rPr lang="ru-RU" sz="2800" dirty="0" smtClean="0">
                <a:solidFill>
                  <a:srgbClr val="FFFF00"/>
                </a:solidFill>
              </a:rPr>
              <a:t>                    </a:t>
            </a:r>
            <a:r>
              <a:rPr lang="uk-UA" sz="2800" dirty="0" smtClean="0">
                <a:solidFill>
                  <a:srgbClr val="FFFF00"/>
                </a:solidFill>
              </a:rPr>
              <a:t>усеїдна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smtClean="0">
                <a:solidFill>
                  <a:schemeClr val="bg1"/>
                </a:solidFill>
              </a:rPr>
              <a:t>Висновки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5062" y="3389851"/>
            <a:ext cx="8893393" cy="18334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b="1" dirty="0"/>
              <a:t>6</a:t>
            </a:r>
            <a:r>
              <a:rPr lang="uk-UA" sz="2800" b="1" dirty="0"/>
              <a:t>. </a:t>
            </a:r>
            <a:r>
              <a:rPr lang="uk-UA" sz="2800" b="1" dirty="0" smtClean="0"/>
              <a:t>Доведіть, </a:t>
            </a:r>
            <a:r>
              <a:rPr lang="uk-UA" sz="2800" b="1" dirty="0"/>
              <a:t>що </a:t>
            </a:r>
            <a:r>
              <a:rPr lang="ru-RU" sz="2800" b="1" dirty="0" smtClean="0"/>
              <a:t>олень </a:t>
            </a:r>
            <a:r>
              <a:rPr lang="uk-UA" sz="2800" b="1" dirty="0" smtClean="0"/>
              <a:t> </a:t>
            </a:r>
            <a:r>
              <a:rPr lang="uk-UA" sz="2800" b="1" dirty="0"/>
              <a:t>належить до кожної з цих груп. </a:t>
            </a:r>
            <a:endParaRPr lang="ru-RU" sz="2800" dirty="0"/>
          </a:p>
          <a:p>
            <a:r>
              <a:rPr lang="uk-UA" sz="2800" dirty="0">
                <a:solidFill>
                  <a:srgbClr val="FFFF00"/>
                </a:solidFill>
              </a:rPr>
              <a:t>Живий організм, тому </a:t>
            </a:r>
            <a:r>
              <a:rPr lang="uk-UA" sz="2800" dirty="0" smtClean="0">
                <a:solidFill>
                  <a:srgbClr val="FFFF00"/>
                </a:solidFill>
              </a:rPr>
              <a:t>що …  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Звір</a:t>
            </a:r>
            <a:r>
              <a:rPr lang="uk-UA" sz="2800" dirty="0">
                <a:solidFill>
                  <a:srgbClr val="FFFF00"/>
                </a:solidFill>
              </a:rPr>
              <a:t>, тому </a:t>
            </a:r>
            <a:r>
              <a:rPr lang="uk-UA" sz="2800" dirty="0" smtClean="0">
                <a:solidFill>
                  <a:srgbClr val="FFFF00"/>
                </a:solidFill>
              </a:rPr>
              <a:t>що …   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Дика </a:t>
            </a:r>
            <a:r>
              <a:rPr lang="uk-UA" sz="2800" dirty="0">
                <a:solidFill>
                  <a:srgbClr val="FFFF00"/>
                </a:solidFill>
              </a:rPr>
              <a:t>тварина, тому що </a:t>
            </a:r>
            <a:r>
              <a:rPr lang="uk-UA" sz="2800" dirty="0" smtClean="0"/>
              <a:t>…</a:t>
            </a:r>
            <a:endParaRPr lang="uk-UA" sz="28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3545" y="5227245"/>
            <a:ext cx="5932502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 smtClean="0"/>
              <a:t>7. Поясніть, </a:t>
            </a:r>
            <a:r>
              <a:rPr lang="uk-UA" sz="2800" b="1" dirty="0"/>
              <a:t>чому дорослі звірі передають малятам усі свої навички</a:t>
            </a:r>
            <a:endParaRPr lang="ru-RU" sz="28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131591" y="2257694"/>
            <a:ext cx="1440160" cy="44709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19623" y="2704789"/>
            <a:ext cx="1152128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275607" y="2344749"/>
            <a:ext cx="1296144" cy="8227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443958" y="3880705"/>
            <a:ext cx="5312105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i="1" dirty="0" err="1" smtClean="0"/>
              <a:t>диха</a:t>
            </a:r>
            <a:r>
              <a:rPr lang="uk-UA" sz="2800" i="1" dirty="0"/>
              <a:t>є, живиться, розвивається, розмножується, </a:t>
            </a:r>
            <a:r>
              <a:rPr lang="uk-UA" sz="2800" i="1" dirty="0" smtClean="0"/>
              <a:t>росте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375686" y="4830333"/>
            <a:ext cx="4681324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i="1" dirty="0" smtClean="0"/>
              <a:t>вигодовує </a:t>
            </a:r>
            <a:r>
              <a:rPr lang="uk-UA" sz="2800" i="1" dirty="0"/>
              <a:t>малюків молоком, шкіра покрита </a:t>
            </a:r>
            <a:r>
              <a:rPr lang="uk-UA" sz="2800" i="1" dirty="0" smtClean="0"/>
              <a:t>волоссям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36048" y="5719544"/>
            <a:ext cx="5760640" cy="540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i="1" dirty="0" smtClean="0"/>
              <a:t>сам </a:t>
            </a:r>
            <a:r>
              <a:rPr lang="uk-UA" sz="2800" i="1" dirty="0"/>
              <a:t>піклується про свої житло, </a:t>
            </a:r>
            <a:r>
              <a:rPr lang="uk-UA" sz="2800" i="1" dirty="0" smtClean="0"/>
              <a:t>їжу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39C6E37-1F33-4604-854C-1FAA0F8A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240" y="1243949"/>
            <a:ext cx="1919185" cy="132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9" descr="Цікаві факти про курку – ЗВІДУСІЛ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801" y="1271049"/>
            <a:ext cx="1656184" cy="126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Картинки до тестів\Тварини\Козул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23209"/>
          <a:stretch/>
        </p:blipFill>
        <p:spPr bwMode="auto">
          <a:xfrm>
            <a:off x="9677985" y="1883118"/>
            <a:ext cx="1909100" cy="174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Картинки до тестів\Тварини\Біл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92" y="2171614"/>
            <a:ext cx="1831935" cy="1218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6783609" y="4941605"/>
            <a:ext cx="4304004" cy="13525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Яку роль у </a:t>
            </a:r>
            <a:r>
              <a:rPr lang="ru-RU" sz="2800" b="1" dirty="0" err="1" smtClean="0"/>
              <a:t>вашому</a:t>
            </a:r>
            <a:r>
              <a:rPr lang="ru-RU" sz="2800" b="1" dirty="0" smtClean="0"/>
              <a:t> </a:t>
            </a:r>
            <a:r>
              <a:rPr lang="ru-RU" sz="2800" b="1" dirty="0"/>
              <a:t>житті </a:t>
            </a:r>
            <a:r>
              <a:rPr lang="ru-RU" sz="2800" b="1" dirty="0" err="1"/>
              <a:t>відіграють</a:t>
            </a:r>
            <a:r>
              <a:rPr lang="ru-RU" sz="2800" b="1" dirty="0"/>
              <a:t> </a:t>
            </a:r>
            <a:r>
              <a:rPr lang="ru-RU" sz="2800" b="1" dirty="0" err="1"/>
              <a:t>свійські</a:t>
            </a:r>
            <a:r>
              <a:rPr lang="ru-RU" sz="2800" b="1" dirty="0"/>
              <a:t> </a:t>
            </a:r>
            <a:r>
              <a:rPr lang="ru-RU" sz="2800" b="1" dirty="0" err="1"/>
              <a:t>коти</a:t>
            </a:r>
            <a:r>
              <a:rPr lang="ru-RU" sz="2800" b="1" dirty="0"/>
              <a:t> й собаки?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783609" y="4941605"/>
            <a:ext cx="4379686" cy="11820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Для чого люди </a:t>
            </a:r>
            <a:r>
              <a:rPr lang="ru-RU" sz="2800" b="1" dirty="0" err="1"/>
              <a:t>розводять</a:t>
            </a:r>
            <a:r>
              <a:rPr lang="ru-RU" sz="2800" b="1" dirty="0"/>
              <a:t> </a:t>
            </a:r>
            <a:r>
              <a:rPr lang="ru-RU" sz="2800" b="1" dirty="0" err="1"/>
              <a:t>свійських</a:t>
            </a:r>
            <a:r>
              <a:rPr lang="ru-RU" sz="2800" b="1" dirty="0"/>
              <a:t> тварин?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19127" y="4831096"/>
            <a:ext cx="4356401" cy="14030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Що </a:t>
            </a:r>
            <a:r>
              <a:rPr lang="ru-RU" sz="2800" b="1" dirty="0" smtClean="0"/>
              <a:t>ви знаєте </a:t>
            </a:r>
            <a:r>
              <a:rPr lang="ru-RU" sz="2800" b="1" dirty="0"/>
              <a:t>про життя </a:t>
            </a:r>
            <a:r>
              <a:rPr lang="ru-RU" sz="2800" b="1" dirty="0" err="1"/>
              <a:t>свійських</a:t>
            </a:r>
            <a:r>
              <a:rPr lang="ru-RU" sz="2800" b="1" dirty="0"/>
              <a:t> комах — бджоли й </a:t>
            </a:r>
            <a:r>
              <a:rPr lang="ru-RU" sz="2800" b="1" dirty="0" err="1"/>
              <a:t>шовкопряда</a:t>
            </a:r>
            <a:r>
              <a:rPr lang="ru-RU" sz="2800" b="1" dirty="0"/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5916872" y="3125837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-0.06435 L -0.01511 -0.06412 C -0.01485 -0.07199 -0.01459 -0.07963 -0.01407 -0.08703 C -0.01394 -0.08958 -0.01316 -0.0919 -0.01303 -0.09444 C -0.01251 -0.10694 -0.01264 -0.11967 -0.01199 -0.13194 C -0.01147 -0.14213 -0.01081 -0.15208 -0.0099 -0.16203 C -0.00951 -0.16574 -0.00925 -0.16967 -0.00886 -0.17338 C -0.00821 -0.17777 -0.00743 -0.18217 -0.00678 -0.18657 C -0.00743 -0.20162 -0.00769 -0.21666 -0.00886 -0.23148 C -0.00912 -0.23495 -0.01042 -0.23773 -0.01095 -0.24097 C -0.01446 -0.26342 -0.00886 -0.24097 -0.01511 -0.26342 C -0.01733 -0.2831 -0.01446 -0.2625 -0.01941 -0.28217 C -0.01993 -0.28449 -0.01993 -0.28727 -0.02046 -0.28981 C -0.02111 -0.29305 -0.02202 -0.29583 -0.02254 -0.29907 C -0.02306 -0.30231 -0.02306 -0.30555 -0.02358 -0.30856 C -0.0241 -0.31111 -0.02515 -0.31342 -0.0258 -0.31597 C -0.02944 -0.33078 -0.0258 -0.32083 -0.03205 -0.33472 C -0.03283 -0.33865 -0.03309 -0.34259 -0.03413 -0.34606 C -0.03518 -0.3493 -0.04338 -0.37176 -0.04586 -0.37801 C -0.04755 -0.3824 -0.04977 -0.38634 -0.05107 -0.3912 C -0.05211 -0.3949 -0.05328 -0.39861 -0.05433 -0.40231 C -0.05537 -0.40671 -0.05589 -0.41157 -0.05745 -0.41551 C -0.06657 -0.43981 -0.05915 -0.41065 -0.06696 -0.43426 C -0.06827 -0.43842 -0.06879 -0.44328 -0.07009 -0.44745 C -0.07126 -0.45092 -0.07309 -0.45347 -0.07439 -0.45694 C -0.07726 -0.46412 -0.08051 -0.47129 -0.08286 -0.4794 C -0.08546 -0.48889 -0.08885 -0.50139 -0.09237 -0.50949 C -0.09484 -0.51504 -0.09771 -0.52014 -0.09966 -0.52639 C -0.10084 -0.5294 -0.10188 -0.5324 -0.10292 -0.53565 C -0.1067 -0.54791 -0.10696 -0.55277 -0.11243 -0.56574 C -0.11933 -0.58217 -0.111 -0.56319 -0.1209 -0.58264 C -0.12233 -0.58565 -0.1235 -0.58912 -0.12507 -0.59213 C -0.12663 -0.5949 -0.12871 -0.59676 -0.13041 -0.59953 C -0.13184 -0.60185 -0.13301 -0.60486 -0.13458 -0.60694 C -0.13614 -0.60926 -0.14174 -0.61481 -0.14409 -0.61643 C -0.14943 -0.6206 -0.15516 -0.62453 -0.16089 -0.62777 C -0.16233 -0.62847 -0.16376 -0.6287 -0.16506 -0.62963 C -0.16949 -0.63194 -0.17353 -0.63541 -0.17783 -0.63703 L -0.19255 -0.64259 C -0.20245 -0.64213 -0.21235 -0.64236 -0.22225 -0.64074 C -0.22408 -0.64051 -0.22564 -0.63796 -0.22746 -0.63703 C -0.22916 -0.63611 -0.23098 -0.63611 -0.23281 -0.63518 C -0.24336 -0.63009 -0.23489 -0.6324 -0.24648 -0.62777 C -0.2487 -0.62685 -0.25078 -0.62639 -0.253 -0.62592 C -0.25795 -0.62222 -0.2599 -0.62037 -0.26564 -0.61828 C -0.26824 -0.61736 -0.27046 -0.61736 -0.27293 -0.61643 C -0.27788 -0.61435 -0.2827 -0.61018 -0.28765 -0.60902 C -0.29013 -0.60833 -0.29273 -0.6081 -0.29508 -0.60694 C -0.30016 -0.60486 -0.30485 -0.60092 -0.30993 -0.59953 C -0.3124 -0.59884 -0.31488 -0.59861 -0.31735 -0.59768 C -0.33129 -0.59236 -0.3184 -0.59583 -0.33103 -0.59004 C -0.33598 -0.58796 -0.34093 -0.58657 -0.34589 -0.58449 C -0.35331 -0.58148 -0.36074 -0.57847 -0.36803 -0.57523 C -0.38875 -0.56527 -0.37455 -0.5699 -0.39331 -0.56203 C -0.39682 -0.56041 -0.40034 -0.55972 -0.40386 -0.55833 C -0.42145 -0.55046 -0.40125 -0.55856 -0.41441 -0.55069 C -0.41636 -0.54953 -0.42444 -0.54768 -0.42601 -0.54699 C -0.43825 -0.54213 -0.41623 -0.54861 -0.43447 -0.54328 C -0.43695 -0.54259 -0.43942 -0.54213 -0.4419 -0.54143 C -0.44476 -0.54027 -0.4475 -0.53842 -0.45037 -0.5375 C -0.45519 -0.53588 -0.46027 -0.53541 -0.46509 -0.53379 C -0.46834 -0.53287 -0.47147 -0.53102 -0.4746 -0.53009 C -0.48215 -0.52777 -0.4974 -0.52662 -0.50313 -0.52639 L -0.53492 -0.52453 C -0.53635 -0.52199 -0.53778 -0.51967 -0.53908 -0.5169 C -0.54117 -0.51273 -0.54143 -0.51065 -0.54234 -0.50555 C -0.54273 -0.50324 -0.54325 -0.50069 -0.54338 -0.49815 C -0.54351 -0.49444 -0.54338 -0.49074 -0.54338 -0.4868 L -0.54338 -0.48657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-0.06782 L -0.01511 -0.06759 C -0.01524 -0.07338 -0.01407 -0.08009 -0.01355 -0.08449 C -0.01316 -0.08703 -0.01329 -0.08935 -0.01211 -0.0919 C -0.01094 -0.09907 -0.01003 -0.10671 -0.00925 -0.11527 C -0.0086 -0.12152 -0.00834 -0.12893 -0.00742 -0.13657 C -0.00508 -0.15578 -0.00221 -0.15162 0.00235 -0.175 C 0.00287 -0.17731 0.00313 -0.17986 0.00365 -0.18217 C 0.00443 -0.18611 0.00547 -0.18935 0.00612 -0.19328 C 0.00821 -0.20532 0.00899 -0.21296 0.01042 -0.22477 C 0.01042 -0.22777 0.0112 -0.25578 0.00964 -0.2662 C 0.00847 -0.26921 0.00834 -0.27152 0.00782 -0.27407 C 0.00704 -0.28356 0.00651 -0.29444 0.00339 -0.30277 C 0.00248 -0.30532 0.0013 -0.30764 0.00052 -0.3118 C -0.0013 -0.3169 -0.0026 -0.32569 -0.00586 -0.33194 C -0.00756 -0.33611 -0.0099 -0.33981 -0.01172 -0.34375 C -0.0142 -0.35092 -0.01693 -0.3581 -0.0198 -0.36527 C -0.0198 -0.36504 -0.02762 -0.38495 -0.02762 -0.38472 C -0.03087 -0.39166 -0.03465 -0.39884 -0.03752 -0.40486 C -0.04156 -0.41157 -0.04599 -0.41898 -0.04963 -0.42477 C -0.05185 -0.42847 -0.05432 -0.43171 -0.05732 -0.43518 C -0.0598 -0.43889 -0.0611 -0.44352 -0.06436 -0.44722 C -0.06826 -0.45416 -0.07334 -0.46018 -0.07777 -0.46759 C -0.08181 -0.4743 -0.0852 -0.48055 -0.08989 -0.48565 C -0.0921 -0.48842 -0.09484 -0.48958 -0.09705 -0.49213 C -0.09927 -0.49444 -0.10096 -0.49791 -0.10305 -0.50046 C -0.10552 -0.50277 -0.10813 -0.50393 -0.11034 -0.50671 C -0.11256 -0.50949 -0.11399 -0.51435 -0.11634 -0.51666 C -0.12024 -0.52083 -0.12467 -0.52268 -0.12871 -0.52569 C -0.13093 -0.52708 -0.13288 -0.5287 -0.13497 -0.53009 C -0.13744 -0.53171 -0.13979 -0.53287 -0.14226 -0.53449 C -0.14539 -0.53634 -0.14695 -0.53935 -0.1493 -0.54097 C -0.15216 -0.54259 -0.1549 -0.54282 -0.15776 -0.54375 C -0.16675 -0.55092 -0.16623 -0.55069 -0.17626 -0.55694 C -0.179 -0.55856 -0.18186 -0.56041 -0.1846 -0.5618 C -0.18734 -0.56296 -0.1902 -0.56296 -0.19333 -0.56458 C -0.2061 -0.5706 -0.20883 -0.5743 -0.22004 -0.57847 C -0.22342 -0.58009 -0.22694 -0.58055 -0.23098 -0.58171 L -0.23984 -0.58634 C -0.24544 -0.58935 -0.25078 -0.59352 -0.25651 -0.5956 C -0.26967 -0.60046 -0.26198 -0.59791 -0.28166 -0.60208 C -0.29117 -0.60277 -0.32999 -0.60694 -0.34823 -0.60532 C -0.35331 -0.60509 -0.35826 -0.60416 -0.36308 -0.60324 C -0.36738 -0.60254 -0.37168 -0.60092 -0.37598 -0.60092 L -0.38966 -0.60046 L -0.39617 -0.5993 C -0.39864 -0.59884 -0.40112 -0.59907 -0.40346 -0.59815 C -0.42092 -0.59305 -0.39487 -0.59606 -0.4204 -0.59421 C -0.42144 -0.59375 -0.4234 -0.59328 -0.42483 -0.59282 C -0.42652 -0.59236 -0.42835 -0.59236 -0.43004 -0.59166 C -0.43265 -0.59027 -0.43655 -0.58842 -0.43968 -0.58703 C -0.44984 -0.5831 -0.4415 -0.59027 -0.45597 -0.5794 C -0.47277 -0.56643 -0.46561 -0.56921 -0.47642 -0.56643 C -0.4772 -0.56527 -0.47942 -0.56412 -0.48085 -0.56319 C -0.48189 -0.5618 -0.4845 -0.56134 -0.48619 -0.55995 C -0.49557 -0.55301 -0.48762 -0.55602 -0.497 -0.55347 C -0.50143 -0.54907 -0.5056 -0.54352 -0.51029 -0.53981 C -0.51172 -0.53889 -0.51316 -0.53796 -0.51381 -0.53657 C -0.5168 -0.53449 -0.51902 -0.53217 -0.5211 -0.52986 C -0.52228 -0.5287 -0.52332 -0.52754 -0.52436 -0.52639 C -0.52592 -0.52453 -0.52736 -0.52291 -0.52892 -0.52129 C -0.54012 -0.50879 -0.52136 -0.5294 -0.53648 -0.51273 C -0.53843 -0.50787 -0.5396 -0.50301 -0.54234 -0.49838 C -0.5426 -0.4956 -0.54455 -0.49352 -0.54573 -0.49097 C -0.54807 -0.48588 -0.55107 -0.47824 -0.55198 -0.47291 C -0.55354 -0.47014 -0.55432 -0.4669 -0.55511 -0.46389 C -0.55615 -0.45648 -0.55849 -0.4493 -0.55797 -0.44143 C -0.55706 -0.42592 -0.55667 -0.42731 -0.55419 -0.4074 C -0.55367 -0.4037 -0.55302 -0.39977 -0.5525 -0.39606 C -0.55289 -0.39352 -0.55302 -0.39074 -0.55172 -0.38842 C -0.55055 -0.38402 -0.5469 -0.37268 -0.54573 -0.3669 C -0.54494 -0.36504 -0.5439 -0.36435 -0.54377 -0.36111 C -0.54078 -0.34907 -0.54234 -0.35486 -0.54117 -0.34398 C -0.54038 -0.30301 -0.54169 -0.33634 -0.53999 -0.31551 C -0.53973 -0.3118 -0.53986 -0.30787 -0.53934 -0.30416 C -0.53843 -0.29745 -0.53713 -0.29051 -0.53582 -0.28495 C -0.53478 -0.2824 -0.53387 -0.27963 -0.53283 -0.27731 C -0.53061 -0.27245 -0.52814 -0.26782 -0.52514 -0.26319 L -0.52514 -0.26296 " pathEditMode="relative" rAng="207912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60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8 0.06551 L 0.0598 0.06574 C 0.0598 0.05973 0.0598 0.05417 0.05993 0.04838 C 0.06006 0.04584 0.06045 0.04352 0.06071 0.04074 C 0.06123 0.03334 0.06149 0.02593 0.06163 0.01829 C 0.06163 0.01065 0.06123 0.00324 0.06149 -0.0044 C 0.06228 -0.02384 0.06579 -0.01944 0.06801 -0.04467 C 0.06827 -0.04722 0.0684 -0.04977 0.06866 -0.05231 C 0.06892 -0.05602 0.06983 -0.05972 0.06996 -0.06365 C 0.07127 -0.07615 0.0714 -0.08379 0.07179 -0.09583 C 0.07153 -0.09838 0.06996 -0.12662 0.06749 -0.13611 C 0.06684 -0.13889 0.06579 -0.14097 0.06501 -0.14352 C 0.06332 -0.15277 0.06189 -0.16319 0.05824 -0.1706 C 0.05694 -0.17268 0.05589 -0.17477 0.05485 -0.17731 C 0.05238 -0.18333 0.05042 -0.1912 0.04742 -0.19652 C 0.04534 -0.20069 0.04273 -0.20324 0.04065 -0.20694 C 0.03687 -0.21273 0.03336 -0.21944 0.0301 -0.22592 C 0.0301 -0.22569 0.02085 -0.24305 0.02085 -0.24282 C 0.01707 -0.24861 0.01342 -0.25509 0.00938 -0.25995 C 0.00482 -0.26551 0.00053 -0.27176 -0.00429 -0.27639 C -0.00677 -0.27916 -0.00951 -0.28148 -0.01185 -0.28472 C -0.01472 -0.28773 -0.01706 -0.29143 -0.02006 -0.29444 C -0.02501 -0.30046 -0.03061 -0.30486 -0.03556 -0.31088 C -0.04012 -0.31643 -0.04403 -0.32176 -0.04911 -0.32569 C -0.05132 -0.32754 -0.05419 -0.32801 -0.0568 -0.33009 C -0.05888 -0.33171 -0.06083 -0.33472 -0.06318 -0.33657 C -0.06579 -0.33796 -0.06852 -0.33842 -0.07087 -0.34074 C -0.07334 -0.34282 -0.07516 -0.34722 -0.0779 -0.34884 C -0.08194 -0.35162 -0.08624 -0.35231 -0.09054 -0.35416 C -0.09301 -0.35532 -0.09497 -0.35602 -0.09705 -0.35717 C -0.09966 -0.3581 -0.10213 -0.35879 -0.10474 -0.35972 C -0.10721 -0.36088 -0.10969 -0.36296 -0.11229 -0.36435 C -0.11516 -0.36504 -0.1179 -0.36458 -0.12063 -0.36481 C -0.13014 -0.36921 -0.12949 -0.36944 -0.14004 -0.37222 C -0.14291 -0.37315 -0.14577 -0.37477 -0.14864 -0.37523 C -0.15151 -0.37569 -0.15437 -0.375 -0.15711 -0.37569 C -0.16975 -0.37824 -0.17352 -0.38078 -0.18499 -0.38194 C -0.18851 -0.38287 -0.19202 -0.38264 -0.19593 -0.38264 L -0.20518 -0.38495 C -0.21091 -0.38634 -0.21664 -0.38912 -0.22238 -0.38958 C -0.23567 -0.39051 -0.22798 -0.39027 -0.24765 -0.38889 C -0.25716 -0.38703 -0.29572 -0.38125 -0.31357 -0.37477 C -0.31826 -0.37315 -0.32334 -0.37083 -0.32803 -0.36875 C -0.3322 -0.3669 -0.33637 -0.36412 -0.34041 -0.36296 L -0.35396 -0.35902 L -0.36021 -0.35578 C -0.36268 -0.35509 -0.36516 -0.3544 -0.36737 -0.35254 C -0.38405 -0.34328 -0.35943 -0.35301 -0.38353 -0.34467 C -0.38509 -0.34375 -0.38653 -0.34282 -0.38796 -0.34213 C -0.38952 -0.3412 -0.39135 -0.34074 -0.39304 -0.33935 C -0.39617 -0.33727 -0.39916 -0.33449 -0.40216 -0.3324 C -0.41167 -0.32569 -0.40411 -0.33518 -0.4174 -0.3206 C -0.43303 -0.30347 -0.426 -0.3081 -0.43655 -0.30208 C -0.43798 -0.30069 -0.43916 -0.2993 -0.44072 -0.29815 C -0.44215 -0.29606 -0.44398 -0.29514 -0.44541 -0.29352 C -0.45427 -0.28402 -0.44671 -0.28912 -0.4557 -0.28426 C -0.45974 -0.2787 -0.46339 -0.27222 -0.46769 -0.26736 C -0.46899 -0.26597 -0.47042 -0.26458 -0.4716 -0.26273 C -0.47368 -0.26041 -0.47563 -0.25764 -0.47746 -0.25463 C -0.4785 -0.25324 -0.47941 -0.25185 -0.48045 -0.25023 C -0.48176 -0.24815 -0.48306 -0.24606 -0.48436 -0.24398 C -0.49452 -0.22893 -0.47837 -0.25416 -0.49101 -0.23333 C -0.49257 -0.22847 -0.494 -0.22315 -0.49557 -0.21805 C -0.49648 -0.21481 -0.49739 -0.21273 -0.4983 -0.20995 C -0.50039 -0.20393 -0.50273 -0.19583 -0.5039 -0.19051 C -0.50456 -0.18727 -0.50482 -0.18402 -0.50547 -0.18102 C -0.50586 -0.17315 -0.50742 -0.16551 -0.50638 -0.15764 C -0.50403 -0.14305 -0.50469 -0.14398 -0.50039 -0.12523 C -0.49974 -0.12129 -0.49882 -0.11805 -0.49791 -0.11481 C -0.49739 -0.11227 -0.49726 -0.10949 -0.49648 -0.10694 C -0.49505 -0.10324 -0.49049 -0.09305 -0.48788 -0.08796 C -0.48723 -0.08634 -0.48619 -0.08472 -0.48553 -0.08287 C -0.48241 -0.07176 -0.48371 -0.07708 -0.48163 -0.06666 C -0.47746 -0.02662 -0.4815 -0.05902 -0.47811 -0.03912 C -0.47759 -0.03541 -0.47733 -0.03125 -0.47655 -0.02801 C -0.47498 -0.02176 -0.47368 -0.01504 -0.4712 -0.00995 C -0.4699 -0.00764 -0.46912 -0.00532 -0.46782 -0.00347 C -0.46521 0.00093 -0.46235 0.00463 -0.45987 0.00857 L -0.45987 0.0088 " pathEditMode="relative" rAng="-307636" ptsTypes="AAAAAA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27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3 клас\04 ЯДС\Грущинська\5 Тварини\070_71 Як дикі стали свійськ Чи може існувати без св\2026-03-01_211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63" y="1269554"/>
            <a:ext cx="864188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5447" y="477467"/>
            <a:ext cx="10176815" cy="6480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23</a:t>
            </a:r>
            <a:endParaRPr lang="uk-UA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77" y="1256449"/>
            <a:ext cx="21713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 descr="Сало: векторна графіка, зображення, Сало малюнки | Скачати з Depositphot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1" y="2919500"/>
            <a:ext cx="2182622" cy="149106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9551" r="11752" b="9488"/>
          <a:stretch/>
        </p:blipFill>
        <p:spPr bwMode="auto">
          <a:xfrm>
            <a:off x="906752" y="4410569"/>
            <a:ext cx="1872911" cy="1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3 клас\04 ЯДС\Грущинська\5 Тварини\070_71 Як дикі стали свійськ Чи може існувати без св\2026-03-01_211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35" y="405458"/>
            <a:ext cx="8549630" cy="61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24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5188" y="2053703"/>
            <a:ext cx="2908531" cy="275218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4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105-106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в зошиті завдання до уроку 71.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7570" y="549473"/>
            <a:ext cx="2408118" cy="12241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</p:spTree>
    <p:extLst>
      <p:ext uri="{BB962C8B-B14F-4D97-AF65-F5344CB8AC3E}">
        <p14:creationId xmlns:p14="http://schemas.microsoft.com/office/powerpoint/2010/main" val="27173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53100" y="1296009"/>
            <a:ext cx="10208372" cy="57888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Виберіть світлину з явищем природи, яке виражає ваші емоції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Погода на 15 сентября: По всей Украине пройдут дожди (КАРТА) — DSnews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0" y="1862274"/>
            <a:ext cx="2942329" cy="1715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талья Диденко рассказала, какой будет погода завтра, 12 февраля |  Новини.liv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r="29635"/>
          <a:stretch/>
        </p:blipFill>
        <p:spPr bwMode="auto">
          <a:xfrm>
            <a:off x="575159" y="4061148"/>
            <a:ext cx="2941733" cy="191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огноз погоды ннада?)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0" y="4173371"/>
            <a:ext cx="2257428" cy="169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рогноз погоды на март 2023 - в Укргидрометцентре назвали среднюю  температуру — УНИ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76" y="1884304"/>
            <a:ext cx="3000255" cy="1839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Подробный прогноз погоды на октябрь - народный синоптик — УНИ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764"/>
          <a:stretch/>
        </p:blipFill>
        <p:spPr bwMode="auto">
          <a:xfrm>
            <a:off x="8594634" y="4221240"/>
            <a:ext cx="2678598" cy="168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305306" y="3501518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Дощ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1517" y="5894146"/>
            <a:ext cx="2110860" cy="64698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Веселка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06942" y="3574254"/>
            <a:ext cx="338568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Перші листочки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86238" y="5854791"/>
            <a:ext cx="1933391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Листопад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37282" y="5785025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Сніг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34354" y="5867938"/>
            <a:ext cx="1767960" cy="6469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Спека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118" name="Picture 22" descr="Сильна спека і слабкі дощі: народний синоптик склав прогноз на літо -  Погляд – новини Чернівці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29077"/>
          <a:stretch/>
        </p:blipFill>
        <p:spPr bwMode="auto">
          <a:xfrm>
            <a:off x="3596272" y="4147163"/>
            <a:ext cx="2415825" cy="174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219823" y="3526385"/>
            <a:ext cx="352839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Хвильки на морі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3101" y="538787"/>
            <a:ext cx="10208371" cy="669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роботу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02" y="1806906"/>
            <a:ext cx="3024258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6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8"/>
          <p:cNvSpPr>
            <a:spLocks noChangeArrowheads="1"/>
          </p:cNvSpPr>
          <p:nvPr/>
        </p:nvSpPr>
        <p:spPr bwMode="auto">
          <a:xfrm rot="17921143">
            <a:off x="4120479" y="4203325"/>
            <a:ext cx="2963886" cy="1494821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3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8" y="5175607"/>
            <a:ext cx="1901414" cy="13170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 rot="1949361">
            <a:off x="5722128" y="3795999"/>
            <a:ext cx="3785923" cy="9347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Ракоподібні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rot="20948035">
            <a:off x="6495063" y="1689692"/>
            <a:ext cx="3008052" cy="75996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Молюски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 rot="1182720">
            <a:off x="6785390" y="3282582"/>
            <a:ext cx="2690070" cy="80023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Плазуни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 rot="19343139">
            <a:off x="2543306" y="3943059"/>
            <a:ext cx="3760522" cy="756910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 rot="19947970">
            <a:off x="2519962" y="3285778"/>
            <a:ext cx="2569543" cy="774987"/>
          </a:xfrm>
          <a:prstGeom prst="ellipse">
            <a:avLst/>
          </a:prstGeom>
          <a:solidFill>
            <a:srgbClr val="D32D9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7095714" y="2440506"/>
            <a:ext cx="2069423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 rot="20933934">
            <a:off x="2850987" y="2377874"/>
            <a:ext cx="2043955" cy="78110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Птахи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 rot="1349653">
            <a:off x="3022172" y="1460666"/>
            <a:ext cx="2118013" cy="936064"/>
          </a:xfrm>
          <a:prstGeom prst="ellipse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Ссавці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49274" y="1928698"/>
            <a:ext cx="2601201" cy="167945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5949875" y="1928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4551" y="282662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Пригадайте, на які групи поділяють 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 rotWithShape="1">
          <a:blip r:embed="rId3" cstate="print"/>
          <a:srcRect l="12643" t="3350" r="9236" b="5323"/>
          <a:stretch/>
        </p:blipFill>
        <p:spPr bwMode="auto">
          <a:xfrm>
            <a:off x="582048" y="4513040"/>
            <a:ext cx="1808743" cy="15728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15" y="2714187"/>
            <a:ext cx="1866351" cy="11345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061" y="1103548"/>
            <a:ext cx="1800246" cy="205206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61" y="3233384"/>
            <a:ext cx="1829231" cy="124016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4677606" y="1185260"/>
            <a:ext cx="2179470" cy="84553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Черви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71" y="3833553"/>
            <a:ext cx="1906079" cy="127999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6" y="1042261"/>
            <a:ext cx="1460463" cy="7650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1" y="5229994"/>
            <a:ext cx="1641835" cy="137057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люски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3020" y="1014036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301601" y="5143743"/>
            <a:ext cx="1588225" cy="13411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  <p:bldP spid="22" grpId="0" animBg="1"/>
      <p:bldP spid="24" grpId="0" animBg="1"/>
      <p:bldP spid="6154" grpId="0" animBg="1"/>
      <p:bldP spid="6146" grpId="0" animBg="1"/>
      <p:bldP spid="6150" grpId="0" animBg="1"/>
      <p:bldP spid="615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9"/>
          <p:cNvSpPr txBox="1">
            <a:spLocks/>
          </p:cNvSpPr>
          <p:nvPr/>
        </p:nvSpPr>
        <p:spPr>
          <a:xfrm>
            <a:off x="1149125" y="1288971"/>
            <a:ext cx="9839450" cy="24288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514350" indent="-514350" defTabSz="1088136">
              <a:spcBef>
                <a:spcPct val="20000"/>
              </a:spcBef>
              <a:buFont typeface="+mj-lt"/>
              <a:buAutoNum type="arabicParenR"/>
              <a:defRPr/>
            </a:pPr>
            <a:r>
              <a:rPr lang="uk-UA" sz="3200" b="1" dirty="0" smtClean="0"/>
              <a:t>Тварини бувають дикі ...</a:t>
            </a:r>
            <a:endParaRPr lang="uk-UA" sz="3200" b="1" dirty="0"/>
          </a:p>
          <a:p>
            <a:pPr marL="514350" indent="-514350" defTabSz="1088136">
              <a:spcBef>
                <a:spcPct val="20000"/>
              </a:spcBef>
              <a:buFont typeface="+mj-lt"/>
              <a:buAutoNum type="arabicParenR"/>
              <a:defRPr/>
            </a:pPr>
            <a:r>
              <a:rPr lang="uk-UA" sz="3200" b="1" dirty="0" smtClean="0"/>
              <a:t>Свійські </a:t>
            </a:r>
            <a:r>
              <a:rPr lang="uk-UA" sz="3200" b="1" dirty="0"/>
              <a:t>тварини відрізняються від диких тим, що</a:t>
            </a:r>
            <a:r>
              <a:rPr lang="uk-UA" sz="3200" b="1" dirty="0" smtClean="0"/>
              <a:t>..</a:t>
            </a:r>
            <a:endParaRPr lang="uk-UA" sz="3200" b="1" dirty="0"/>
          </a:p>
          <a:p>
            <a:pPr marL="514350" indent="-514350" defTabSz="1088136">
              <a:spcBef>
                <a:spcPct val="20000"/>
              </a:spcBef>
              <a:buFont typeface="+mj-lt"/>
              <a:buAutoNum type="arabicParenR"/>
              <a:defRPr/>
            </a:pPr>
            <a:r>
              <a:rPr lang="uk-UA" sz="3200" b="1" dirty="0" smtClean="0"/>
              <a:t>Усі </a:t>
            </a:r>
            <a:r>
              <a:rPr lang="uk-UA" sz="3200" b="1" dirty="0"/>
              <a:t>свійські тварини пішли від</a:t>
            </a:r>
            <a:r>
              <a:rPr lang="uk-UA" sz="3200" b="1" dirty="0" smtClean="0"/>
              <a:t>...</a:t>
            </a:r>
            <a:endParaRPr lang="uk-UA" sz="3200" b="1" dirty="0"/>
          </a:p>
          <a:p>
            <a:pPr marL="514350" indent="-514350" defTabSz="1088136">
              <a:spcBef>
                <a:spcPct val="20000"/>
              </a:spcBef>
              <a:buFont typeface="+mj-lt"/>
              <a:buAutoNum type="arabicParenR"/>
              <a:defRPr/>
            </a:pPr>
            <a:r>
              <a:rPr lang="uk-UA" sz="3200" b="1" dirty="0" smtClean="0"/>
              <a:t>Людина </a:t>
            </a:r>
            <a:r>
              <a:rPr lang="uk-UA" sz="3200" b="1" dirty="0"/>
              <a:t>приручила тварин для того, щоб </a:t>
            </a:r>
            <a:r>
              <a:rPr lang="uk-UA" sz="3200" b="1" dirty="0" smtClean="0"/>
              <a:t>мати…</a:t>
            </a:r>
            <a:endParaRPr lang="uk-UA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49125" y="477466"/>
            <a:ext cx="9766948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 rtlCol="0">
            <a:spAutoFit/>
          </a:bodyPr>
          <a:lstStyle/>
          <a:p>
            <a:pPr algn="ctr"/>
            <a:r>
              <a:rPr lang="uk-UA" sz="4000" b="1" dirty="0" smtClean="0"/>
              <a:t>Закінчіть речення</a:t>
            </a:r>
            <a:endParaRPr lang="ru-RU" sz="4000" b="1" dirty="0"/>
          </a:p>
        </p:txBody>
      </p:sp>
      <p:sp>
        <p:nvSpPr>
          <p:cNvPr id="9" name="Содержимое 9"/>
          <p:cNvSpPr txBox="1">
            <a:spLocks/>
          </p:cNvSpPr>
          <p:nvPr/>
        </p:nvSpPr>
        <p:spPr>
          <a:xfrm>
            <a:off x="1174805" y="3863067"/>
            <a:ext cx="6141362" cy="5134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Оберіть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назви свійських тварин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:</a:t>
            </a:r>
            <a:endParaRPr lang="uk-UA" sz="28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4" name="Picture 6" descr="Создать мем &quot;дикий бык тур фото, бык гаур, тур бык фото&quot; - Картинки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3366" y="3726281"/>
            <a:ext cx="2340968" cy="161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9"/>
          <p:cNvSpPr txBox="1">
            <a:spLocks/>
          </p:cNvSpPr>
          <p:nvPr/>
        </p:nvSpPr>
        <p:spPr>
          <a:xfrm>
            <a:off x="1109972" y="4509914"/>
            <a:ext cx="6206195" cy="15859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вівця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, коза, вовк, лама, ведмідь, свиня, білка, бобер, собака, кіт, гуска, качка, кріль, їжак,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заєць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2" name="Picture 4" descr="Корова – описание, породы, размножение, кормл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4656" y="5013970"/>
            <a:ext cx="2492177" cy="146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4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Пригадайте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488380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5952" y="5064601"/>
            <a:ext cx="7015957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дізнаєтеся,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чи може людина існувати без свійських тварин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/>
          </p:cNvSpPr>
          <p:nvPr/>
        </p:nvSpPr>
        <p:spPr bwMode="auto">
          <a:xfrm>
            <a:off x="5212999" y="1488380"/>
            <a:ext cx="3125165" cy="976336"/>
          </a:xfrm>
          <a:prstGeom prst="roundRect">
            <a:avLst/>
          </a:prstGeom>
          <a:solidFill>
            <a:srgbClr val="FFC000"/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chemeClr val="bg1"/>
                </a:solidFill>
              </a:rPr>
              <a:t>Яких свійських тварин ви знаєте?</a:t>
            </a: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5951" y="1321396"/>
            <a:ext cx="4207967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Які </a:t>
            </a:r>
            <a:r>
              <a:rPr lang="ru-RU" sz="2800" b="1" dirty="0" err="1"/>
              <a:t>відмінності</a:t>
            </a:r>
            <a:r>
              <a:rPr lang="ru-RU" sz="2800" b="1" dirty="0"/>
              <a:t> </a:t>
            </a:r>
            <a:r>
              <a:rPr lang="ru-RU" sz="2800" b="1" dirty="0" err="1"/>
              <a:t>існують</a:t>
            </a:r>
            <a:r>
              <a:rPr lang="ru-RU" sz="2800" b="1" dirty="0"/>
              <a:t> між </a:t>
            </a:r>
            <a:r>
              <a:rPr lang="ru-RU" sz="2800" b="1" dirty="0" err="1" smtClean="0"/>
              <a:t>свійськими</a:t>
            </a:r>
            <a:r>
              <a:rPr lang="ru-RU" sz="2800" b="1" dirty="0" smtClean="0"/>
              <a:t> </a:t>
            </a:r>
            <a:r>
              <a:rPr lang="ru-RU" sz="2800" b="1" dirty="0"/>
              <a:t>й дикими </a:t>
            </a:r>
            <a:r>
              <a:rPr lang="ru-RU" sz="2800" b="1" dirty="0" err="1"/>
              <a:t>тваринами</a:t>
            </a:r>
            <a:r>
              <a:rPr lang="ru-RU" sz="2800" b="1" dirty="0"/>
              <a:t>.</a:t>
            </a:r>
          </a:p>
        </p:txBody>
      </p:sp>
      <p:pic>
        <p:nvPicPr>
          <p:cNvPr id="14" name="Picture 4" descr="https://upload.wikimedia.org/wikipedia/commons/e/ee/Wolf._bei_Eekho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8882" y="2960903"/>
            <a:ext cx="2576003" cy="203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http://www.symbolsbook.ru/images/S/Do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3829" y="2853730"/>
            <a:ext cx="2458080" cy="203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Розгляньте і розкажіть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99543" y="1245384"/>
            <a:ext cx="7848872" cy="648072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Яку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користь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свійські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тварини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приносять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людям?</a:t>
            </a:r>
          </a:p>
        </p:txBody>
      </p:sp>
      <p:pic>
        <p:nvPicPr>
          <p:cNvPr id="1026" name="Picture 2" descr="D:\3 клас\04 ЯДС\Грущинська\5 Тварини\070_71 Як дикі стали свійськ Чи може існувати без св\2026-03-01_192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04" y="1893456"/>
            <a:ext cx="864748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5607" y="5596162"/>
            <a:ext cx="710778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Складно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уявити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життя без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свійських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тварин.</a:t>
            </a:r>
          </a:p>
        </p:txBody>
      </p:sp>
    </p:spTree>
    <p:extLst>
      <p:ext uri="{BB962C8B-B14F-4D97-AF65-F5344CB8AC3E}">
        <p14:creationId xmlns:p14="http://schemas.microsoft.com/office/powerpoint/2010/main" val="12027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Картинки коровы для детей (60 картинок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447" y="2419965"/>
            <a:ext cx="2240531" cy="1840817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2351" y="2451100"/>
            <a:ext cx="2376233" cy="184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47 Бджоли ideas | бджола, малюнки, вул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4415" y="4305003"/>
            <a:ext cx="1962597" cy="2005474"/>
          </a:xfrm>
          <a:prstGeom prst="rect">
            <a:avLst/>
          </a:prstGeom>
          <a:noFill/>
        </p:spPr>
      </p:pic>
      <p:pic>
        <p:nvPicPr>
          <p:cNvPr id="10" name="Picture 10" descr="Казка “Курочка Ряба” - Казки, Народні казки - ForKids - все для дітей!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72350" y="4436189"/>
            <a:ext cx="2376233" cy="1945933"/>
          </a:xfrm>
          <a:prstGeom prst="rect">
            <a:avLst/>
          </a:prstGeom>
          <a:noFill/>
        </p:spPr>
      </p:pic>
      <p:pic>
        <p:nvPicPr>
          <p:cNvPr id="14338" name="Picture 2" descr="Як правильно пити курячі яйц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6047" y="4436189"/>
            <a:ext cx="2762423" cy="1897670"/>
          </a:xfrm>
          <a:prstGeom prst="rect">
            <a:avLst/>
          </a:prstGeom>
          <a:noFill/>
        </p:spPr>
      </p:pic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4557" y="2447191"/>
            <a:ext cx="2342062" cy="178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Идеи на тему «Мед, бджоли» (11) | пчелиная тематика, пчелинное искусство,  рисунки пчел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7012" y="4316498"/>
            <a:ext cx="2055862" cy="2005473"/>
          </a:xfrm>
          <a:prstGeom prst="rect">
            <a:avLst/>
          </a:prstGeom>
          <a:noFill/>
        </p:spPr>
      </p:pic>
      <p:pic>
        <p:nvPicPr>
          <p:cNvPr id="14347" name="Picture 11" descr="Сало: векторна графіка, зображення, Сало малюнки | Скачати з Depositphoto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475" y="2505754"/>
            <a:ext cx="2614875" cy="178636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/>
              <a:t>Завдяки </a:t>
            </a:r>
            <a:r>
              <a:rPr lang="ru-RU" sz="3600" b="1" dirty="0" err="1" smtClean="0"/>
              <a:t>свійським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тваринам</a:t>
            </a:r>
            <a:r>
              <a:rPr lang="ru-RU" sz="3600" b="1" dirty="0" smtClean="0"/>
              <a:t> </a:t>
            </a:r>
            <a:r>
              <a:rPr lang="ru-RU" sz="3600" b="1" dirty="0"/>
              <a:t>люди </a:t>
            </a:r>
            <a:r>
              <a:rPr lang="ru-RU" sz="3600" b="1" dirty="0" err="1" smtClean="0"/>
              <a:t>отримують</a:t>
            </a:r>
            <a:r>
              <a:rPr lang="ru-RU" sz="3600" b="1" dirty="0" smtClean="0"/>
              <a:t>: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871977" y="1306431"/>
            <a:ext cx="10339319" cy="1171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defTabSz="1088136">
              <a:defRPr/>
            </a:pPr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1. </a:t>
            </a:r>
            <a:r>
              <a:rPr lang="ru-RU" sz="3200" b="1" dirty="0" err="1" smtClean="0"/>
              <a:t>Цінні</a:t>
            </a:r>
            <a:r>
              <a:rPr lang="ru-RU" sz="3200" b="1" dirty="0" smtClean="0"/>
              <a:t> </a:t>
            </a:r>
            <a:r>
              <a:rPr lang="ru-RU" sz="3200" b="1" dirty="0" err="1"/>
              <a:t>харчові</a:t>
            </a:r>
            <a:r>
              <a:rPr lang="ru-RU" sz="3200" b="1" dirty="0"/>
              <a:t> </a:t>
            </a:r>
            <a:r>
              <a:rPr lang="ru-RU" sz="3200" b="1" dirty="0" err="1"/>
              <a:t>продукти</a:t>
            </a:r>
            <a:r>
              <a:rPr lang="ru-RU" sz="3200" b="1" dirty="0"/>
              <a:t>: молоко, </a:t>
            </a:r>
            <a:r>
              <a:rPr lang="ru-RU" sz="3200" b="1" dirty="0" err="1"/>
              <a:t>м’ясо</a:t>
            </a:r>
            <a:r>
              <a:rPr lang="ru-RU" sz="3200" b="1" dirty="0"/>
              <a:t>, </a:t>
            </a:r>
            <a:r>
              <a:rPr lang="ru-RU" sz="3200" b="1" dirty="0" err="1"/>
              <a:t>рибу</a:t>
            </a:r>
            <a:r>
              <a:rPr lang="ru-RU" sz="3200" b="1" dirty="0"/>
              <a:t>, </a:t>
            </a:r>
            <a:r>
              <a:rPr lang="ru-RU" sz="3200" b="1" dirty="0" err="1"/>
              <a:t>яйця</a:t>
            </a:r>
            <a:r>
              <a:rPr lang="ru-RU" sz="3200" b="1" dirty="0"/>
              <a:t>… (</a:t>
            </a:r>
            <a:r>
              <a:rPr lang="ru-RU" sz="3200" b="1" dirty="0" err="1" smtClean="0"/>
              <a:t>продовжте</a:t>
            </a:r>
            <a:r>
              <a:rPr lang="ru-RU" sz="3200" b="1" dirty="0" smtClean="0"/>
              <a:t> </a:t>
            </a:r>
            <a:r>
              <a:rPr lang="ru-RU" sz="3200" b="1" dirty="0" err="1"/>
              <a:t>перелік</a:t>
            </a:r>
            <a:r>
              <a:rPr lang="ru-RU" sz="3200" b="1" dirty="0"/>
              <a:t>);</a:t>
            </a:r>
            <a:endParaRPr lang="uk-UA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147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Як намалювати гусака олівцем та фарбами: поетапна інструкція для дітей та  початківц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976" y="2579405"/>
            <a:ext cx="1619656" cy="1952827"/>
          </a:xfrm>
          <a:prstGeom prst="rect">
            <a:avLst/>
          </a:prstGeom>
          <a:noFill/>
        </p:spPr>
      </p:pic>
      <p:pic>
        <p:nvPicPr>
          <p:cNvPr id="12290" name="Picture 2" descr="Фотошпалери Пухнасте пір'я на стіну. Купити фотошпалери Пухнасте пір'я в  інтернет-магазині Wall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8508" y="2621746"/>
            <a:ext cx="2252413" cy="1409074"/>
          </a:xfrm>
          <a:prstGeom prst="rect">
            <a:avLst/>
          </a:prstGeom>
          <a:noFill/>
        </p:spPr>
      </p:pic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3925" y="2579405"/>
            <a:ext cx="2145848" cy="20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/>
              <a:t>Завдяки </a:t>
            </a:r>
            <a:r>
              <a:rPr lang="ru-RU" sz="3600" b="1" dirty="0" err="1" smtClean="0"/>
              <a:t>свійським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тваринам</a:t>
            </a:r>
            <a:r>
              <a:rPr lang="ru-RU" sz="3600" b="1" dirty="0" smtClean="0"/>
              <a:t> </a:t>
            </a:r>
            <a:r>
              <a:rPr lang="ru-RU" sz="3600" b="1" dirty="0"/>
              <a:t>люди </a:t>
            </a:r>
            <a:r>
              <a:rPr lang="ru-RU" sz="3600" b="1" dirty="0" err="1" smtClean="0"/>
              <a:t>отримують</a:t>
            </a:r>
            <a:r>
              <a:rPr lang="ru-RU" sz="3600" b="1" dirty="0" smtClean="0"/>
              <a:t>: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976" y="1341562"/>
            <a:ext cx="1033931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2. </a:t>
            </a:r>
            <a:r>
              <a:rPr lang="ru-RU" sz="3200" b="1" dirty="0" err="1" smtClean="0"/>
              <a:t>Сировину</a:t>
            </a:r>
            <a:r>
              <a:rPr lang="ru-RU" sz="3200" b="1" dirty="0" smtClean="0"/>
              <a:t> </a:t>
            </a:r>
            <a:r>
              <a:rPr lang="ru-RU" sz="3200" b="1" dirty="0"/>
              <a:t>для </a:t>
            </a:r>
            <a:r>
              <a:rPr lang="ru-RU" sz="3200" b="1" dirty="0" err="1"/>
              <a:t>промисловості</a:t>
            </a:r>
            <a:r>
              <a:rPr lang="ru-RU" sz="3200" b="1" dirty="0"/>
              <a:t>: </a:t>
            </a:r>
            <a:r>
              <a:rPr lang="ru-RU" sz="3200" b="1" dirty="0" err="1"/>
              <a:t>шкіру</a:t>
            </a:r>
            <a:r>
              <a:rPr lang="ru-RU" sz="3200" b="1" dirty="0"/>
              <a:t>, </a:t>
            </a:r>
            <a:r>
              <a:rPr lang="ru-RU" sz="3200" b="1" dirty="0" err="1"/>
              <a:t>вовну</a:t>
            </a:r>
            <a:r>
              <a:rPr lang="ru-RU" sz="3200" b="1" dirty="0"/>
              <a:t>, пух і </a:t>
            </a:r>
            <a:r>
              <a:rPr lang="ru-RU" sz="3200" b="1" dirty="0" err="1"/>
              <a:t>пір’я</a:t>
            </a:r>
            <a:r>
              <a:rPr lang="ru-RU" sz="3200" b="1" dirty="0"/>
              <a:t>, </a:t>
            </a:r>
            <a:r>
              <a:rPr lang="ru-RU" sz="3200" b="1" dirty="0" err="1"/>
              <a:t>жири</a:t>
            </a:r>
            <a:r>
              <a:rPr lang="ru-RU" sz="3200" b="1" dirty="0"/>
              <a:t>;</a:t>
            </a:r>
          </a:p>
        </p:txBody>
      </p:sp>
      <p:pic>
        <p:nvPicPr>
          <p:cNvPr id="9" name="Picture 12" descr="http://school.xvatit.com/images/d/d2/Umb-360436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8508" y="4077866"/>
            <a:ext cx="2252413" cy="172764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14" y="2579405"/>
            <a:ext cx="1905032" cy="18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147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5" descr="Мультяшная коза для детей Сельскохозяйственные животныеВекторная  иллюстрация | Премиум векто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117" y="4454069"/>
            <a:ext cx="1994827" cy="199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7113" r="19270" b="7952"/>
          <a:stretch/>
        </p:blipFill>
        <p:spPr bwMode="auto">
          <a:xfrm>
            <a:off x="9359097" y="2636380"/>
            <a:ext cx="1869443" cy="240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http://detskiychas.ru/wp-content/uploads/2014/03/korova_skazk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65965" y="4794604"/>
            <a:ext cx="1710516" cy="1732433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97" y="5147643"/>
            <a:ext cx="1784964" cy="102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11062</TotalTime>
  <Words>689</Words>
  <Application>Microsoft Office PowerPoint</Application>
  <PresentationFormat>Произвольный</PresentationFormat>
  <Paragraphs>142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Пригадайте, на які групи поділяють тварин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833</cp:revision>
  <dcterms:created xsi:type="dcterms:W3CDTF">2025-08-27T14:01:18Z</dcterms:created>
  <dcterms:modified xsi:type="dcterms:W3CDTF">2026-03-04T12:40:06Z</dcterms:modified>
</cp:coreProperties>
</file>