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257" r:id="rId2"/>
    <p:sldId id="861" r:id="rId3"/>
    <p:sldId id="680" r:id="rId4"/>
    <p:sldId id="874" r:id="rId5"/>
    <p:sldId id="891" r:id="rId6"/>
    <p:sldId id="892" r:id="rId7"/>
    <p:sldId id="501" r:id="rId8"/>
    <p:sldId id="889" r:id="rId9"/>
    <p:sldId id="890" r:id="rId10"/>
    <p:sldId id="893" r:id="rId11"/>
    <p:sldId id="894" r:id="rId12"/>
    <p:sldId id="895" r:id="rId13"/>
    <p:sldId id="896" r:id="rId14"/>
    <p:sldId id="897" r:id="rId15"/>
    <p:sldId id="898" r:id="rId16"/>
    <p:sldId id="674" r:id="rId17"/>
    <p:sldId id="772" r:id="rId18"/>
    <p:sldId id="599" r:id="rId19"/>
  </p:sldIdLst>
  <p:sldSz cx="12184063" cy="6859588"/>
  <p:notesSz cx="6858000" cy="9144000"/>
  <p:defaultTextStyle>
    <a:defPPr>
      <a:defRPr lang="ru-RU"/>
    </a:defPPr>
    <a:lvl1pPr marL="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2D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66282" autoAdjust="0"/>
  </p:normalViewPr>
  <p:slideViewPr>
    <p:cSldViewPr>
      <p:cViewPr>
        <p:scale>
          <a:sx n="90" d="100"/>
          <a:sy n="90" d="100"/>
        </p:scale>
        <p:origin x="-462" y="-72"/>
      </p:cViewPr>
      <p:guideLst>
        <p:guide orient="horz" pos="2161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13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83D0F-16AD-4207-BA1B-9AA45B8CA75D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4673B-B7F4-4A21-9006-118821B4F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4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805" y="2130920"/>
            <a:ext cx="10356454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7610" y="3887100"/>
            <a:ext cx="8528844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1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55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71583" y="274703"/>
            <a:ext cx="3650988" cy="585446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271" y="274703"/>
            <a:ext cx="10756244" cy="58544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29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68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457" y="4407921"/>
            <a:ext cx="10356454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457" y="2907388"/>
            <a:ext cx="10356454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9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7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19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59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990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38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786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18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97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272" y="1600571"/>
            <a:ext cx="7202559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17900" y="1600571"/>
            <a:ext cx="7204673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1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535469"/>
            <a:ext cx="538341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03" y="2175380"/>
            <a:ext cx="538341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9337" y="1535469"/>
            <a:ext cx="5385525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9337" y="2175380"/>
            <a:ext cx="5385525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97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94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5" y="273113"/>
            <a:ext cx="4008473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3630" y="273115"/>
            <a:ext cx="6811230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05" y="1435434"/>
            <a:ext cx="4008473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64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162" y="4801713"/>
            <a:ext cx="731043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162" y="612918"/>
            <a:ext cx="731043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3980" indent="0">
              <a:buNone/>
              <a:defRPr sz="3300"/>
            </a:lvl2pPr>
            <a:lvl3pPr marL="1087960" indent="0">
              <a:buNone/>
              <a:defRPr sz="2900"/>
            </a:lvl3pPr>
            <a:lvl4pPr marL="1631940" indent="0">
              <a:buNone/>
              <a:defRPr sz="2400"/>
            </a:lvl4pPr>
            <a:lvl5pPr marL="2175920" indent="0">
              <a:buNone/>
              <a:defRPr sz="2400"/>
            </a:lvl5pPr>
            <a:lvl6pPr marL="2719900" indent="0">
              <a:buNone/>
              <a:defRPr sz="2400"/>
            </a:lvl6pPr>
            <a:lvl7pPr marL="3263880" indent="0">
              <a:buNone/>
              <a:defRPr sz="2400"/>
            </a:lvl7pPr>
            <a:lvl8pPr marL="3807860" indent="0">
              <a:buNone/>
              <a:defRPr sz="2400"/>
            </a:lvl8pPr>
            <a:lvl9pPr marL="4351838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162" y="5368581"/>
            <a:ext cx="731043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1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  <a:prstGeom prst="rect">
            <a:avLst/>
          </a:prstGeom>
        </p:spPr>
        <p:txBody>
          <a:bodyPr vert="horz" lIns="108797" tIns="54398" rIns="108797" bIns="5439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600572"/>
            <a:ext cx="10965657" cy="4527011"/>
          </a:xfrm>
          <a:prstGeom prst="rect">
            <a:avLst/>
          </a:prstGeom>
        </p:spPr>
        <p:txBody>
          <a:bodyPr vert="horz" lIns="108797" tIns="54398" rIns="108797" bIns="5439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203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B65A-C128-4DF6-9DC2-5A7C37140CA0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2888" y="6357822"/>
            <a:ext cx="3858287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1912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42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1087960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84" indent="-407984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3968" indent="-339988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9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93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91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189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587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98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3828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9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9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94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92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990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8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78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38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9267" y="1125538"/>
            <a:ext cx="8902906" cy="1600438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uk-UA" sz="4400" b="1" dirty="0" smtClean="0">
                <a:solidFill>
                  <a:schemeClr val="accent3">
                    <a:lumMod val="75000"/>
                  </a:schemeClr>
                </a:solidFill>
              </a:rPr>
              <a:t>Які тварини живуть </a:t>
            </a:r>
            <a:r>
              <a:rPr lang="uk-UA" sz="4400" b="1" dirty="0" smtClean="0">
                <a:solidFill>
                  <a:schemeClr val="accent3">
                    <a:lumMod val="75000"/>
                  </a:schemeClr>
                </a:solidFill>
                <a:ea typeface="Cambria" pitchFamily="18" charset="0"/>
              </a:rPr>
              <a:t>на </a:t>
            </a:r>
            <a:endParaRPr lang="uk-UA" sz="4400" b="1" dirty="0">
              <a:solidFill>
                <a:schemeClr val="accent3">
                  <a:lumMod val="75000"/>
                </a:schemeClr>
              </a:solidFill>
              <a:ea typeface="Cambria" pitchFamily="18" charset="0"/>
            </a:endParaRPr>
          </a:p>
          <a:p>
            <a:pPr lvl="0" algn="ctr" defTabSz="914400">
              <a:spcBef>
                <a:spcPct val="0"/>
              </a:spcBef>
              <a:defRPr/>
            </a:pPr>
            <a:r>
              <a:rPr lang="uk-UA" sz="4400" b="1" dirty="0">
                <a:solidFill>
                  <a:schemeClr val="accent3">
                    <a:lumMod val="75000"/>
                  </a:schemeClr>
                </a:solidFill>
                <a:ea typeface="Cambria" pitchFamily="18" charset="0"/>
              </a:rPr>
              <a:t>луках, у степах і </a:t>
            </a:r>
            <a:r>
              <a:rPr lang="uk-UA" sz="4400" b="1" dirty="0" smtClean="0">
                <a:solidFill>
                  <a:schemeClr val="accent3">
                    <a:lumMod val="75000"/>
                  </a:schemeClr>
                </a:solidFill>
                <a:ea typeface="Cambria" pitchFamily="18" charset="0"/>
              </a:rPr>
              <a:t>водоймах?</a:t>
            </a:r>
            <a:endParaRPr lang="ru-RU" sz="4400" b="1" dirty="0">
              <a:solidFill>
                <a:schemeClr val="accent3">
                  <a:lumMod val="75000"/>
                </a:schemeClr>
              </a:solidFill>
              <a:ea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95869" y="3908215"/>
            <a:ext cx="2736304" cy="1736646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Я досліджую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світ</a:t>
            </a:r>
          </a:p>
          <a:p>
            <a:pPr algn="ctr"/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 клас</a:t>
            </a:r>
            <a:endParaRPr lang="en-US" sz="24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uk-UA" sz="2400" b="1" i="1" dirty="0" smtClean="0">
                <a:solidFill>
                  <a:schemeClr val="accent3">
                    <a:lumMod val="75000"/>
                  </a:schemeClr>
                </a:solidFill>
              </a:rPr>
              <a:t>Тварини</a:t>
            </a:r>
            <a:endParaRPr lang="ru-RU" sz="2400" b="1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Урок 74-75</a:t>
            </a:r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050" name="Picture 2" descr="Пристосування тварин до життя в степу - Dovidka.biz.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267" y="4005858"/>
            <a:ext cx="2628900" cy="1743076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48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AutoShape 6" descr="Молоко сыр натюрморт: векторна графіка, зображення, Молоко сыр натюрморт  малюнки | Скачати з Depositphotos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4" name="AutoShape 8" descr="Молоко сыр натюрморт: векторна графіка, зображення, Молоко сыр натюрморт  малюнки | Скачати з Depositphotos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Полівка звичайна - факти, дієта, ареал і фотографії на Animalia.bio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Полівка звичайна - факти, дієта, ареал і фотографії на Animalia.bio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Крапчастий ховрах. Спосіб життя і середовище проживання крапчатого ховраха"/>
          <p:cNvPicPr>
            <a:picLocks noChangeAspect="1" noChangeArrowheads="1"/>
          </p:cNvPicPr>
          <p:nvPr/>
        </p:nvPicPr>
        <p:blipFill>
          <a:blip r:embed="rId2"/>
          <a:srcRect l="15000" r="17499"/>
          <a:stretch>
            <a:fillRect/>
          </a:stretch>
        </p:blipFill>
        <p:spPr bwMode="auto">
          <a:xfrm>
            <a:off x="835448" y="4849886"/>
            <a:ext cx="2641400" cy="1719874"/>
          </a:xfrm>
          <a:prstGeom prst="rect">
            <a:avLst/>
          </a:prstGeom>
          <a:noFill/>
        </p:spPr>
      </p:pic>
      <p:pic>
        <p:nvPicPr>
          <p:cNvPr id="1035" name="Picture 11" descr="Новини Харкова: сьогодні будитимуть бабака — Ексклюзив ТСН — tsn.u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6047" y="4588185"/>
            <a:ext cx="3756746" cy="2016828"/>
          </a:xfrm>
          <a:prstGeom prst="rect">
            <a:avLst/>
          </a:prstGeom>
          <a:noFill/>
        </p:spPr>
      </p:pic>
      <p:sp>
        <p:nvSpPr>
          <p:cNvPr id="13" name="Содержимое 9"/>
          <p:cNvSpPr txBox="1">
            <a:spLocks/>
          </p:cNvSpPr>
          <p:nvPr/>
        </p:nvSpPr>
        <p:spPr>
          <a:xfrm>
            <a:off x="1051471" y="477467"/>
            <a:ext cx="10081120" cy="5760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108814" tIns="54407" rIns="108814" bIns="54407" rtlCol="0">
            <a:normAutofit fontScale="92500" lnSpcReduction="20000"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4000" b="1" dirty="0" smtClean="0">
                <a:solidFill>
                  <a:schemeClr val="bg1"/>
                </a:solidFill>
                <a:cs typeface="Times New Roman" pitchFamily="18" charset="0"/>
              </a:rPr>
              <a:t>Звірі степів</a:t>
            </a:r>
            <a:endParaRPr lang="uk-UA" sz="4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6013" y="1066882"/>
            <a:ext cx="10513168" cy="224676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На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відкритих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просторах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степів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тварин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рятує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гострий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зір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і швидкий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біг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 Хто не може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втекти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ховається в норах. Це — </a:t>
            </a:r>
            <a:r>
              <a:rPr lang="ru-RU" sz="2800" b="1" dirty="0" err="1">
                <a:solidFill>
                  <a:srgbClr val="FF0000"/>
                </a:solidFill>
              </a:rPr>
              <a:t>полівки</a:t>
            </a:r>
            <a:r>
              <a:rPr lang="ru-RU" sz="2800" b="1" dirty="0">
                <a:solidFill>
                  <a:srgbClr val="FF0000"/>
                </a:solidFill>
              </a:rPr>
              <a:t>, </a:t>
            </a:r>
            <a:r>
              <a:rPr lang="ru-RU" sz="2800" b="1" dirty="0" err="1">
                <a:solidFill>
                  <a:srgbClr val="FF0000"/>
                </a:solidFill>
              </a:rPr>
              <a:t>ховрахи</a:t>
            </a:r>
            <a:r>
              <a:rPr lang="ru-RU" sz="2800" b="1" dirty="0">
                <a:solidFill>
                  <a:srgbClr val="FF0000"/>
                </a:solidFill>
              </a:rPr>
              <a:t>, </a:t>
            </a:r>
            <a:r>
              <a:rPr lang="ru-RU" sz="2800" b="1" dirty="0" err="1">
                <a:solidFill>
                  <a:srgbClr val="FF0000"/>
                </a:solidFill>
              </a:rPr>
              <a:t>бабаки</a:t>
            </a:r>
            <a:r>
              <a:rPr lang="ru-RU" sz="2800" b="1" dirty="0">
                <a:solidFill>
                  <a:srgbClr val="FF0000"/>
                </a:solidFill>
              </a:rPr>
              <a:t>, </a:t>
            </a:r>
            <a:r>
              <a:rPr lang="ru-RU" sz="2800" b="1" dirty="0" err="1">
                <a:solidFill>
                  <a:srgbClr val="FF0000"/>
                </a:solidFill>
              </a:rPr>
              <a:t>хом’яки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 Вони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риють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підземні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«міста» з переходами,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коморами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галереями й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окремими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камерами. 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</a:rPr>
              <a:t>Значну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частину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свого життя вони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проводять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під землею.</a:t>
            </a:r>
          </a:p>
        </p:txBody>
      </p:sp>
      <p:sp>
        <p:nvSpPr>
          <p:cNvPr id="1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109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Содержимое 9"/>
          <p:cNvSpPr txBox="1">
            <a:spLocks/>
          </p:cNvSpPr>
          <p:nvPr/>
        </p:nvSpPr>
        <p:spPr>
          <a:xfrm>
            <a:off x="816013" y="4302379"/>
            <a:ext cx="1566320" cy="5716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>
            <a:norm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Ховрах   </a:t>
            </a:r>
            <a:endParaRPr lang="uk-UA" sz="28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026" name="Picture 2" descr="Як приготувати та закласти ефективні приманки для мишей – AgroTimes –  Agrigator аграрних нови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629" y="3399267"/>
            <a:ext cx="3054152" cy="180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одержимое 9"/>
          <p:cNvSpPr txBox="1">
            <a:spLocks/>
          </p:cNvSpPr>
          <p:nvPr/>
        </p:nvSpPr>
        <p:spPr>
          <a:xfrm>
            <a:off x="1843559" y="3413919"/>
            <a:ext cx="1677208" cy="5716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>
            <a:norm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Полівка   </a:t>
            </a:r>
            <a:endParaRPr lang="uk-UA" sz="28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8" name="Содержимое 9"/>
          <p:cNvSpPr txBox="1">
            <a:spLocks/>
          </p:cNvSpPr>
          <p:nvPr/>
        </p:nvSpPr>
        <p:spPr>
          <a:xfrm>
            <a:off x="5194283" y="5998148"/>
            <a:ext cx="1239931" cy="5716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>
            <a:norm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Бабак   </a:t>
            </a:r>
            <a:endParaRPr lang="uk-UA" sz="28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4" name="AutoShape 6" descr="В одеські степи повертаються червонокнижні хом'яки - Новини на KP.U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1" r="1600"/>
          <a:stretch/>
        </p:blipFill>
        <p:spPr bwMode="auto">
          <a:xfrm>
            <a:off x="8568000" y="3399268"/>
            <a:ext cx="2700000" cy="1997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одержимое 9"/>
          <p:cNvSpPr txBox="1">
            <a:spLocks/>
          </p:cNvSpPr>
          <p:nvPr/>
        </p:nvSpPr>
        <p:spPr>
          <a:xfrm>
            <a:off x="7335912" y="3401658"/>
            <a:ext cx="1566320" cy="5716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>
            <a:norm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Хом’як   </a:t>
            </a:r>
            <a:endParaRPr lang="uk-UA" sz="28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81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2" name="AutoShape 10" descr="Усміхаючись риби: векторна графіка, зображення, Усміхаючись риби малюнки |  Скачати з Depositphotos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Содержимое 9"/>
          <p:cNvSpPr txBox="1">
            <a:spLocks/>
          </p:cNvSpPr>
          <p:nvPr/>
        </p:nvSpPr>
        <p:spPr>
          <a:xfrm>
            <a:off x="410365" y="1197547"/>
            <a:ext cx="8201945" cy="27363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>
            <a:noAutofit/>
          </a:bodyPr>
          <a:lstStyle/>
          <a:p>
            <a:pPr algn="ctr" defTabSz="1088136">
              <a:defRPr/>
            </a:pPr>
            <a:r>
              <a:rPr lang="uk-UA" sz="24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Птахи постійні мешканці степу, які не тільки полюють на комах, а й у високій траві будують гнізда, відкладають яйця і вирощують </a:t>
            </a:r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пташенят.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З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 птахів 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характерними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є: </a:t>
            </a:r>
            <a:r>
              <a:rPr lang="ru-RU" sz="2400" b="1" dirty="0" err="1">
                <a:solidFill>
                  <a:srgbClr val="FF0000"/>
                </a:solidFill>
                <a:cs typeface="Times New Roman" pitchFamily="18" charset="0"/>
              </a:rPr>
              <a:t>степовий</a:t>
            </a:r>
            <a:r>
              <a:rPr lang="ru-RU" sz="2400" b="1" dirty="0">
                <a:solidFill>
                  <a:srgbClr val="FF0000"/>
                </a:solidFill>
                <a:cs typeface="Times New Roman" pitchFamily="18" charset="0"/>
              </a:rPr>
              <a:t> і </a:t>
            </a:r>
            <a:r>
              <a:rPr lang="ru-RU" sz="2400" b="1" dirty="0" err="1">
                <a:solidFill>
                  <a:srgbClr val="FF0000"/>
                </a:solidFill>
                <a:cs typeface="Times New Roman" pitchFamily="18" charset="0"/>
              </a:rPr>
              <a:t>польовий</a:t>
            </a:r>
            <a:r>
              <a:rPr lang="ru-RU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cs typeface="Times New Roman" pitchFamily="18" charset="0"/>
              </a:rPr>
              <a:t>жайворонки</a:t>
            </a:r>
            <a:r>
              <a:rPr lang="ru-RU" sz="24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FF0000"/>
                </a:solidFill>
                <a:cs typeface="Times New Roman" pitchFamily="18" charset="0"/>
              </a:rPr>
              <a:t>перепілка</a:t>
            </a:r>
            <a:r>
              <a:rPr lang="ru-RU" sz="24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FF0000"/>
                </a:solidFill>
                <a:cs typeface="Times New Roman" pitchFamily="18" charset="0"/>
              </a:rPr>
              <a:t>сорокопуд</a:t>
            </a:r>
            <a:r>
              <a:rPr lang="ru-RU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cs typeface="Times New Roman" pitchFamily="18" charset="0"/>
              </a:rPr>
              <a:t>чорнолобий</a:t>
            </a:r>
            <a:r>
              <a:rPr lang="ru-RU" sz="24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FF0000"/>
                </a:solidFill>
                <a:cs typeface="Times New Roman" pitchFamily="18" charset="0"/>
              </a:rPr>
              <a:t>куріпка</a:t>
            </a:r>
            <a:r>
              <a:rPr lang="ru-RU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cs typeface="Times New Roman" pitchFamily="18" charset="0"/>
              </a:rPr>
              <a:t>сіра</a:t>
            </a:r>
            <a:r>
              <a:rPr lang="ru-RU" sz="24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FF0000"/>
                </a:solidFill>
                <a:cs typeface="Times New Roman" pitchFamily="18" charset="0"/>
              </a:rPr>
              <a:t>боривітер</a:t>
            </a:r>
            <a:r>
              <a:rPr lang="ru-RU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cs typeface="Times New Roman" pitchFamily="18" charset="0"/>
              </a:rPr>
              <a:t>звичайний</a:t>
            </a:r>
            <a:r>
              <a:rPr lang="ru-RU" sz="2400" b="1" dirty="0">
                <a:solidFill>
                  <a:srgbClr val="FF0000"/>
                </a:solidFill>
                <a:cs typeface="Times New Roman" pitchFamily="18" charset="0"/>
              </a:rPr>
              <a:t>, канюк </a:t>
            </a:r>
            <a:r>
              <a:rPr lang="ru-RU" sz="2400" b="1" dirty="0" err="1">
                <a:solidFill>
                  <a:srgbClr val="FF0000"/>
                </a:solidFill>
                <a:cs typeface="Times New Roman" pitchFamily="18" charset="0"/>
              </a:rPr>
              <a:t>звичайний</a:t>
            </a:r>
            <a:r>
              <a:rPr lang="ru-RU" sz="24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FF0000"/>
                </a:solidFill>
                <a:cs typeface="Times New Roman" pitchFamily="18" charset="0"/>
              </a:rPr>
              <a:t>кібчик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та ін. Та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рідкісні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тепер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: </a:t>
            </a:r>
            <a:r>
              <a:rPr lang="ru-RU" sz="2400" b="1" dirty="0" err="1">
                <a:solidFill>
                  <a:srgbClr val="FF0000"/>
                </a:solidFill>
                <a:cs typeface="Times New Roman" pitchFamily="18" charset="0"/>
              </a:rPr>
              <a:t>хохітва</a:t>
            </a:r>
            <a:r>
              <a:rPr lang="ru-RU" sz="24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FF0000"/>
                </a:solidFill>
                <a:cs typeface="Times New Roman" pitchFamily="18" charset="0"/>
              </a:rPr>
              <a:t>дрохва</a:t>
            </a:r>
            <a:r>
              <a:rPr lang="ru-RU" sz="2400" b="1" dirty="0">
                <a:solidFill>
                  <a:srgbClr val="FF0000"/>
                </a:solidFill>
                <a:cs typeface="Times New Roman" pitchFamily="18" charset="0"/>
              </a:rPr>
              <a:t>, журавель </a:t>
            </a:r>
            <a:r>
              <a:rPr lang="ru-RU" sz="2400" b="1" dirty="0" err="1">
                <a:solidFill>
                  <a:srgbClr val="FF0000"/>
                </a:solidFill>
                <a:cs typeface="Times New Roman" pitchFamily="18" charset="0"/>
              </a:rPr>
              <a:t>степовий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.</a:t>
            </a:r>
            <a:endParaRPr lang="uk-UA" sz="24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6148" name="Picture 4" descr="Жайворонок - цікаві факти - Про цікаве"/>
          <p:cNvPicPr>
            <a:picLocks noChangeAspect="1" noChangeArrowheads="1"/>
          </p:cNvPicPr>
          <p:nvPr/>
        </p:nvPicPr>
        <p:blipFill>
          <a:blip r:embed="rId2"/>
          <a:srcRect l="25350" t="2508"/>
          <a:stretch>
            <a:fillRect/>
          </a:stretch>
        </p:blipFill>
        <p:spPr bwMode="auto">
          <a:xfrm>
            <a:off x="8678856" y="549474"/>
            <a:ext cx="2870415" cy="2235306"/>
          </a:xfrm>
          <a:prstGeom prst="rect">
            <a:avLst/>
          </a:prstGeom>
          <a:noFill/>
        </p:spPr>
      </p:pic>
      <p:pic>
        <p:nvPicPr>
          <p:cNvPr id="6150" name="Picture 6" descr="Перепілка (Coturnix Coturnix) :: Пернаті друзі, птахи України, орнітологія  :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3420" y="3865475"/>
            <a:ext cx="2926188" cy="2433134"/>
          </a:xfrm>
          <a:prstGeom prst="rect">
            <a:avLst/>
          </a:prstGeom>
          <a:noFill/>
        </p:spPr>
      </p:pic>
      <p:pic>
        <p:nvPicPr>
          <p:cNvPr id="6152" name="Picture 8" descr="Куріпка сіра (Perdix Perdix) :: Пернаті друзі, птахи України, орнітологія ::"/>
          <p:cNvPicPr>
            <a:picLocks noChangeAspect="1" noChangeArrowheads="1"/>
          </p:cNvPicPr>
          <p:nvPr/>
        </p:nvPicPr>
        <p:blipFill>
          <a:blip r:embed="rId4"/>
          <a:srcRect l="16406" t="4688" r="28515"/>
          <a:stretch>
            <a:fillRect/>
          </a:stretch>
        </p:blipFill>
        <p:spPr bwMode="auto">
          <a:xfrm>
            <a:off x="3859783" y="3937504"/>
            <a:ext cx="2517585" cy="2452774"/>
          </a:xfrm>
          <a:prstGeom prst="rect">
            <a:avLst/>
          </a:prstGeom>
          <a:noFill/>
        </p:spPr>
      </p:pic>
      <p:pic>
        <p:nvPicPr>
          <p:cNvPr id="6154" name="Picture 10" descr="Кобчик - фото, опис, ареал, раціон, вороги, популяці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44159" y="3516392"/>
            <a:ext cx="4188301" cy="2470287"/>
          </a:xfrm>
          <a:prstGeom prst="rect">
            <a:avLst/>
          </a:prstGeom>
          <a:noFill/>
        </p:spPr>
      </p:pic>
      <p:sp>
        <p:nvSpPr>
          <p:cNvPr id="11" name="Содержимое 9"/>
          <p:cNvSpPr txBox="1">
            <a:spLocks/>
          </p:cNvSpPr>
          <p:nvPr/>
        </p:nvSpPr>
        <p:spPr>
          <a:xfrm>
            <a:off x="7668792" y="5865660"/>
            <a:ext cx="2445271" cy="5716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>
            <a:norm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Кібчик</a:t>
            </a:r>
          </a:p>
        </p:txBody>
      </p:sp>
      <p:sp>
        <p:nvSpPr>
          <p:cNvPr id="12" name="Содержимое 9"/>
          <p:cNvSpPr txBox="1">
            <a:spLocks/>
          </p:cNvSpPr>
          <p:nvPr/>
        </p:nvSpPr>
        <p:spPr>
          <a:xfrm>
            <a:off x="8690819" y="2784780"/>
            <a:ext cx="2880321" cy="5716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>
            <a:norm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Жайворонок</a:t>
            </a:r>
          </a:p>
        </p:txBody>
      </p:sp>
      <p:sp>
        <p:nvSpPr>
          <p:cNvPr id="13" name="Содержимое 9"/>
          <p:cNvSpPr txBox="1">
            <a:spLocks/>
          </p:cNvSpPr>
          <p:nvPr/>
        </p:nvSpPr>
        <p:spPr>
          <a:xfrm>
            <a:off x="5256673" y="3927516"/>
            <a:ext cx="2456820" cy="5716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>
            <a:norm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Куріпка сіра</a:t>
            </a:r>
          </a:p>
        </p:txBody>
      </p:sp>
      <p:sp>
        <p:nvSpPr>
          <p:cNvPr id="14" name="Содержимое 9"/>
          <p:cNvSpPr txBox="1">
            <a:spLocks/>
          </p:cNvSpPr>
          <p:nvPr/>
        </p:nvSpPr>
        <p:spPr>
          <a:xfrm>
            <a:off x="1361075" y="5950500"/>
            <a:ext cx="2148533" cy="5716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>
            <a:norm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Перепілка</a:t>
            </a:r>
          </a:p>
        </p:txBody>
      </p:sp>
      <p:sp>
        <p:nvSpPr>
          <p:cNvPr id="15" name="Содержимое 9"/>
          <p:cNvSpPr txBox="1">
            <a:spLocks/>
          </p:cNvSpPr>
          <p:nvPr/>
        </p:nvSpPr>
        <p:spPr>
          <a:xfrm>
            <a:off x="410366" y="473535"/>
            <a:ext cx="8129937" cy="720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108814" tIns="54407" rIns="108814" bIns="54407" rtlCol="0">
            <a:norm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4000" b="1" dirty="0" smtClean="0">
                <a:solidFill>
                  <a:schemeClr val="bg1"/>
                </a:solidFill>
                <a:cs typeface="Times New Roman" pitchFamily="18" charset="0"/>
              </a:rPr>
              <a:t>Птахи степу</a:t>
            </a:r>
            <a:endParaRPr lang="uk-UA" sz="4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44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AutoShape 6" descr="Молоко сыр натюрморт: векторна графіка, зображення, Молоко сыр натюрморт  малюнки | Скачати з Depositphotos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4" name="AutoShape 8" descr="Молоко сыр натюрморт: векторна графіка, зображення, Молоко сыр натюрморт  малюнки | Скачати з Depositphotos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Полівка звичайна - факти, дієта, ареал і фотографії на Animalia.bio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Полівка звичайна - факти, дієта, ареал і фотографії на Animalia.bio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527" y="1341562"/>
            <a:ext cx="889077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Содержимое 9"/>
          <p:cNvSpPr txBox="1">
            <a:spLocks/>
          </p:cNvSpPr>
          <p:nvPr/>
        </p:nvSpPr>
        <p:spPr>
          <a:xfrm>
            <a:off x="1051471" y="477467"/>
            <a:ext cx="10081120" cy="720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108814" tIns="54407" rIns="108814" bIns="54407" rtlCol="0">
            <a:norm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4000" b="1" dirty="0" smtClean="0">
                <a:solidFill>
                  <a:schemeClr val="bg1"/>
                </a:solidFill>
                <a:cs typeface="Times New Roman" pitchFamily="18" charset="0"/>
              </a:rPr>
              <a:t>Пригадаймо, якими бувають водойми</a:t>
            </a:r>
            <a:endParaRPr lang="uk-UA" sz="4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91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AutoShape 4" descr="Clipart sheep: картинки, стокові Clipart sheep фотографії, зображення |  Скачати з Depositphotos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7" name="AutoShape 3" descr="Жук-вертячка | Жуки с двойными названиями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3879" y="3485459"/>
            <a:ext cx="3073658" cy="199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Содержимое 9"/>
          <p:cNvSpPr txBox="1">
            <a:spLocks/>
          </p:cNvSpPr>
          <p:nvPr/>
        </p:nvSpPr>
        <p:spPr>
          <a:xfrm>
            <a:off x="4772954" y="5591680"/>
            <a:ext cx="2975508" cy="543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>
            <a:normAutofit lnSpcReduction="10000"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29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29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ертячка</a:t>
            </a:r>
            <a:endParaRPr lang="uk-UA" sz="29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0" name="Picture 6" descr="✓Чому водомірки не тонуть у воді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70211" y="3482329"/>
            <a:ext cx="2956193" cy="1934000"/>
          </a:xfrm>
          <a:prstGeom prst="rect">
            <a:avLst/>
          </a:prstGeom>
          <a:noFill/>
        </p:spPr>
      </p:pic>
      <p:sp>
        <p:nvSpPr>
          <p:cNvPr id="12" name="Содержимое 9"/>
          <p:cNvSpPr txBox="1">
            <a:spLocks/>
          </p:cNvSpPr>
          <p:nvPr/>
        </p:nvSpPr>
        <p:spPr>
          <a:xfrm>
            <a:off x="8303640" y="5591680"/>
            <a:ext cx="2279595" cy="5716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>
            <a:norm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29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Водомірка</a:t>
            </a:r>
            <a:endParaRPr lang="uk-UA" sz="29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2" name="Picture 8" descr="Жук-плавунець: опис, місце проживанн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1885" y="3429794"/>
            <a:ext cx="3718009" cy="2045876"/>
          </a:xfrm>
          <a:prstGeom prst="rect">
            <a:avLst/>
          </a:prstGeom>
          <a:noFill/>
        </p:spPr>
      </p:pic>
      <p:sp>
        <p:nvSpPr>
          <p:cNvPr id="14" name="Содержимое 9"/>
          <p:cNvSpPr txBox="1">
            <a:spLocks/>
          </p:cNvSpPr>
          <p:nvPr/>
        </p:nvSpPr>
        <p:spPr>
          <a:xfrm>
            <a:off x="1051471" y="5528230"/>
            <a:ext cx="3128062" cy="5716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>
            <a:norm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29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Жук-плавунець</a:t>
            </a:r>
          </a:p>
        </p:txBody>
      </p:sp>
      <p:sp>
        <p:nvSpPr>
          <p:cNvPr id="17" name="Содержимое 9"/>
          <p:cNvSpPr txBox="1">
            <a:spLocks/>
          </p:cNvSpPr>
          <p:nvPr/>
        </p:nvSpPr>
        <p:spPr>
          <a:xfrm>
            <a:off x="1051471" y="477467"/>
            <a:ext cx="10081120" cy="720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108814" tIns="54407" rIns="108814" bIns="54407" rtlCol="0">
            <a:norm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4000" b="1" dirty="0" smtClean="0">
                <a:solidFill>
                  <a:schemeClr val="bg1"/>
                </a:solidFill>
                <a:cs typeface="Times New Roman" pitchFamily="18" charset="0"/>
              </a:rPr>
              <a:t>Тварини водойм</a:t>
            </a:r>
            <a:endParaRPr lang="uk-UA" sz="4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24047" y="1362693"/>
            <a:ext cx="10135968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dirty="0"/>
              <a:t>У </a:t>
            </a:r>
            <a:r>
              <a:rPr lang="ru-RU" sz="2800" b="1" dirty="0">
                <a:solidFill>
                  <a:srgbClr val="FFFF00"/>
                </a:solidFill>
              </a:rPr>
              <a:t>водоймах </a:t>
            </a:r>
            <a:r>
              <a:rPr lang="ru-RU" sz="2800" b="1" dirty="0" err="1">
                <a:solidFill>
                  <a:schemeClr val="bg1"/>
                </a:solidFill>
              </a:rPr>
              <a:t>живе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/>
              <a:t>багато </a:t>
            </a:r>
            <a:r>
              <a:rPr lang="ru-RU" sz="2800" b="1" dirty="0">
                <a:solidFill>
                  <a:srgbClr val="FFFF00"/>
                </a:solidFill>
              </a:rPr>
              <a:t>комах</a:t>
            </a:r>
            <a:r>
              <a:rPr lang="ru-RU" sz="2800" b="1" dirty="0"/>
              <a:t>: личинки </a:t>
            </a:r>
            <a:r>
              <a:rPr lang="ru-RU" sz="2800" b="1" dirty="0" err="1" smtClean="0"/>
              <a:t>комарів</a:t>
            </a:r>
            <a:r>
              <a:rPr lang="ru-RU" sz="2800" b="1" dirty="0" smtClean="0"/>
              <a:t> </a:t>
            </a:r>
            <a:r>
              <a:rPr lang="ru-RU" sz="2800" b="1" dirty="0"/>
              <a:t>і </a:t>
            </a:r>
            <a:r>
              <a:rPr lang="ru-RU" sz="2800" b="1" dirty="0" err="1"/>
              <a:t>ненажерливих</a:t>
            </a:r>
            <a:r>
              <a:rPr lang="ru-RU" sz="2800" b="1" dirty="0"/>
              <a:t> бабок. По </a:t>
            </a:r>
            <a:r>
              <a:rPr lang="ru-RU" sz="2800" b="1" dirty="0" err="1"/>
              <a:t>поверхні</a:t>
            </a:r>
            <a:r>
              <a:rPr lang="ru-RU" sz="2800" b="1" dirty="0"/>
              <a:t> води </a:t>
            </a:r>
            <a:r>
              <a:rPr lang="ru-RU" sz="2800" b="1" dirty="0" err="1" smtClean="0"/>
              <a:t>рухаються</a:t>
            </a:r>
            <a:r>
              <a:rPr lang="ru-RU" sz="2800" b="1" dirty="0" smtClean="0"/>
              <a:t> </a:t>
            </a:r>
            <a:r>
              <a:rPr lang="ru-RU" sz="2800" b="1" dirty="0"/>
              <a:t>вертячки й </a:t>
            </a:r>
            <a:r>
              <a:rPr lang="ru-RU" sz="2800" b="1" dirty="0" err="1"/>
              <a:t>водомірки</a:t>
            </a:r>
            <a:r>
              <a:rPr lang="ru-RU" sz="2800" b="1" dirty="0"/>
              <a:t>. Час від часу з </a:t>
            </a:r>
            <a:r>
              <a:rPr lang="ru-RU" sz="2800" b="1" dirty="0" err="1"/>
              <a:t>глибини</a:t>
            </a:r>
            <a:r>
              <a:rPr lang="ru-RU" sz="2800" b="1" dirty="0"/>
              <a:t> </a:t>
            </a:r>
            <a:r>
              <a:rPr lang="ru-RU" sz="2800" b="1" dirty="0" err="1"/>
              <a:t>піднімається</a:t>
            </a:r>
            <a:r>
              <a:rPr lang="ru-RU" sz="2800" b="1" dirty="0"/>
              <a:t> на </a:t>
            </a:r>
            <a:r>
              <a:rPr lang="ru-RU" sz="2800" b="1" dirty="0" err="1"/>
              <a:t>поверхню</a:t>
            </a:r>
            <a:r>
              <a:rPr lang="ru-RU" sz="2800" b="1" dirty="0"/>
              <a:t> жук-</a:t>
            </a:r>
            <a:r>
              <a:rPr lang="ru-RU" sz="2800" b="1" dirty="0" err="1"/>
              <a:t>плавунець</a:t>
            </a:r>
            <a:r>
              <a:rPr lang="ru-RU" sz="2800" b="1" dirty="0"/>
              <a:t>, щоб </a:t>
            </a:r>
            <a:r>
              <a:rPr lang="ru-RU" sz="2800" b="1" dirty="0" err="1" smtClean="0"/>
              <a:t>набрати</a:t>
            </a:r>
            <a:r>
              <a:rPr lang="ru-RU" sz="2800" b="1" dirty="0" smtClean="0"/>
              <a:t> </a:t>
            </a:r>
            <a:r>
              <a:rPr lang="ru-RU" sz="2800" b="1" dirty="0"/>
              <a:t>повітря. </a:t>
            </a:r>
          </a:p>
        </p:txBody>
      </p:sp>
      <p:sp>
        <p:nvSpPr>
          <p:cNvPr id="1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109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25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AutoShape 4" descr="Clipart sheep: картинки, стокові Clipart sheep фотографії, зображення |  Скачати з Depositphotos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7" name="AutoShape 3" descr="Жук-вертячка | Жуки с двойными названиями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4" name="Picture 10" descr="Мартин (птах) — Вікіпеді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759" y="4010533"/>
            <a:ext cx="2777008" cy="1797305"/>
          </a:xfrm>
          <a:prstGeom prst="rect">
            <a:avLst/>
          </a:prstGeom>
          <a:noFill/>
        </p:spPr>
      </p:pic>
      <p:sp>
        <p:nvSpPr>
          <p:cNvPr id="16" name="Содержимое 9"/>
          <p:cNvSpPr txBox="1">
            <a:spLocks/>
          </p:cNvSpPr>
          <p:nvPr/>
        </p:nvSpPr>
        <p:spPr>
          <a:xfrm>
            <a:off x="3820427" y="5807838"/>
            <a:ext cx="2088232" cy="5716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>
            <a:norm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29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Мартин</a:t>
            </a:r>
          </a:p>
        </p:txBody>
      </p:sp>
      <p:pic>
        <p:nvPicPr>
          <p:cNvPr id="11276" name="Picture 12" descr="Звичайний крячок (Sterna hirundo, речная, или обыкновенная крачка) — Птахи  Україн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795" y="4010533"/>
            <a:ext cx="3026727" cy="1819703"/>
          </a:xfrm>
          <a:prstGeom prst="rect">
            <a:avLst/>
          </a:prstGeom>
          <a:noFill/>
        </p:spPr>
      </p:pic>
      <p:sp>
        <p:nvSpPr>
          <p:cNvPr id="18" name="Содержимое 9"/>
          <p:cNvSpPr txBox="1">
            <a:spLocks/>
          </p:cNvSpPr>
          <p:nvPr/>
        </p:nvSpPr>
        <p:spPr>
          <a:xfrm>
            <a:off x="1915567" y="5909988"/>
            <a:ext cx="1571976" cy="5357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>
            <a:normAutofit lnSpcReduction="10000"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29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Крячка</a:t>
            </a:r>
          </a:p>
        </p:txBody>
      </p:sp>
      <p:sp>
        <p:nvSpPr>
          <p:cNvPr id="17" name="Содержимое 9"/>
          <p:cNvSpPr txBox="1">
            <a:spLocks/>
          </p:cNvSpPr>
          <p:nvPr/>
        </p:nvSpPr>
        <p:spPr>
          <a:xfrm>
            <a:off x="1051471" y="477467"/>
            <a:ext cx="10081120" cy="720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108814" tIns="54407" rIns="108814" bIns="54407" rtlCol="0">
            <a:norm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4000" b="1" dirty="0" smtClean="0">
                <a:solidFill>
                  <a:schemeClr val="bg1"/>
                </a:solidFill>
                <a:cs typeface="Times New Roman" pitchFamily="18" charset="0"/>
              </a:rPr>
              <a:t>Тварини водойм</a:t>
            </a:r>
            <a:endParaRPr lang="uk-UA" sz="4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0777" y="1257146"/>
            <a:ext cx="10091814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dirty="0"/>
              <a:t>На </a:t>
            </a:r>
            <a:r>
              <a:rPr lang="ru-RU" sz="2800" b="1" dirty="0" err="1"/>
              <a:t>мілководді</a:t>
            </a:r>
            <a:r>
              <a:rPr lang="ru-RU" sz="2800" b="1" dirty="0"/>
              <a:t> видно, як </a:t>
            </a:r>
            <a:r>
              <a:rPr lang="ru-RU" sz="2800" b="1" dirty="0" err="1"/>
              <a:t>злагоджено</a:t>
            </a:r>
            <a:r>
              <a:rPr lang="ru-RU" sz="2800" b="1" dirty="0"/>
              <a:t> </a:t>
            </a:r>
            <a:r>
              <a:rPr lang="ru-RU" sz="2800" b="1" dirty="0" err="1"/>
              <a:t>рухаються</a:t>
            </a:r>
            <a:r>
              <a:rPr lang="ru-RU" sz="2800" b="1" dirty="0"/>
              <a:t> мальки </a:t>
            </a:r>
            <a:r>
              <a:rPr lang="ru-RU" sz="2800" b="1" dirty="0" err="1"/>
              <a:t>риб</a:t>
            </a:r>
            <a:r>
              <a:rPr lang="ru-RU" sz="2800" b="1" dirty="0"/>
              <a:t>. </a:t>
            </a:r>
            <a:r>
              <a:rPr lang="ru-RU" sz="2800" b="1" dirty="0" err="1"/>
              <a:t>Дорослі</a:t>
            </a:r>
            <a:r>
              <a:rPr lang="ru-RU" sz="2800" b="1" dirty="0"/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лящ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r>
              <a:rPr lang="ru-RU" sz="2800" b="1" dirty="0" err="1">
                <a:solidFill>
                  <a:srgbClr val="FFFF00"/>
                </a:solidFill>
              </a:rPr>
              <a:t>короп</a:t>
            </a:r>
            <a:r>
              <a:rPr lang="ru-RU" sz="2800" b="1" dirty="0">
                <a:solidFill>
                  <a:srgbClr val="FFFF00"/>
                </a:solidFill>
              </a:rPr>
              <a:t>, окунь і судак </a:t>
            </a:r>
            <a:r>
              <a:rPr lang="ru-RU" sz="2800" b="1" dirty="0" err="1"/>
              <a:t>плавають</a:t>
            </a:r>
            <a:r>
              <a:rPr lang="ru-RU" sz="2800" b="1" dirty="0"/>
              <a:t> у </a:t>
            </a:r>
            <a:r>
              <a:rPr lang="ru-RU" sz="2800" b="1" dirty="0" err="1"/>
              <a:t>товщі</a:t>
            </a:r>
            <a:r>
              <a:rPr lang="ru-RU" sz="2800" b="1" dirty="0"/>
              <a:t> води. У </a:t>
            </a:r>
            <a:r>
              <a:rPr lang="ru-RU" sz="2800" b="1" dirty="0" err="1"/>
              <a:t>повітрі</a:t>
            </a:r>
            <a:r>
              <a:rPr lang="ru-RU" sz="2800" b="1" dirty="0"/>
              <a:t> </a:t>
            </a:r>
            <a:r>
              <a:rPr lang="ru-RU" sz="2800" b="1" dirty="0" err="1"/>
              <a:t>кружляють</a:t>
            </a:r>
            <a:r>
              <a:rPr lang="ru-RU" sz="2800" b="1" dirty="0"/>
              <a:t> </a:t>
            </a:r>
            <a:r>
              <a:rPr lang="ru-RU" sz="2800" b="1" dirty="0" err="1"/>
              <a:t>рибоїдні</a:t>
            </a:r>
            <a:r>
              <a:rPr lang="ru-RU" sz="2800" b="1" dirty="0"/>
              <a:t> </a:t>
            </a:r>
            <a:r>
              <a:rPr lang="ru-RU" sz="2800" b="1" dirty="0">
                <a:solidFill>
                  <a:srgbClr val="FFFF00"/>
                </a:solidFill>
              </a:rPr>
              <a:t>мартини й </a:t>
            </a:r>
            <a:r>
              <a:rPr lang="ru-RU" sz="2800" b="1" dirty="0" err="1">
                <a:solidFill>
                  <a:srgbClr val="FFFF00"/>
                </a:solidFill>
              </a:rPr>
              <a:t>крячки</a:t>
            </a:r>
            <a:r>
              <a:rPr lang="ru-RU" sz="2800" b="1" dirty="0"/>
              <a:t>. </a:t>
            </a:r>
            <a:r>
              <a:rPr lang="ru-RU" sz="2800" b="1" dirty="0" err="1"/>
              <a:t>Навстоячки</a:t>
            </a:r>
            <a:r>
              <a:rPr lang="ru-RU" sz="2800" b="1" dirty="0"/>
              <a:t> у </a:t>
            </a:r>
            <a:r>
              <a:rPr lang="ru-RU" sz="2800" b="1" dirty="0" err="1"/>
              <a:t>воді</a:t>
            </a:r>
            <a:r>
              <a:rPr lang="ru-RU" sz="2800" b="1" dirty="0"/>
              <a:t> </a:t>
            </a:r>
            <a:r>
              <a:rPr lang="ru-RU" sz="2800" b="1" dirty="0" err="1" smtClean="0"/>
              <a:t>підстерігає</a:t>
            </a:r>
            <a:r>
              <a:rPr lang="ru-RU" sz="2800" b="1" dirty="0" smtClean="0"/>
              <a:t> </a:t>
            </a:r>
            <a:r>
              <a:rPr lang="ru-RU" sz="2800" b="1" dirty="0" err="1"/>
              <a:t>здобич</a:t>
            </a:r>
            <a:r>
              <a:rPr lang="ru-RU" sz="2800" b="1" dirty="0"/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чапля</a:t>
            </a:r>
            <a:r>
              <a:rPr lang="ru-RU" sz="2800" b="1" dirty="0"/>
              <a:t>. </a:t>
            </a:r>
            <a:r>
              <a:rPr lang="ru-RU" sz="2800" b="1" dirty="0" err="1"/>
              <a:t>Плавають</a:t>
            </a:r>
            <a:r>
              <a:rPr lang="ru-RU" sz="2800" b="1" dirty="0"/>
              <a:t> на </a:t>
            </a:r>
            <a:r>
              <a:rPr lang="ru-RU" sz="2800" b="1" dirty="0" err="1"/>
              <a:t>поверхні</a:t>
            </a:r>
            <a:r>
              <a:rPr lang="ru-RU" sz="2800" b="1" dirty="0"/>
              <a:t> води </a:t>
            </a:r>
            <a:r>
              <a:rPr lang="ru-RU" sz="2800" b="1" dirty="0">
                <a:solidFill>
                  <a:srgbClr val="FFFF00"/>
                </a:solidFill>
              </a:rPr>
              <a:t>качки-</a:t>
            </a:r>
            <a:r>
              <a:rPr lang="ru-RU" sz="2800" b="1" dirty="0" err="1">
                <a:solidFill>
                  <a:srgbClr val="FFFF00"/>
                </a:solidFill>
              </a:rPr>
              <a:t>крижні</a:t>
            </a:r>
            <a:r>
              <a:rPr lang="ru-RU" sz="2800" b="1" dirty="0">
                <a:solidFill>
                  <a:srgbClr val="FFFF00"/>
                </a:solidFill>
              </a:rPr>
              <a:t> й чорні </a:t>
            </a:r>
            <a:r>
              <a:rPr lang="ru-RU" sz="2800" b="1" dirty="0" err="1">
                <a:solidFill>
                  <a:srgbClr val="FFFF00"/>
                </a:solidFill>
              </a:rPr>
              <a:t>лиски</a:t>
            </a:r>
            <a:r>
              <a:rPr lang="ru-RU" sz="2800" b="1" dirty="0"/>
              <a:t> з </a:t>
            </a:r>
            <a:r>
              <a:rPr lang="ru-RU" sz="2800" b="1" dirty="0" err="1"/>
              <a:t>білою</a:t>
            </a:r>
            <a:r>
              <a:rPr lang="ru-RU" sz="2800" b="1" dirty="0"/>
              <a:t> </a:t>
            </a:r>
            <a:r>
              <a:rPr lang="ru-RU" sz="2800" b="1" dirty="0" err="1"/>
              <a:t>плямою</a:t>
            </a:r>
            <a:r>
              <a:rPr lang="ru-RU" sz="2800" b="1" dirty="0"/>
              <a:t> на </a:t>
            </a:r>
            <a:r>
              <a:rPr lang="ru-RU" sz="2800" b="1" dirty="0" err="1"/>
              <a:t>лобі</a:t>
            </a:r>
            <a:r>
              <a:rPr lang="ru-RU" sz="2800" b="1" dirty="0"/>
              <a:t>. На берегах </a:t>
            </a:r>
            <a:r>
              <a:rPr lang="ru-RU" sz="2800" b="1" dirty="0" err="1"/>
              <a:t>причаїлися</a:t>
            </a:r>
            <a:r>
              <a:rPr lang="ru-RU" sz="2800" b="1" dirty="0"/>
              <a:t> </a:t>
            </a:r>
            <a:r>
              <a:rPr lang="ru-RU" sz="2800" b="1" dirty="0">
                <a:solidFill>
                  <a:srgbClr val="FFFF00"/>
                </a:solidFill>
              </a:rPr>
              <a:t>жаби</a:t>
            </a:r>
            <a:r>
              <a:rPr lang="ru-RU" sz="2800" b="1" dirty="0"/>
              <a:t>.</a:t>
            </a:r>
          </a:p>
        </p:txBody>
      </p:sp>
      <p:pic>
        <p:nvPicPr>
          <p:cNvPr id="3076" name="Picture 4" descr="Кримські чаплі також &quot;виступили&quot; проти анексії півостро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71" y="3573810"/>
            <a:ext cx="3096344" cy="174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Полювання на лиску в Україні - Мисливський Інтернет-магазин «Генета» -  товари для полювання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8" r="10712"/>
          <a:stretch/>
        </p:blipFill>
        <p:spPr bwMode="auto">
          <a:xfrm>
            <a:off x="9541911" y="4442581"/>
            <a:ext cx="2041035" cy="174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одержимое 9"/>
          <p:cNvSpPr txBox="1">
            <a:spLocks/>
          </p:cNvSpPr>
          <p:nvPr/>
        </p:nvSpPr>
        <p:spPr>
          <a:xfrm>
            <a:off x="8834435" y="3619141"/>
            <a:ext cx="1571976" cy="5357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>
            <a:normAutofit lnSpcReduction="10000"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29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Чапля</a:t>
            </a:r>
            <a:endParaRPr lang="uk-UA" sz="29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одержимое 9"/>
          <p:cNvSpPr txBox="1">
            <a:spLocks/>
          </p:cNvSpPr>
          <p:nvPr/>
        </p:nvSpPr>
        <p:spPr>
          <a:xfrm>
            <a:off x="7063785" y="5678057"/>
            <a:ext cx="2454577" cy="5357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>
            <a:normAutofit lnSpcReduction="10000"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29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Чорна лиска</a:t>
            </a:r>
            <a:endParaRPr lang="uk-UA" sz="29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36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В Ужгороді біля пішохідного мосту оселився бобер (ВІДЕО) | Новини  Закарпаття - pershij.com.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791" y="2347523"/>
            <a:ext cx="48768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AutoShape 4" descr="Clipart sheep: картинки, стокові Clipart sheep фотографії, зображення |  Скачати з Depositphotos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7" name="AutoShape 3" descr="Жук-вертячка | Жуки с двойными названиями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Содержимое 9"/>
          <p:cNvSpPr txBox="1">
            <a:spLocks/>
          </p:cNvSpPr>
          <p:nvPr/>
        </p:nvSpPr>
        <p:spPr>
          <a:xfrm>
            <a:off x="1969847" y="5698157"/>
            <a:ext cx="1673912" cy="5716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>
            <a:norm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29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Видра</a:t>
            </a:r>
            <a:endParaRPr lang="uk-UA" sz="29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одержимое 9"/>
          <p:cNvSpPr txBox="1">
            <a:spLocks/>
          </p:cNvSpPr>
          <p:nvPr/>
        </p:nvSpPr>
        <p:spPr>
          <a:xfrm>
            <a:off x="7532191" y="5698157"/>
            <a:ext cx="1571976" cy="5357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>
            <a:normAutofit lnSpcReduction="10000"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29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Бобер </a:t>
            </a:r>
            <a:endParaRPr lang="uk-UA" sz="29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одержимое 9"/>
          <p:cNvSpPr txBox="1">
            <a:spLocks/>
          </p:cNvSpPr>
          <p:nvPr/>
        </p:nvSpPr>
        <p:spPr>
          <a:xfrm>
            <a:off x="1051471" y="477467"/>
            <a:ext cx="10081120" cy="720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108814" tIns="54407" rIns="108814" bIns="54407" rtlCol="0">
            <a:norm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4000" b="1" dirty="0" smtClean="0">
                <a:solidFill>
                  <a:schemeClr val="bg1"/>
                </a:solidFill>
                <a:cs typeface="Times New Roman" pitchFamily="18" charset="0"/>
              </a:rPr>
              <a:t>Тварини водойм</a:t>
            </a:r>
            <a:endParaRPr lang="uk-UA" sz="4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0777" y="1257146"/>
            <a:ext cx="10091814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dirty="0" err="1"/>
              <a:t>Звірі</a:t>
            </a:r>
            <a:r>
              <a:rPr lang="ru-RU" sz="2800" b="1" dirty="0"/>
              <a:t> — </a:t>
            </a:r>
            <a:r>
              <a:rPr lang="ru-RU" sz="2800" b="1" dirty="0">
                <a:solidFill>
                  <a:srgbClr val="FFFF00"/>
                </a:solidFill>
              </a:rPr>
              <a:t>бобер і </a:t>
            </a:r>
            <a:r>
              <a:rPr lang="ru-RU" sz="2800" b="1" dirty="0" err="1">
                <a:solidFill>
                  <a:srgbClr val="FFFF00"/>
                </a:solidFill>
              </a:rPr>
              <a:t>видра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/>
              <a:t>— </a:t>
            </a:r>
            <a:r>
              <a:rPr lang="ru-RU" sz="2800" b="1" dirty="0" err="1"/>
              <a:t>тісно</a:t>
            </a:r>
            <a:r>
              <a:rPr lang="ru-RU" sz="2800" b="1" dirty="0"/>
              <a:t> пов’язані з водою, проте й на </a:t>
            </a:r>
            <a:r>
              <a:rPr lang="ru-RU" sz="2800" b="1" dirty="0" err="1"/>
              <a:t>суші</a:t>
            </a:r>
            <a:r>
              <a:rPr lang="ru-RU" sz="2800" b="1" dirty="0"/>
              <a:t> </a:t>
            </a:r>
            <a:r>
              <a:rPr lang="ru-RU" sz="2800" b="1" dirty="0" err="1"/>
              <a:t>проводять</a:t>
            </a:r>
            <a:r>
              <a:rPr lang="ru-RU" sz="2800" b="1" dirty="0"/>
              <a:t> багато часу.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47" y="2347523"/>
            <a:ext cx="4857751" cy="3238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89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6823276" y="4797946"/>
            <a:ext cx="4532086" cy="135251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dirty="0"/>
              <a:t>Як </a:t>
            </a:r>
            <a:r>
              <a:rPr lang="ru-RU" sz="2800" b="1" dirty="0" err="1"/>
              <a:t>тварини</a:t>
            </a:r>
            <a:r>
              <a:rPr lang="ru-RU" sz="2800" b="1" dirty="0"/>
              <a:t> пристосувалися до життя в різних природних умовах?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15207" y="477466"/>
            <a:ext cx="10477423" cy="6703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Кошик запитань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7838">
            <a:off x="10279869" y="1697519"/>
            <a:ext cx="1672492" cy="18255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72" y="1773317"/>
            <a:ext cx="1414767" cy="15441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4164">
            <a:off x="6028679" y="1168866"/>
            <a:ext cx="2206675" cy="2408552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6823276" y="4797946"/>
            <a:ext cx="4379686" cy="135251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dirty="0"/>
              <a:t>Яких тварин </a:t>
            </a:r>
            <a:r>
              <a:rPr lang="ru-RU" sz="2800" b="1" dirty="0" smtClean="0"/>
              <a:t>вам </a:t>
            </a:r>
            <a:r>
              <a:rPr lang="ru-RU" sz="2800" b="1" dirty="0" err="1"/>
              <a:t>пощастило</a:t>
            </a:r>
            <a:r>
              <a:rPr lang="ru-RU" sz="2800" b="1" dirty="0"/>
              <a:t> </a:t>
            </a:r>
            <a:r>
              <a:rPr lang="ru-RU" sz="2800" b="1" dirty="0" err="1"/>
              <a:t>спостерігати</a:t>
            </a:r>
            <a:r>
              <a:rPr lang="ru-RU" sz="2800" b="1" dirty="0"/>
              <a:t> в природі?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834918" y="4653930"/>
            <a:ext cx="4356401" cy="140305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dirty="0"/>
              <a:t>Чому угруповання тварин луки, степу та </a:t>
            </a:r>
            <a:r>
              <a:rPr lang="ru-RU" sz="2800" b="1" dirty="0" err="1" smtClean="0"/>
              <a:t>водойми</a:t>
            </a:r>
            <a:r>
              <a:rPr lang="ru-RU" sz="2800" b="1" dirty="0" smtClean="0"/>
              <a:t> </a:t>
            </a:r>
            <a:r>
              <a:rPr lang="ru-RU" sz="2800" b="1" dirty="0" err="1"/>
              <a:t>складають</a:t>
            </a:r>
            <a:r>
              <a:rPr lang="ru-RU" sz="2800" b="1" dirty="0"/>
              <a:t> різні види?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22" l="885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73" t="39519" r="14936" b="285"/>
          <a:stretch/>
        </p:blipFill>
        <p:spPr>
          <a:xfrm>
            <a:off x="6108864" y="3175801"/>
            <a:ext cx="5960909" cy="36315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770" y="997624"/>
            <a:ext cx="2439047" cy="2662183"/>
          </a:xfrm>
          <a:prstGeom prst="rect">
            <a:avLst/>
          </a:prstGeom>
        </p:spPr>
      </p:pic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108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4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36 -0.05949 L -0.03036 -0.05926 C -0.0301 -0.06713 -0.02984 -0.07477 -0.02931 -0.08218 C -0.02918 -0.08473 -0.0284 -0.08704 -0.02827 -0.08959 C -0.02775 -0.10209 -0.02788 -0.11482 -0.02723 -0.12709 C -0.02671 -0.13727 -0.02606 -0.14723 -0.02515 -0.15718 C -0.02475 -0.16088 -0.02449 -0.16482 -0.0241 -0.16852 C -0.02345 -0.17292 -0.02267 -0.17732 -0.02202 -0.18172 C -0.02267 -0.19676 -0.02293 -0.21181 -0.0241 -0.22662 C -0.02436 -0.2301 -0.02567 -0.23287 -0.02619 -0.23611 C -0.02971 -0.25857 -0.0241 -0.23611 -0.03036 -0.25857 C -0.03257 -0.27824 -0.02971 -0.25764 -0.03466 -0.27732 C -0.03518 -0.27963 -0.03518 -0.28241 -0.0357 -0.28496 C -0.03635 -0.2882 -0.03726 -0.29098 -0.03778 -0.29422 C -0.0383 -0.29746 -0.0383 -0.3007 -0.03882 -0.30371 C -0.03935 -0.30625 -0.04039 -0.30857 -0.04104 -0.31111 C -0.04469 -0.32593 -0.04104 -0.31598 -0.04729 -0.32986 C -0.04807 -0.3338 -0.04833 -0.33773 -0.04938 -0.34121 C -0.05042 -0.34445 -0.05863 -0.3669 -0.0611 -0.37315 C -0.0628 -0.37755 -0.06501 -0.38148 -0.06631 -0.38635 C -0.06735 -0.39005 -0.06853 -0.39375 -0.06957 -0.39746 C -0.07061 -0.40185 -0.07113 -0.40672 -0.0727 -0.41065 C -0.08182 -0.43496 -0.07439 -0.40579 -0.08221 -0.4294 C -0.08351 -0.43357 -0.08403 -0.43843 -0.08533 -0.4426 C -0.08651 -0.44607 -0.08833 -0.44861 -0.08963 -0.45209 C -0.0925 -0.45926 -0.09576 -0.46644 -0.0981 -0.47454 C -0.10071 -0.48403 -0.10409 -0.49653 -0.10761 -0.50463 C -0.11009 -0.51019 -0.11295 -0.51528 -0.11491 -0.52153 C -0.11608 -0.52454 -0.11712 -0.52755 -0.11816 -0.53079 C -0.12194 -0.54306 -0.1222 -0.54792 -0.12767 -0.56088 C -0.13458 -0.57732 -0.12624 -0.55834 -0.13614 -0.57778 C -0.13757 -0.58079 -0.13875 -0.58426 -0.14031 -0.58727 C -0.14187 -0.59005 -0.14396 -0.5919 -0.14565 -0.59445 C -0.14708 -0.59699 -0.14826 -0.6 -0.14982 -0.60209 C -0.15138 -0.60417 -0.15698 -0.60996 -0.15933 -0.61135 C -0.16467 -0.61574 -0.1704 -0.61968 -0.17614 -0.62292 C -0.17757 -0.62361 -0.179 -0.62385 -0.1803 -0.62477 C -0.18473 -0.62709 -0.18877 -0.63056 -0.19307 -0.63218 L -0.20779 -0.63773 C -0.21769 -0.63727 -0.22759 -0.6375 -0.2375 -0.63588 C -0.23932 -0.63565 -0.24088 -0.6331 -0.24271 -0.63218 C -0.2444 -0.63125 -0.24622 -0.63125 -0.24805 -0.63033 C -0.2586 -0.62523 -0.25013 -0.62755 -0.26173 -0.62292 C -0.26394 -0.62199 -0.26603 -0.62153 -0.26824 -0.62084 C -0.27319 -0.61736 -0.27515 -0.61528 -0.28088 -0.6132 C -0.28348 -0.6125 -0.2857 -0.6125 -0.28817 -0.61135 C -0.29312 -0.60926 -0.29794 -0.60533 -0.30289 -0.60417 C -0.30537 -0.60348 -0.30797 -0.60324 -0.31032 -0.60209 C -0.3154 -0.6 -0.32009 -0.59584 -0.32517 -0.59445 C -0.32765 -0.59375 -0.33012 -0.59375 -0.3326 -0.59283 C -0.34654 -0.5875 -0.33364 -0.59098 -0.34628 -0.58519 C -0.35123 -0.5831 -0.35618 -0.58172 -0.36113 -0.57963 C -0.36855 -0.57662 -0.37598 -0.57361 -0.38327 -0.57037 C -0.40399 -0.56042 -0.38979 -0.56505 -0.40855 -0.55718 C -0.41207 -0.55556 -0.41558 -0.55486 -0.4191 -0.55348 C -0.43669 -0.5456 -0.4165 -0.55371 -0.42965 -0.54584 C -0.43161 -0.54468 -0.43968 -0.54283 -0.44125 -0.54213 C -0.45349 -0.53727 -0.43148 -0.54375 -0.44972 -0.53843 C -0.45219 -0.53773 -0.45467 -0.53727 -0.45714 -0.53658 C -0.46001 -0.53542 -0.46274 -0.53357 -0.46561 -0.53264 C -0.47043 -0.53102 -0.47551 -0.53056 -0.48033 -0.52894 C -0.48359 -0.52801 -0.48671 -0.52616 -0.48984 -0.52523 C -0.4974 -0.52292 -0.51264 -0.52176 -0.51837 -0.52153 L -0.55016 -0.51968 C -0.55159 -0.51713 -0.55302 -0.51482 -0.55433 -0.51204 C -0.55641 -0.50787 -0.55667 -0.50579 -0.55758 -0.5007 C -0.55797 -0.49838 -0.5585 -0.49584 -0.55863 -0.49329 C -0.55876 -0.48959 -0.55863 -0.48588 -0.55863 -0.48195 L -0.55863 -0.48172 " pathEditMode="relative" rAng="0" ptsTypes="AAAAAAAAAAAAAAAAAAAAAAAAAAAAAAAAAAAAAAAAAAAAAAAAAAAAAAAAAAAAAAAAAAA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3" y="-2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8009 L -0.00065 -0.07986 C -0.0013 -0.08565 0.00039 -0.09283 0.00091 -0.09676 C 0.0013 -0.09931 0.00091 -0.10162 0.00234 -0.10417 C 0.00352 -0.11134 0.00443 -0.11898 0.00482 -0.12824 C 0.00586 -0.1338 0.00612 -0.14121 0.00703 -0.14884 C 0.00938 -0.16806 0.01224 -0.16482 0.0168 -0.18727 C 0.01732 -0.18959 0.01759 -0.19213 0.01811 -0.19445 C 0.01889 -0.19838 0.01993 -0.20162 0.02058 -0.20556 C 0.02267 -0.21759 0.02345 -0.22523 0.02488 -0.23704 C 0.02488 -0.24005 0.02566 -0.26806 0.0241 -0.27847 C 0.02241 -0.28171 0.0228 -0.2838 0.02228 -0.28634 C 0.02149 -0.29584 0.02097 -0.30671 0.01785 -0.31505 C 0.01693 -0.31759 0.01576 -0.31991 0.01459 -0.32454 C 0.01316 -0.32917 0.01185 -0.33796 0.00808 -0.34421 C 0.00638 -0.34861 0.00404 -0.35209 0.00221 -0.35648 C 0.00026 -0.3632 -0.00248 -0.37037 -0.00534 -0.37755 C -0.00534 -0.37732 -0.01316 -0.39722 -0.01316 -0.39699 C -0.01642 -0.40394 -0.02072 -0.41134 -0.02306 -0.41713 C -0.0271 -0.42384 -0.03205 -0.43125 -0.03518 -0.43704 C -0.03739 -0.44074 -0.03987 -0.44398 -0.04338 -0.44746 C -0.04586 -0.45116 -0.04664 -0.45579 -0.05042 -0.45972 C -0.05381 -0.46644 -0.05889 -0.47246 -0.06332 -0.47986 C -0.06735 -0.48658 -0.07074 -0.49283 -0.07543 -0.49792 C -0.07765 -0.5007 -0.08038 -0.50185 -0.0826 -0.5044 C -0.08481 -0.50671 -0.08651 -0.51019 -0.08859 -0.51273 C -0.09107 -0.51505 -0.09367 -0.51621 -0.09589 -0.51898 C -0.0981 -0.52176 -0.09953 -0.52662 -0.10188 -0.52894 C -0.10579 -0.5331 -0.11022 -0.53496 -0.11425 -0.53796 C -0.11647 -0.53935 -0.11842 -0.54097 -0.12051 -0.54236 C -0.12298 -0.54398 -0.12533 -0.54514 -0.1278 -0.54676 C -0.13145 -0.54861 -0.13249 -0.55162 -0.13484 -0.55324 C -0.1377 -0.55486 -0.14044 -0.55509 -0.14331 -0.55602 C -0.15229 -0.5632 -0.15177 -0.56296 -0.16181 -0.56921 C -0.16454 -0.57084 -0.16741 -0.57269 -0.17014 -0.57408 C -0.17288 -0.57523 -0.17574 -0.57523 -0.17887 -0.57685 C -0.19216 -0.58287 -0.19437 -0.58658 -0.20558 -0.59074 C -0.20897 -0.59236 -0.21248 -0.59283 -0.21652 -0.59398 L -0.22538 -0.59861 C -0.23098 -0.60162 -0.23632 -0.60579 -0.24206 -0.60787 C -0.25521 -0.61273 -0.24753 -0.61019 -0.2672 -0.61435 C -0.27671 -0.61505 -0.31553 -0.61921 -0.33377 -0.61759 C -0.33885 -0.61736 -0.3438 -0.61644 -0.34862 -0.61551 C -0.35292 -0.61482 -0.35722 -0.6132 -0.36152 -0.6132 L -0.3752 -0.61273 L -0.38171 -0.61158 C -0.38419 -0.61111 -0.38666 -0.61134 -0.38901 -0.61042 C -0.40646 -0.60533 -0.37989 -0.6081 -0.40594 -0.60648 C -0.40698 -0.60602 -0.40894 -0.60556 -0.41037 -0.60509 C -0.41207 -0.60463 -0.41389 -0.60463 -0.41558 -0.60394 C -0.41767 -0.60255 -0.4221 -0.6007 -0.42522 -0.59931 C -0.43539 -0.59537 -0.42705 -0.60255 -0.44151 -0.59167 C -0.45831 -0.57871 -0.45115 -0.58148 -0.46196 -0.57871 C -0.46222 -0.57755 -0.46496 -0.57639 -0.46639 -0.57546 C -0.46691 -0.57408 -0.47004 -0.57361 -0.47173 -0.57222 C -0.48111 -0.56528 -0.47317 -0.56829 -0.48255 -0.56574 C -0.48697 -0.56134 -0.49114 -0.55579 -0.49583 -0.55209 C -0.49727 -0.55116 -0.4987 -0.55023 -0.49883 -0.54884 C -0.50235 -0.54676 -0.50456 -0.54445 -0.50665 -0.54213 C -0.50782 -0.54097 -0.50886 -0.53982 -0.5099 -0.53866 C -0.51147 -0.53681 -0.5129 -0.53519 -0.51446 -0.53357 C -0.52567 -0.52107 -0.50639 -0.54167 -0.52202 -0.525 C -0.52397 -0.52014 -0.52502 -0.51505 -0.52788 -0.51065 C -0.52762 -0.50787 -0.5301 -0.50579 -0.53127 -0.50324 C -0.53361 -0.49815 -0.53661 -0.49051 -0.537 -0.48519 C -0.53908 -0.48241 -0.53987 -0.47917 -0.54065 -0.47616 C -0.54169 -0.46875 -0.54404 -0.46158 -0.54351 -0.45371 C -0.5426 -0.4382 -0.54169 -0.43959 -0.53922 -0.41968 C -0.53869 -0.41597 -0.53804 -0.41204 -0.53752 -0.40834 C -0.53843 -0.40579 -0.53856 -0.40301 -0.53674 -0.4007 C -0.53557 -0.3963 -0.53192 -0.38496 -0.53127 -0.37917 C -0.53049 -0.37732 -0.52892 -0.37662 -0.52931 -0.37338 C -0.5258 -0.36134 -0.52788 -0.36713 -0.52671 -0.35625 C -0.52593 -0.31528 -0.52723 -0.34861 -0.52554 -0.32778 C -0.52528 -0.32408 -0.52541 -0.32014 -0.52488 -0.31644 C -0.52397 -0.30972 -0.52215 -0.30301 -0.52137 -0.29722 C -0.52033 -0.29468 -0.51941 -0.2919 -0.51837 -0.28959 C -0.51616 -0.28472 -0.51368 -0.28009 -0.51016 -0.27546 L -0.51016 -0.27523 " pathEditMode="relative" rAng="207912" ptsTypes="AAAAAAAAAAAAAAAAAAAAAAAAAAAAAAAAAAAAAAAAAAAAAAAAAAAAAAAAAAAAAAAAAAAAAAAAAAAAAAA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60" y="-2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768 0.15092 L 0.08768 0.15116 C 0.0869 0.14537 0.08872 0.13819 0.08924 0.13426 C 0.08963 0.13171 0.08924 0.1294 0.09067 0.12685 C 0.09185 0.11967 0.09276 0.11204 0.09302 0.10278 C 0.09419 0.09722 0.09445 0.08981 0.09536 0.08217 C 0.09771 0.06296 0.10057 0.06597 0.10513 0.04375 C 0.10566 0.04143 0.10592 0.03889 0.10644 0.03657 C 0.10722 0.03264 0.10826 0.0294 0.10891 0.02546 C 0.111 0.01342 0.11178 0.00579 0.11321 -0.00602 C 0.11321 -0.00903 0.11399 -0.03704 0.11243 -0.04746 C 0.11061 -0.0507 0.11113 -0.05278 0.11061 -0.05533 C 0.10982 -0.06482 0.1093 -0.0757 0.10618 -0.08403 C 0.10526 -0.08658 0.10409 -0.08889 0.10279 -0.09352 C 0.10149 -0.09815 0.10018 -0.10695 0.09628 -0.1132 C 0.09458 -0.11759 0.09224 -0.12107 0.09041 -0.12546 C 0.08859 -0.13218 0.08585 -0.13935 0.08299 -0.14653 C 0.08299 -0.1463 0.07517 -0.16621 0.07517 -0.16597 C 0.07191 -0.17292 0.06748 -0.18033 0.06527 -0.18611 C 0.06123 -0.19283 0.05615 -0.20023 0.05315 -0.20602 C 0.05094 -0.20972 0.04846 -0.21296 0.04482 -0.21644 C 0.04234 -0.22037 0.04169 -0.22477 0.03791 -0.22871 C 0.03452 -0.23542 0.02944 -0.24144 0.02501 -0.24884 C 0.02098 -0.25556 0.01759 -0.26181 0.0129 -0.2669 C 0.01068 -0.26968 0.00795 -0.27084 0.00573 -0.27338 C 0.00352 -0.2757 0.00183 -0.27917 -0.00026 -0.28171 C -0.00273 -0.28403 -0.00534 -0.28519 -0.00755 -0.28796 C -0.00977 -0.29074 -0.0112 -0.2956 -0.01355 -0.29792 C -0.01746 -0.30209 -0.02189 -0.30394 -0.02592 -0.30695 C -0.02814 -0.30834 -0.03009 -0.30996 -0.03218 -0.31134 C -0.03465 -0.31296 -0.037 -0.31412 -0.03947 -0.31574 C -0.04325 -0.31759 -0.04416 -0.3206 -0.04651 -0.32222 C -0.04937 -0.32384 -0.05211 -0.32408 -0.05498 -0.325 C -0.06396 -0.33218 -0.06344 -0.33195 -0.07347 -0.3382 C -0.07621 -0.33982 -0.07908 -0.34167 -0.08181 -0.34306 C -0.08455 -0.34421 -0.08741 -0.34421 -0.09054 -0.34584 C -0.10396 -0.35185 -0.10604 -0.35556 -0.11725 -0.35972 C -0.12063 -0.36134 -0.12415 -0.36181 -0.12819 -0.36296 L -0.13705 -0.36759 C -0.14265 -0.3706 -0.14799 -0.37477 -0.15372 -0.37685 C -0.16688 -0.38171 -0.1592 -0.37917 -0.17887 -0.38334 C -0.18838 -0.38403 -0.2272 -0.3882 -0.24544 -0.38658 C -0.25052 -0.38634 -0.25547 -0.38542 -0.26029 -0.38449 C -0.26459 -0.3838 -0.26889 -0.38218 -0.27319 -0.38218 L -0.28687 -0.38171 L -0.29338 -0.38056 C -0.29586 -0.38009 -0.29833 -0.38033 -0.30068 -0.3794 C -0.31813 -0.37431 -0.29143 -0.37709 -0.31761 -0.37546 C -0.31865 -0.375 -0.32061 -0.37454 -0.32204 -0.37408 C -0.32374 -0.37361 -0.32556 -0.37361 -0.32725 -0.37292 C -0.32921 -0.37153 -0.33377 -0.36968 -0.33689 -0.36829 C -0.34705 -0.36435 -0.33872 -0.37153 -0.35318 -0.36065 C -0.36998 -0.34769 -0.36282 -0.35046 -0.37363 -0.34769 C -0.37376 -0.34653 -0.37663 -0.34537 -0.37806 -0.34445 C -0.37845 -0.34306 -0.38171 -0.34259 -0.3834 -0.34121 C -0.39278 -0.33426 -0.38483 -0.33727 -0.39421 -0.33472 C -0.39864 -0.33033 -0.40281 -0.32477 -0.4075 -0.32107 C -0.40894 -0.32014 -0.41037 -0.31921 -0.41037 -0.31783 C -0.41402 -0.31574 -0.41623 -0.31343 -0.41832 -0.31111 C -0.41949 -0.30996 -0.42053 -0.3088 -0.42157 -0.30764 C -0.42314 -0.30579 -0.42457 -0.30417 -0.42613 -0.30255 C -0.43734 -0.29005 -0.41792 -0.31065 -0.43369 -0.29398 C -0.43564 -0.28912 -0.43668 -0.28403 -0.43955 -0.27963 C -0.43916 -0.27685 -0.44177 -0.27477 -0.44294 -0.27222 C -0.44528 -0.26713 -0.44828 -0.25949 -0.44854 -0.25417 C -0.45075 -0.25139 -0.45154 -0.24815 -0.45232 -0.24514 C -0.45336 -0.23773 -0.4557 -0.23056 -0.45518 -0.22269 C -0.45427 -0.20718 -0.45323 -0.20857 -0.45075 -0.18866 C -0.45023 -0.18496 -0.44958 -0.18102 -0.44906 -0.17732 C -0.4501 -0.17477 -0.45023 -0.17199 -0.44828 -0.16968 C -0.44711 -0.16528 -0.44346 -0.15394 -0.44294 -0.14815 C -0.44216 -0.1463 -0.44046 -0.1456 -0.44098 -0.14236 C -0.43734 -0.13033 -0.43955 -0.13611 -0.43838 -0.12523 C -0.4376 -0.08426 -0.4389 -0.11759 -0.43721 -0.09676 C -0.43695 -0.09306 -0.43708 -0.08912 -0.43655 -0.08542 C -0.43564 -0.07871 -0.43369 -0.07199 -0.43304 -0.06621 C -0.43199 -0.06366 -0.43108 -0.06088 -0.43004 -0.05857 C -0.42783 -0.05371 -0.42535 -0.04908 -0.4217 -0.04445 L -0.4217 -0.04421 " pathEditMode="relative" rAng="207912" ptsTypes="AAAAAAAAAAAAAAAAAAAAAAAAAAAAAAAAAAAAAAAAAAAAAAAAAAAAAAAAAAAAAAAAAAAAAAAAAAAAAAA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60" y="-2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3 клас\04 ЯДС\Грущинська\5 Тварини\073_075 Угруповання тварин\2026-03-10_2212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369" y="915313"/>
            <a:ext cx="5235192" cy="581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3 клас\04 ЯДС\Грущинська\5 Тварини\073_075 Угруповання тварин\2026-03-10_2211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122786"/>
            <a:ext cx="5688633" cy="660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728122" y="189434"/>
            <a:ext cx="4824536" cy="64807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в зошиті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1" y="5878065"/>
            <a:ext cx="1051470" cy="9815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Частина 2 Сторінка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27</a:t>
            </a:r>
            <a:endParaRPr lang="uk-UA" sz="12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268496" y="1896976"/>
            <a:ext cx="1671974" cy="2756954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u="sng" dirty="0">
                <a:solidFill>
                  <a:srgbClr val="FF0000"/>
                </a:solidFill>
              </a:rPr>
              <a:t>Домашнє </a:t>
            </a:r>
            <a:r>
              <a:rPr lang="uk-UA" sz="2000" b="1" u="sng" dirty="0" smtClean="0">
                <a:solidFill>
                  <a:srgbClr val="FF0000"/>
                </a:solidFill>
              </a:rPr>
              <a:t>завдання</a:t>
            </a:r>
          </a:p>
          <a:p>
            <a:pPr algn="ctr"/>
            <a:r>
              <a:rPr lang="uk-UA" sz="2000" b="1" dirty="0">
                <a:solidFill>
                  <a:srgbClr val="FF0000"/>
                </a:solidFill>
              </a:rPr>
              <a:t>Сторінки </a:t>
            </a:r>
            <a:r>
              <a:rPr lang="uk-UA" sz="2000" b="1" dirty="0" smtClean="0">
                <a:solidFill>
                  <a:srgbClr val="FF0000"/>
                </a:solidFill>
              </a:rPr>
              <a:t>108-109 читати, в зошиті завдання до </a:t>
            </a:r>
            <a:r>
              <a:rPr lang="uk-UA" sz="2000" b="1" dirty="0" err="1" smtClean="0">
                <a:solidFill>
                  <a:srgbClr val="FF0000"/>
                </a:solidFill>
              </a:rPr>
              <a:t>ур</a:t>
            </a:r>
            <a:r>
              <a:rPr lang="uk-UA" sz="2000" b="1" dirty="0" smtClean="0">
                <a:solidFill>
                  <a:srgbClr val="FF0000"/>
                </a:solidFill>
              </a:rPr>
              <a:t> 74-75.</a:t>
            </a:r>
            <a:endParaRPr lang="uk-UA" sz="20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1431" y="1960017"/>
            <a:ext cx="1771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</a:rPr>
              <a:t>запилюють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15030" y="2221812"/>
            <a:ext cx="13485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плазуни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75807" y="2011886"/>
            <a:ext cx="1944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земноводні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59783" y="2452644"/>
            <a:ext cx="158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птахами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88422" y="3358897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звірів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05883" y="4676198"/>
            <a:ext cx="10136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кротів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835384" y="1053530"/>
            <a:ext cx="25841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Тварини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smtClean="0">
                <a:solidFill>
                  <a:srgbClr val="FF0000"/>
                </a:solidFill>
              </a:rPr>
              <a:t>луків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59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547014" y="5177208"/>
            <a:ext cx="2122880" cy="15232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4807327" y="2519937"/>
            <a:ext cx="2122880" cy="15032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677171" y="2574261"/>
            <a:ext cx="2122880" cy="14776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547014" y="2519937"/>
            <a:ext cx="2122880" cy="15224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07327" y="5177208"/>
            <a:ext cx="2122880" cy="15136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677171" y="5186780"/>
            <a:ext cx="2122880" cy="152323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xmlns="" id="{F6C8355B-DE56-497F-966E-230AE1892956}"/>
              </a:ext>
            </a:extLst>
          </p:cNvPr>
          <p:cNvGrpSpPr/>
          <p:nvPr/>
        </p:nvGrpSpPr>
        <p:grpSpPr>
          <a:xfrm>
            <a:off x="550652" y="1453551"/>
            <a:ext cx="2122880" cy="2588810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A422E68-C715-41C5-BD9F-D4C4EE7F7FFA}"/>
                </a:ext>
              </a:extLst>
            </p:cNvPr>
            <p:cNvSpPr txBox="1"/>
            <p:nvPr/>
          </p:nvSpPr>
          <p:spPr>
            <a:xfrm>
              <a:off x="1084004" y="1605593"/>
              <a:ext cx="1757405" cy="193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Сьогодні </a:t>
              </a:r>
            </a:p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на уроці </a:t>
              </a:r>
            </a:p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я навчився/</a:t>
              </a:r>
            </a:p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навчилася…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xmlns="" id="{59C71607-5FF6-495D-87B1-4E26A8726C1B}"/>
              </a:ext>
            </a:extLst>
          </p:cNvPr>
          <p:cNvGrpSpPr/>
          <p:nvPr/>
        </p:nvGrpSpPr>
        <p:grpSpPr>
          <a:xfrm>
            <a:off x="2677171" y="1463123"/>
            <a:ext cx="2122880" cy="2588810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9CF7A4D3-CAF4-43F6-9D4A-86A306BE94A3}"/>
                </a:ext>
              </a:extLst>
            </p:cNvPr>
            <p:cNvSpPr txBox="1"/>
            <p:nvPr/>
          </p:nvSpPr>
          <p:spPr>
            <a:xfrm>
              <a:off x="4758788" y="1605593"/>
              <a:ext cx="1877615" cy="193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На уроці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я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uk-UA" sz="2400" dirty="0">
                  <a:solidFill>
                    <a:schemeClr val="bg1"/>
                  </a:solidFill>
                </a:rPr>
                <a:t>запам’ятав/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запам’ятала…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xmlns="" id="{90B76003-0E5E-4C40-B2BC-15396009528E}"/>
              </a:ext>
            </a:extLst>
          </p:cNvPr>
          <p:cNvGrpSpPr/>
          <p:nvPr/>
        </p:nvGrpSpPr>
        <p:grpSpPr>
          <a:xfrm>
            <a:off x="4810966" y="1434405"/>
            <a:ext cx="2122880" cy="2588810"/>
            <a:chOff x="8728843" y="1443642"/>
            <a:chExt cx="2124262" cy="2588211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9AA5B367-759C-4656-8406-C6FEB2C4ADA9}"/>
                </a:ext>
              </a:extLst>
            </p:cNvPr>
            <p:cNvSpPr txBox="1"/>
            <p:nvPr/>
          </p:nvSpPr>
          <p:spPr>
            <a:xfrm>
              <a:off x="8929919" y="1605593"/>
              <a:ext cx="1576041" cy="1200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Найкраще 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мені вдалося…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xmlns="" id="{1FAC3E24-8DED-4D03-963B-9E8A528F0BEE}"/>
              </a:ext>
            </a:extLst>
          </p:cNvPr>
          <p:cNvGrpSpPr/>
          <p:nvPr/>
        </p:nvGrpSpPr>
        <p:grpSpPr>
          <a:xfrm>
            <a:off x="547014" y="4121208"/>
            <a:ext cx="2122880" cy="2588810"/>
            <a:chOff x="1062120" y="4120252"/>
            <a:chExt cx="2124262" cy="2588211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CC6D81AE-5CFB-4C25-A3D2-05B1D10F4D90}"/>
                </a:ext>
              </a:extLst>
            </p:cNvPr>
            <p:cNvSpPr txBox="1"/>
            <p:nvPr/>
          </p:nvSpPr>
          <p:spPr>
            <a:xfrm>
              <a:off x="1257310" y="4305853"/>
              <a:ext cx="1741163" cy="156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Найбільше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 мені сподобалося…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xmlns="" id="{A4E2C8E9-B043-48B3-A66A-E17BEC8EA6A3}"/>
              </a:ext>
            </a:extLst>
          </p:cNvPr>
          <p:cNvGrpSpPr/>
          <p:nvPr/>
        </p:nvGrpSpPr>
        <p:grpSpPr>
          <a:xfrm>
            <a:off x="2677171" y="4115827"/>
            <a:ext cx="2122880" cy="2588811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A8854B14-A831-4207-9DA7-F8B11852112C}"/>
                </a:ext>
              </a:extLst>
            </p:cNvPr>
            <p:cNvSpPr txBox="1"/>
            <p:nvPr/>
          </p:nvSpPr>
          <p:spPr>
            <a:xfrm>
              <a:off x="4827664" y="4130453"/>
              <a:ext cx="1687243" cy="156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Урок 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завершую з настроєм…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xmlns="" id="{01C56E89-3617-49DC-9DD7-F78EF09F9185}"/>
              </a:ext>
            </a:extLst>
          </p:cNvPr>
          <p:cNvGrpSpPr/>
          <p:nvPr/>
        </p:nvGrpSpPr>
        <p:grpSpPr>
          <a:xfrm>
            <a:off x="4807327" y="4093184"/>
            <a:ext cx="2122880" cy="2597685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E42A582-EBEF-45E5-89DE-6246D26FEEBC}"/>
                </a:ext>
              </a:extLst>
            </p:cNvPr>
            <p:cNvSpPr txBox="1"/>
            <p:nvPr/>
          </p:nvSpPr>
          <p:spPr>
            <a:xfrm>
              <a:off x="8933561" y="4310292"/>
              <a:ext cx="1587952" cy="119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rgbClr val="002060"/>
                  </a:solidFill>
                </a:rPr>
                <a:t>Труднощі виникали…</a:t>
              </a:r>
              <a:endParaRPr lang="ru-RU" sz="2400" dirty="0">
                <a:solidFill>
                  <a:srgbClr val="002060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051471" y="494645"/>
            <a:ext cx="10153127" cy="8010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Рефлексія «Загадкові листи»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051172" y="2154257"/>
            <a:ext cx="4471990" cy="4396449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:a16="http://schemas.microsoft.com/office/drawing/2014/main" xmlns="" id="{3CA92863-B7FF-496A-BA1F-CAC1B6F06959}"/>
              </a:ext>
            </a:extLst>
          </p:cNvPr>
          <p:cNvSpPr/>
          <p:nvPr/>
        </p:nvSpPr>
        <p:spPr>
          <a:xfrm>
            <a:off x="6982716" y="1434403"/>
            <a:ext cx="4540446" cy="843008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3">
                    <a:lumMod val="75000"/>
                  </a:schemeClr>
                </a:solidFill>
              </a:rPr>
              <a:t>Вибери </a:t>
            </a:r>
            <a:r>
              <a:rPr lang="uk-UA" sz="2000" b="1" dirty="0">
                <a:solidFill>
                  <a:schemeClr val="accent3">
                    <a:lumMod val="75000"/>
                  </a:schemeClr>
                </a:solidFill>
              </a:rPr>
              <a:t>лист, який ти хочеш відкрити</a:t>
            </a:r>
          </a:p>
          <a:p>
            <a:pPr algn="ctr"/>
            <a:r>
              <a:rPr lang="uk-UA" sz="2000" i="1" dirty="0">
                <a:solidFill>
                  <a:schemeClr val="accent3">
                    <a:lumMod val="75000"/>
                  </a:schemeClr>
                </a:solidFill>
              </a:rPr>
              <a:t>(щоби відкрити лист, натисніть на нього)</a:t>
            </a:r>
          </a:p>
        </p:txBody>
      </p:sp>
    </p:spTree>
    <p:extLst>
      <p:ext uri="{BB962C8B-B14F-4D97-AF65-F5344CB8AC3E}">
        <p14:creationId xmlns:p14="http://schemas.microsoft.com/office/powerpoint/2010/main" val="244218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53100" y="1296009"/>
            <a:ext cx="10208372" cy="578882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3">
                    <a:lumMod val="50000"/>
                  </a:schemeClr>
                </a:solidFill>
              </a:rPr>
              <a:t>Виберіть світлину з явищем природи, яке виражає ваші емоції </a:t>
            </a:r>
            <a:endParaRPr lang="ru-RU" sz="28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098" name="Picture 2" descr="Погода на 15 сентября: По всей Украине пройдут дожди (КАРТА) — DSnews.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00" y="1862274"/>
            <a:ext cx="2942329" cy="1715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Наталья Диденко рассказала, какой будет погода завтра, 12 февраля |  Новини.liv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7" r="29635"/>
          <a:stretch/>
        </p:blipFill>
        <p:spPr bwMode="auto">
          <a:xfrm>
            <a:off x="575159" y="4061148"/>
            <a:ext cx="2941733" cy="1919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Прогноз погоды ннада?) | Пикаб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050" y="4173371"/>
            <a:ext cx="2257428" cy="1694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Прогноз погоды на март 2023 - в Укргидрометцентре назвали среднюю  температуру — УНИА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376" y="1884304"/>
            <a:ext cx="3000255" cy="1839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Подробный прогноз погоды на октябрь - народный синоптик — УНИАН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r="16764"/>
          <a:stretch/>
        </p:blipFill>
        <p:spPr bwMode="auto">
          <a:xfrm>
            <a:off x="8594634" y="4221240"/>
            <a:ext cx="2678598" cy="1689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1305306" y="3501518"/>
            <a:ext cx="1417486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Дощ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1517" y="5894146"/>
            <a:ext cx="2110860" cy="646986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Веселка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106942" y="3574254"/>
            <a:ext cx="3385687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Перші листочки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986238" y="5854791"/>
            <a:ext cx="1933391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Листопад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337282" y="5785025"/>
            <a:ext cx="1417486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Сніг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934354" y="5867938"/>
            <a:ext cx="1767960" cy="646986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Спека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4118" name="Picture 22" descr="Сильна спека і слабкі дощі: народний синоптик склав прогноз на літо -  Погляд – новини Чернівці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" r="29077"/>
          <a:stretch/>
        </p:blipFill>
        <p:spPr bwMode="auto">
          <a:xfrm>
            <a:off x="3596272" y="4147163"/>
            <a:ext cx="2415825" cy="1746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4219823" y="3526385"/>
            <a:ext cx="3528392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Хвильки на морі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53101" y="538787"/>
            <a:ext cx="10208371" cy="6698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Емоційне налаштування </a:t>
            </a:r>
            <a:r>
              <a:rPr lang="uk-UA" sz="4000" b="1" dirty="0">
                <a:solidFill>
                  <a:schemeClr val="bg1"/>
                </a:solidFill>
              </a:rPr>
              <a:t>на </a:t>
            </a:r>
            <a:r>
              <a:rPr lang="uk-UA" sz="4000" b="1" dirty="0" smtClean="0">
                <a:solidFill>
                  <a:schemeClr val="bg1"/>
                </a:solidFill>
              </a:rPr>
              <a:t>роботу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602" y="1806906"/>
            <a:ext cx="3024258" cy="1956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61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22284"/>
            <a:ext cx="1069820" cy="10373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62-63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48533" y="2162118"/>
            <a:ext cx="6462841" cy="77695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uk-UA" sz="24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400" b="1" dirty="0" smtClean="0">
                <a:solidFill>
                  <a:srgbClr val="0070C0"/>
                </a:solidFill>
              </a:rPr>
              <a:t> свої спостереження за неживою природою у календар спостережень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63070" y="1053530"/>
            <a:ext cx="3120040" cy="52191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48534" y="1635199"/>
            <a:ext cx="3120040" cy="5269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92871" y="1053530"/>
            <a:ext cx="2918504" cy="5269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392871" y="1629594"/>
            <a:ext cx="2917568" cy="5275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9218" name="Picture 2" descr="Набір карток для фенологічних спостережень &quot;Календар природ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686" y="265353"/>
            <a:ext cx="3858057" cy="267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890402" y="376223"/>
            <a:ext cx="6420037" cy="5895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9" y="2964464"/>
            <a:ext cx="10501777" cy="370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05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9"/>
          <p:cNvSpPr txBox="1">
            <a:spLocks/>
          </p:cNvSpPr>
          <p:nvPr/>
        </p:nvSpPr>
        <p:spPr>
          <a:xfrm>
            <a:off x="907455" y="477466"/>
            <a:ext cx="10297144" cy="720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108814" tIns="54407" rIns="108814" bIns="54407" rtlCol="0">
            <a:no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4000" b="1" dirty="0" smtClean="0">
                <a:solidFill>
                  <a:schemeClr val="bg1"/>
                </a:solidFill>
                <a:cs typeface="Times New Roman" pitchFamily="18" charset="0"/>
              </a:rPr>
              <a:t>Пригадаймо</a:t>
            </a:r>
            <a:endParaRPr lang="uk-UA" sz="4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91631" y="1281695"/>
            <a:ext cx="7128792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2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Які тварини складають лісове угруповання?</a:t>
            </a:r>
          </a:p>
        </p:txBody>
      </p:sp>
      <p:pic>
        <p:nvPicPr>
          <p:cNvPr id="11" name="Picture 3" descr="Урок 73 Які тварини живуть у лісах? Я досліджую світ 3 клас - YouTube"/>
          <p:cNvPicPr>
            <a:picLocks noChangeAspect="1" noChangeArrowheads="1"/>
          </p:cNvPicPr>
          <p:nvPr/>
        </p:nvPicPr>
        <p:blipFill>
          <a:blip r:embed="rId2"/>
          <a:srcRect t="16000"/>
          <a:stretch>
            <a:fillRect/>
          </a:stretch>
        </p:blipFill>
        <p:spPr bwMode="auto">
          <a:xfrm>
            <a:off x="1488557" y="1845618"/>
            <a:ext cx="9134940" cy="4681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AutoShape 6" descr="Молоко сыр натюрморт: векторна графіка, зображення, Молоко сыр натюрморт  малюнки | Скачати з Depositphotos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4" name="AutoShape 8" descr="Молоко сыр натюрморт: векторна графіка, зображення, Молоко сыр натюрморт  малюнки | Скачати з Depositphotos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8" name="Picture 2" descr="Сонечко семикрапкове — Вікіпедія"/>
          <p:cNvPicPr>
            <a:picLocks noChangeAspect="1" noChangeArrowheads="1"/>
          </p:cNvPicPr>
          <p:nvPr/>
        </p:nvPicPr>
        <p:blipFill>
          <a:blip r:embed="rId2"/>
          <a:srcRect l="20625" t="19375" r="8124" b="11875"/>
          <a:stretch>
            <a:fillRect/>
          </a:stretch>
        </p:blipFill>
        <p:spPr bwMode="auto">
          <a:xfrm rot="10800000">
            <a:off x="874635" y="1286476"/>
            <a:ext cx="3276628" cy="2373338"/>
          </a:xfrm>
          <a:prstGeom prst="rect">
            <a:avLst/>
          </a:prstGeom>
          <a:noFill/>
        </p:spPr>
      </p:pic>
      <p:pic>
        <p:nvPicPr>
          <p:cNvPr id="14340" name="Picture 4" descr="Попелиця - Good Harvest | Насіння | Добрива | Засоби захисту росли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3605" y="1286476"/>
            <a:ext cx="3528029" cy="1947041"/>
          </a:xfrm>
          <a:prstGeom prst="rect">
            <a:avLst/>
          </a:prstGeom>
          <a:noFill/>
        </p:spPr>
      </p:pic>
      <p:pic>
        <p:nvPicPr>
          <p:cNvPr id="2" name="Picture 6" descr="45 цікавих фактів про коник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1187" y="3822793"/>
            <a:ext cx="3811498" cy="2436779"/>
          </a:xfrm>
          <a:prstGeom prst="rect">
            <a:avLst/>
          </a:prstGeom>
          <a:noFill/>
        </p:spPr>
      </p:pic>
      <p:pic>
        <p:nvPicPr>
          <p:cNvPr id="3" name="Picture 8" descr="50 цікавих фактів про гусениць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36247" y="3059405"/>
            <a:ext cx="3067244" cy="1929228"/>
          </a:xfrm>
          <a:prstGeom prst="rect">
            <a:avLst/>
          </a:prstGeom>
          <a:noFill/>
        </p:spPr>
      </p:pic>
      <p:pic>
        <p:nvPicPr>
          <p:cNvPr id="14346" name="Picture 10" descr="Метелик: опис, звички, місця проживання, види метеликів, фото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7975" y="4416402"/>
            <a:ext cx="2808312" cy="1843170"/>
          </a:xfrm>
          <a:prstGeom prst="rect">
            <a:avLst/>
          </a:prstGeom>
          <a:noFill/>
        </p:spPr>
      </p:pic>
      <p:sp>
        <p:nvSpPr>
          <p:cNvPr id="16" name="Стрелка вправо 15"/>
          <p:cNvSpPr/>
          <p:nvPr/>
        </p:nvSpPr>
        <p:spPr>
          <a:xfrm>
            <a:off x="4166541" y="5859249"/>
            <a:ext cx="1427830" cy="4287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4" tIns="54407" rIns="108814" bIns="54407"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4514267" y="3822793"/>
            <a:ext cx="3521980" cy="50018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4" tIns="54407" rIns="108814" bIns="54407"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4164331" y="1943299"/>
            <a:ext cx="1332641" cy="4287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4" tIns="54407" rIns="108814" bIns="54407"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71976" y="333450"/>
            <a:ext cx="10339320" cy="8640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3600" b="1" dirty="0">
                <a:solidFill>
                  <a:schemeClr val="bg1"/>
                </a:solidFill>
                <a:cs typeface="Times New Roman" pitchFamily="18" charset="0"/>
              </a:rPr>
              <a:t>За світлинами </a:t>
            </a:r>
            <a:r>
              <a:rPr lang="uk-UA" sz="3600" b="1" dirty="0" smtClean="0">
                <a:solidFill>
                  <a:schemeClr val="bg1"/>
                </a:solidFill>
                <a:cs typeface="Times New Roman" pitchFamily="18" charset="0"/>
              </a:rPr>
              <a:t>розкажіть, </a:t>
            </a:r>
            <a:r>
              <a:rPr lang="uk-UA" sz="3600" b="1" dirty="0">
                <a:solidFill>
                  <a:schemeClr val="bg1"/>
                </a:solidFill>
                <a:cs typeface="Times New Roman" pitchFamily="18" charset="0"/>
              </a:rPr>
              <a:t>хто чим живиться?</a:t>
            </a:r>
          </a:p>
        </p:txBody>
      </p:sp>
      <p:sp>
        <p:nvSpPr>
          <p:cNvPr id="14" name="Содержимое 9"/>
          <p:cNvSpPr txBox="1">
            <a:spLocks/>
          </p:cNvSpPr>
          <p:nvPr/>
        </p:nvSpPr>
        <p:spPr>
          <a:xfrm>
            <a:off x="8540303" y="1286476"/>
            <a:ext cx="1932509" cy="5716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>
            <a:norm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Попелиця</a:t>
            </a:r>
            <a:endParaRPr lang="uk-UA" sz="28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5" name="Содержимое 9"/>
          <p:cNvSpPr txBox="1">
            <a:spLocks/>
          </p:cNvSpPr>
          <p:nvPr/>
        </p:nvSpPr>
        <p:spPr>
          <a:xfrm>
            <a:off x="9692431" y="2853730"/>
            <a:ext cx="1292821" cy="5716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>
            <a:norm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Гусінь </a:t>
            </a:r>
            <a:endParaRPr lang="uk-UA" sz="28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8" name="Содержимое 9"/>
          <p:cNvSpPr txBox="1">
            <a:spLocks/>
          </p:cNvSpPr>
          <p:nvPr/>
        </p:nvSpPr>
        <p:spPr>
          <a:xfrm>
            <a:off x="8418444" y="5573443"/>
            <a:ext cx="1932509" cy="5716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>
            <a:norm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Метелик  </a:t>
            </a:r>
            <a:endParaRPr lang="uk-UA" sz="28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0" name="Содержимое 9"/>
          <p:cNvSpPr txBox="1">
            <a:spLocks/>
          </p:cNvSpPr>
          <p:nvPr/>
        </p:nvSpPr>
        <p:spPr>
          <a:xfrm>
            <a:off x="3264121" y="1276236"/>
            <a:ext cx="1566320" cy="5716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>
            <a:norm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Сонечко  </a:t>
            </a:r>
            <a:endParaRPr lang="uk-UA" sz="28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1" name="Содержимое 9"/>
          <p:cNvSpPr txBox="1">
            <a:spLocks/>
          </p:cNvSpPr>
          <p:nvPr/>
        </p:nvSpPr>
        <p:spPr>
          <a:xfrm>
            <a:off x="871187" y="3775600"/>
            <a:ext cx="1230125" cy="5716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>
            <a:norm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Коник  </a:t>
            </a:r>
            <a:endParaRPr lang="uk-UA" sz="28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0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Жаби в Україні отруйні - чи може сеча амфібій провокувати появу бородавок |  Новини на Gazeta.u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871975" y="1233190"/>
            <a:ext cx="3986202" cy="2425587"/>
          </a:xfrm>
          <a:prstGeom prst="rect">
            <a:avLst/>
          </a:prstGeom>
          <a:noFill/>
        </p:spPr>
      </p:pic>
      <p:sp>
        <p:nvSpPr>
          <p:cNvPr id="14342" name="AutoShape 6" descr="Молоко сыр натюрморт: векторна графіка, зображення, Молоко сыр натюрморт  малюнки | Скачати з Depositphotos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4" name="AutoShape 8" descr="Молоко сыр натюрморт: векторна графіка, зображення, Молоко сыр натюрморт  малюнки | Скачати з Depositphotos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4941197" y="1537074"/>
            <a:ext cx="1950972" cy="4287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4" tIns="54407" rIns="108814" bIns="54407" rtlCol="0" anchor="ctr"/>
          <a:lstStyle/>
          <a:p>
            <a:pPr algn="ctr"/>
            <a:endParaRPr lang="ru-RU"/>
          </a:p>
        </p:txBody>
      </p:sp>
      <p:pic>
        <p:nvPicPr>
          <p:cNvPr id="35844" name="Picture 4" descr="На Закарпатті зараз багато ящірок, але їх швидко &quot;стабілізують&quot; хижаки @  Закарпаття онлай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1975" y="4054365"/>
            <a:ext cx="4094738" cy="2167869"/>
          </a:xfrm>
          <a:prstGeom prst="rect">
            <a:avLst/>
          </a:prstGeom>
          <a:noFill/>
        </p:spPr>
      </p:pic>
      <p:pic>
        <p:nvPicPr>
          <p:cNvPr id="35846" name="Picture 6" descr="Вуж звичайний — Вікіпеді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4542" y="4420262"/>
            <a:ext cx="3414299" cy="2053099"/>
          </a:xfrm>
          <a:prstGeom prst="rect">
            <a:avLst/>
          </a:prstGeom>
          <a:noFill/>
        </p:spPr>
      </p:pic>
      <p:pic>
        <p:nvPicPr>
          <p:cNvPr id="35848" name="Picture 8" descr="Ученые взломали мозг мухи и управляли ею дистанционно | РБК Lif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2169" y="1170134"/>
            <a:ext cx="2876801" cy="1611588"/>
          </a:xfrm>
          <a:prstGeom prst="rect">
            <a:avLst/>
          </a:prstGeom>
          <a:noFill/>
        </p:spPr>
      </p:pic>
      <p:pic>
        <p:nvPicPr>
          <p:cNvPr id="35850" name="Picture 10" descr="Комары и дрозофилы оказались способны на более сложное поведение, чем  предполагали — Naked Scienc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9602" y="2476610"/>
            <a:ext cx="2852994" cy="1837187"/>
          </a:xfrm>
          <a:prstGeom prst="rect">
            <a:avLst/>
          </a:prstGeom>
          <a:noFill/>
        </p:spPr>
      </p:pic>
      <p:sp>
        <p:nvSpPr>
          <p:cNvPr id="18" name="Стрелка вправо 17"/>
          <p:cNvSpPr/>
          <p:nvPr/>
        </p:nvSpPr>
        <p:spPr>
          <a:xfrm rot="19692343">
            <a:off x="4526059" y="3224749"/>
            <a:ext cx="3366025" cy="48107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4" tIns="54407" rIns="108814" bIns="54407"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10800000">
            <a:off x="4966712" y="5302002"/>
            <a:ext cx="1933817" cy="50018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4" tIns="54407" rIns="108814" bIns="54407"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2570828">
            <a:off x="4275929" y="3671834"/>
            <a:ext cx="3050477" cy="4466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4" tIns="54407" rIns="108814" bIns="54407"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71976" y="405458"/>
            <a:ext cx="10339320" cy="8277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3600" b="1" dirty="0">
                <a:solidFill>
                  <a:schemeClr val="bg1"/>
                </a:solidFill>
                <a:cs typeface="Times New Roman" pitchFamily="18" charset="0"/>
              </a:rPr>
              <a:t>За світлинами </a:t>
            </a:r>
            <a:r>
              <a:rPr lang="uk-UA" sz="3600" b="1" dirty="0" smtClean="0">
                <a:solidFill>
                  <a:schemeClr val="bg1"/>
                </a:solidFill>
                <a:cs typeface="Times New Roman" pitchFamily="18" charset="0"/>
              </a:rPr>
              <a:t>розкажіть, </a:t>
            </a:r>
            <a:r>
              <a:rPr lang="uk-UA" sz="3600" b="1" dirty="0">
                <a:solidFill>
                  <a:schemeClr val="bg1"/>
                </a:solidFill>
                <a:cs typeface="Times New Roman" pitchFamily="18" charset="0"/>
              </a:rPr>
              <a:t>хто чим живиться?</a:t>
            </a:r>
          </a:p>
        </p:txBody>
      </p:sp>
      <p:sp>
        <p:nvSpPr>
          <p:cNvPr id="15" name="Содержимое 9"/>
          <p:cNvSpPr txBox="1">
            <a:spLocks/>
          </p:cNvSpPr>
          <p:nvPr/>
        </p:nvSpPr>
        <p:spPr>
          <a:xfrm>
            <a:off x="9560763" y="1184272"/>
            <a:ext cx="1140421" cy="5716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>
            <a:norm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Муха </a:t>
            </a:r>
            <a:endParaRPr lang="uk-UA" sz="28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6" name="Содержимое 9"/>
          <p:cNvSpPr txBox="1">
            <a:spLocks/>
          </p:cNvSpPr>
          <p:nvPr/>
        </p:nvSpPr>
        <p:spPr>
          <a:xfrm>
            <a:off x="9926099" y="3753295"/>
            <a:ext cx="1292821" cy="5716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>
            <a:norm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Комар </a:t>
            </a:r>
            <a:endParaRPr lang="uk-UA" sz="28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7" name="Содержимое 9"/>
          <p:cNvSpPr txBox="1">
            <a:spLocks/>
          </p:cNvSpPr>
          <p:nvPr/>
        </p:nvSpPr>
        <p:spPr>
          <a:xfrm>
            <a:off x="9573483" y="4596407"/>
            <a:ext cx="1058104" cy="5716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>
            <a:norm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Змія</a:t>
            </a:r>
            <a:endParaRPr lang="uk-UA" sz="28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0" name="Содержимое 9"/>
          <p:cNvSpPr txBox="1">
            <a:spLocks/>
          </p:cNvSpPr>
          <p:nvPr/>
        </p:nvSpPr>
        <p:spPr>
          <a:xfrm>
            <a:off x="819146" y="1184272"/>
            <a:ext cx="1566320" cy="5716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>
            <a:norm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Жаба   </a:t>
            </a:r>
            <a:endParaRPr lang="uk-UA" sz="28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3" name="Содержимое 9"/>
          <p:cNvSpPr txBox="1">
            <a:spLocks/>
          </p:cNvSpPr>
          <p:nvPr/>
        </p:nvSpPr>
        <p:spPr>
          <a:xfrm>
            <a:off x="475407" y="5690211"/>
            <a:ext cx="1518157" cy="5716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>
            <a:norm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Ящірка   </a:t>
            </a:r>
            <a:endParaRPr lang="uk-UA" sz="28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4" name="Стрелка вправо 23"/>
          <p:cNvSpPr/>
          <p:nvPr/>
        </p:nvSpPr>
        <p:spPr>
          <a:xfrm rot="447338">
            <a:off x="4737209" y="2881740"/>
            <a:ext cx="3729636" cy="40949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4" tIns="54407" rIns="108814" bIns="54407"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20522673">
            <a:off x="4958055" y="4204799"/>
            <a:ext cx="3531437" cy="48107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4" tIns="54407" rIns="108814" bIns="54407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4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21" grpId="0" animBg="1"/>
      <p:bldP spid="22" grpId="0" animBg="1"/>
      <p:bldP spid="24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71976" y="566489"/>
            <a:ext cx="10339320" cy="648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uk-UA" altLang="ru-RU" sz="4000" b="1" dirty="0" smtClean="0">
                <a:solidFill>
                  <a:schemeClr val="bg1"/>
                </a:solidFill>
              </a:rPr>
              <a:t>Розгляньте світлини</a:t>
            </a:r>
            <a:endParaRPr lang="uk-UA" altLang="ru-RU" sz="4000" b="1" dirty="0">
              <a:solidFill>
                <a:schemeClr val="bg1"/>
              </a:solidFill>
            </a:endParaRPr>
          </a:p>
        </p:txBody>
      </p:sp>
      <p:sp>
        <p:nvSpPr>
          <p:cNvPr id="3" name="AutoShape 5" descr="Як фотографувати зоряне небо – Світ фотографі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9" descr="Глобус купить в Георгиевске по низкой цене | Личные вещи | Авито  (7648071491)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6151" y="1410348"/>
            <a:ext cx="7848872" cy="648072"/>
          </a:xfrm>
          <a:prstGeom prst="round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</a:rPr>
              <a:t>Поміркуйте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, чим відрізняються 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</a:rPr>
              <a:t>ліси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 від 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</a:rPr>
              <a:t>луків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59456" y="5266737"/>
            <a:ext cx="7866663" cy="971369"/>
          </a:xfrm>
          <a:prstGeom prst="round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Сьогодні на уроці ви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дізнаєтеся, які угруп</a:t>
            </a:r>
            <a:r>
              <a:rPr lang="ru-RU" sz="2800" b="1" dirty="0" smtClean="0">
                <a:solidFill>
                  <a:srgbClr val="FF0000"/>
                </a:solidFill>
              </a:rPr>
              <a:t>о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вання </a:t>
            </a:r>
            <a:r>
              <a:rPr lang="uk-UA" sz="2800" b="1" dirty="0" smtClean="0">
                <a:solidFill>
                  <a:schemeClr val="accent3">
                    <a:lumMod val="50000"/>
                  </a:schemeClr>
                </a:solidFill>
              </a:rPr>
              <a:t>тварин живуть на луках, у степах і водоймах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ru-RU" sz="2800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1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327" y="1482905"/>
            <a:ext cx="2543309" cy="3799407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5" descr="Изображение выглядит как дерево, внешний, небо, трава&#10;&#10;Автоматически созданное описание">
            <a:extLst>
              <a:ext uri="{FF2B5EF4-FFF2-40B4-BE49-F238E27FC236}">
                <a16:creationId xmlns="" xmlns:a16="http://schemas.microsoft.com/office/drawing/2014/main" id="{81ECB111-341A-5CDC-7414-4242EBC51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607" y="2224302"/>
            <a:ext cx="3702560" cy="2789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6BE1CF56-D3D4-4AC5-811D-AB44FF4B0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99" y="2224302"/>
            <a:ext cx="4167785" cy="2789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150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71976" y="566489"/>
            <a:ext cx="10339320" cy="648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uk-UA" altLang="ru-RU" sz="4000" b="1" dirty="0" smtClean="0">
                <a:solidFill>
                  <a:schemeClr val="bg1"/>
                </a:solidFill>
              </a:rPr>
              <a:t>Природне середовище – ЛУКИ </a:t>
            </a:r>
            <a:endParaRPr lang="uk-UA" alt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1976" y="1413570"/>
            <a:ext cx="5436079" cy="138499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2800" b="1" dirty="0">
                <a:solidFill>
                  <a:srgbClr val="FF0000"/>
                </a:solidFill>
                <a:cs typeface="Times New Roman" pitchFamily="18" charset="0"/>
              </a:rPr>
              <a:t>Луки</a:t>
            </a:r>
            <a:r>
              <a:rPr lang="uk-UA" sz="2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 – це безлісі ділянки землі, вкриті дикорослими трав’яними рослинами.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07165" y="3806849"/>
            <a:ext cx="6318440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cs typeface="Times New Roman" pitchFamily="18" charset="0"/>
              </a:rPr>
              <a:t>Луки вкриті трав’янистими рослинами. Більшість із них яскраво квітують. Рослини луків добре освітлюються сонцем, отримують багато світла і тепла, зі всіх боків їх обдуває вітер.</a:t>
            </a:r>
            <a:endParaRPr lang="ru-RU" sz="2400" b="1" dirty="0"/>
          </a:p>
        </p:txBody>
      </p:sp>
      <p:pic>
        <p:nvPicPr>
          <p:cNvPr id="8" name="Picture 2" descr="Гірські системи України. Українські Карпати та їх пасма. Кримські гори і їх  пасма. Повні уроки — Гипермаркет знан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095" y="1214561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76" y="3508338"/>
            <a:ext cx="4008421" cy="2672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29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AutoShape 6" descr="Молоко сыр натюрморт: векторна графіка, зображення, Молоко сыр натюрморт  малюнки | Скачати з Depositphotos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4" name="AutoShape 8" descr="Молоко сыр натюрморт: векторна графіка, зображення, Молоко сыр натюрморт  малюнки | Скачати з Depositphotos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/>
          <a:srcRect l="796" r="1596" b="2714"/>
          <a:stretch/>
        </p:blipFill>
        <p:spPr bwMode="auto">
          <a:xfrm>
            <a:off x="1080794" y="1079499"/>
            <a:ext cx="9791866" cy="269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Содержимое 9"/>
          <p:cNvSpPr txBox="1">
            <a:spLocks/>
          </p:cNvSpPr>
          <p:nvPr/>
        </p:nvSpPr>
        <p:spPr>
          <a:xfrm>
            <a:off x="0" y="1143249"/>
            <a:ext cx="8566937" cy="1714909"/>
          </a:xfrm>
          <a:prstGeom prst="rect">
            <a:avLst/>
          </a:prstGeom>
        </p:spPr>
        <p:txBody>
          <a:bodyPr vert="horz" lIns="108814" tIns="54407" rIns="108814" bIns="54407" rtlCol="0">
            <a:noAutofit/>
          </a:bodyPr>
          <a:lstStyle/>
          <a:p>
            <a:pPr indent="408051" algn="ctr" defTabSz="1088136">
              <a:defRPr/>
            </a:pPr>
            <a:endParaRPr lang="uk-UA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7268" y="3789834"/>
            <a:ext cx="10901987" cy="181588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Луки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населяють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різноманітні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тварини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</a:rPr>
              <a:t>Приміром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2800" b="1" dirty="0">
                <a:solidFill>
                  <a:srgbClr val="FF0000"/>
                </a:solidFill>
              </a:rPr>
              <a:t>комахи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метелики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(1) 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бабки 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(2), 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джмелі 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(3) оси (4) 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—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запилюють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квітки, а коники 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(5)— 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поїдають рослини. На луках є </a:t>
            </a:r>
            <a:r>
              <a:rPr lang="ru-RU" sz="2800" b="1" dirty="0" err="1">
                <a:solidFill>
                  <a:srgbClr val="FF0000"/>
                </a:solidFill>
              </a:rPr>
              <a:t>земноводні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(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трав’яна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жаба), </a:t>
            </a:r>
            <a:r>
              <a:rPr lang="ru-RU" sz="2800" b="1" dirty="0" err="1">
                <a:solidFill>
                  <a:srgbClr val="FF0000"/>
                </a:solidFill>
              </a:rPr>
              <a:t>плазуни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(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вуж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звичайний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(6), </a:t>
            </a:r>
            <a:r>
              <a:rPr lang="ru-RU" sz="2800" b="1" dirty="0" smtClean="0">
                <a:solidFill>
                  <a:srgbClr val="FF0000"/>
                </a:solidFill>
              </a:rPr>
              <a:t>птахи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 (чайка (7)) 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та </a:t>
            </a:r>
            <a:r>
              <a:rPr lang="ru-RU" sz="2800" b="1" dirty="0" err="1">
                <a:solidFill>
                  <a:srgbClr val="FF0000"/>
                </a:solidFill>
              </a:rPr>
              <a:t>звірі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(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</a:rPr>
              <a:t>заєць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-русак (8)).</a:t>
            </a:r>
            <a:endParaRPr lang="ru-RU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71976" y="495177"/>
            <a:ext cx="10339320" cy="5583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sz="3600" b="1" dirty="0" err="1"/>
              <a:t>Роздивіться</a:t>
            </a:r>
            <a:r>
              <a:rPr lang="ru-RU" sz="3600" b="1" dirty="0"/>
              <a:t> </a:t>
            </a:r>
            <a:r>
              <a:rPr lang="ru-RU" sz="3600" b="1" dirty="0" err="1"/>
              <a:t>схематичне</a:t>
            </a:r>
            <a:r>
              <a:rPr lang="ru-RU" sz="3600" b="1" dirty="0"/>
              <a:t> зображення </a:t>
            </a:r>
            <a:r>
              <a:rPr lang="ru-RU" sz="3600" b="1" dirty="0" smtClean="0"/>
              <a:t>луки </a:t>
            </a:r>
            <a:endParaRPr lang="uk-UA" altLang="ru-RU" sz="36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95487" y="5662042"/>
            <a:ext cx="1029376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chemeClr val="bg1"/>
                </a:solidFill>
              </a:rPr>
              <a:t>Позмагайтеся</a:t>
            </a:r>
            <a:r>
              <a:rPr lang="ru-RU" sz="2800" b="1" dirty="0">
                <a:solidFill>
                  <a:schemeClr val="bg1"/>
                </a:solidFill>
              </a:rPr>
              <a:t>, хто </a:t>
            </a:r>
            <a:r>
              <a:rPr lang="ru-RU" sz="2800" b="1" dirty="0" err="1">
                <a:solidFill>
                  <a:schemeClr val="bg1"/>
                </a:solidFill>
              </a:rPr>
              <a:t>назве</a:t>
            </a:r>
            <a:r>
              <a:rPr lang="ru-RU" sz="2800" b="1" dirty="0">
                <a:solidFill>
                  <a:schemeClr val="bg1"/>
                </a:solidFill>
              </a:rPr>
              <a:t> більше тварин, які належать до комах, птахів і звірів.</a:t>
            </a: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108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1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11399</TotalTime>
  <Words>626</Words>
  <Application>Microsoft Office PowerPoint</Application>
  <PresentationFormat>Произвольный</PresentationFormat>
  <Paragraphs>120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Esmiralda Ivanova</dc:creator>
  <cp:lastModifiedBy>Esmiralda Ivanova</cp:lastModifiedBy>
  <cp:revision>863</cp:revision>
  <dcterms:created xsi:type="dcterms:W3CDTF">2025-08-27T14:01:18Z</dcterms:created>
  <dcterms:modified xsi:type="dcterms:W3CDTF">2026-03-13T11:33:33Z</dcterms:modified>
</cp:coreProperties>
</file>