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7" r:id="rId2"/>
    <p:sldId id="861" r:id="rId3"/>
    <p:sldId id="680" r:id="rId4"/>
    <p:sldId id="874" r:id="rId5"/>
    <p:sldId id="899" r:id="rId6"/>
    <p:sldId id="900" r:id="rId7"/>
    <p:sldId id="901" r:id="rId8"/>
    <p:sldId id="902" r:id="rId9"/>
    <p:sldId id="903" r:id="rId10"/>
    <p:sldId id="904" r:id="rId11"/>
    <p:sldId id="905" r:id="rId12"/>
    <p:sldId id="906" r:id="rId13"/>
    <p:sldId id="907" r:id="rId14"/>
    <p:sldId id="908" r:id="rId15"/>
    <p:sldId id="909" r:id="rId16"/>
    <p:sldId id="674" r:id="rId17"/>
    <p:sldId id="772" r:id="rId18"/>
    <p:sldId id="910" r:id="rId19"/>
    <p:sldId id="599" r:id="rId20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2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9267" y="1125538"/>
            <a:ext cx="8902906" cy="1940957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uk-UA" sz="5400" b="1" dirty="0" smtClean="0">
                <a:solidFill>
                  <a:schemeClr val="accent3">
                    <a:lumMod val="75000"/>
                  </a:schemeClr>
                </a:solidFill>
              </a:rPr>
              <a:t>За що «відповідальні» тварини в природі</a:t>
            </a:r>
            <a:r>
              <a:rPr lang="uk-UA" sz="5400" b="1" dirty="0" smtClean="0">
                <a:solidFill>
                  <a:schemeClr val="accent3">
                    <a:lumMod val="75000"/>
                  </a:schemeClr>
                </a:solidFill>
                <a:ea typeface="Cambria" pitchFamily="18" charset="0"/>
              </a:rPr>
              <a:t>?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ea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5869" y="3908215"/>
            <a:ext cx="273630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Тварини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smtClean="0">
                <a:solidFill>
                  <a:schemeClr val="accent3">
                    <a:lumMod val="75000"/>
                  </a:schemeClr>
                </a:solidFill>
              </a:rPr>
              <a:t>Урок 76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Урок №1. Хто чим живиться. Ланцюги живлення. – Скарбничка">
            <a:extLst>
              <a:ext uri="{FF2B5EF4-FFF2-40B4-BE49-F238E27FC236}">
                <a16:creationId xmlns="" xmlns:a16="http://schemas.microsoft.com/office/drawing/2014/main" id="{5440D508-4A96-4B9C-94B9-7A5AA9645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2049487"/>
            <a:ext cx="3244907" cy="22250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итання: чому людина розводить в основному рослиноїдних тварин? - Середню  освіту і школи 2021">
            <a:extLst>
              <a:ext uri="{FF2B5EF4-FFF2-40B4-BE49-F238E27FC236}">
                <a16:creationId xmlns="" xmlns:a16="http://schemas.microsoft.com/office/drawing/2014/main" id="{221901F5-0EEE-43F9-B4A2-9542C1207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75" y="1989633"/>
            <a:ext cx="4268111" cy="2284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Види тварин за способом живлення | Тест з правознавства – «На Урок»">
            <a:extLst>
              <a:ext uri="{FF2B5EF4-FFF2-40B4-BE49-F238E27FC236}">
                <a16:creationId xmlns="" xmlns:a16="http://schemas.microsoft.com/office/drawing/2014/main" id="{08AACDBE-D41C-4A17-836E-B207F614A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91" y="3645818"/>
            <a:ext cx="2200873" cy="2755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Травоїдні - Дикі звірі">
            <a:extLst>
              <a:ext uri="{FF2B5EF4-FFF2-40B4-BE49-F238E27FC236}">
                <a16:creationId xmlns="" xmlns:a16="http://schemas.microsoft.com/office/drawing/2014/main" id="{4D03DF37-5355-4A02-BA9E-E6FA491BC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3840461"/>
            <a:ext cx="2075098" cy="25818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5447" y="549474"/>
            <a:ext cx="1022513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4. Рослиноїдні </a:t>
            </a:r>
            <a:r>
              <a:rPr lang="ru-RU" sz="4000" b="1" dirty="0" err="1"/>
              <a:t>тварини</a:t>
            </a:r>
            <a:r>
              <a:rPr lang="ru-RU" sz="4000" b="1" dirty="0"/>
              <a:t> </a:t>
            </a:r>
            <a:r>
              <a:rPr lang="ru-RU" sz="4000" b="1" dirty="0" err="1">
                <a:solidFill>
                  <a:srgbClr val="FFFF00"/>
                </a:solidFill>
              </a:rPr>
              <a:t>регулюють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b="1" dirty="0" err="1">
                <a:solidFill>
                  <a:srgbClr val="FFFF00"/>
                </a:solidFill>
              </a:rPr>
              <a:t>чисельність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solidFill>
                  <a:srgbClr val="FFFF00"/>
                </a:solidFill>
              </a:rPr>
              <a:t>рослин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Як звірі вчать своїх дитинчат полювати і виживати?">
            <a:extLst>
              <a:ext uri="{FF2B5EF4-FFF2-40B4-BE49-F238E27FC236}">
                <a16:creationId xmlns="" xmlns:a16="http://schemas.microsoft.com/office/drawing/2014/main" id="{517EBAFF-D5A6-425A-ABB6-5C61EB146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4"/>
          <a:stretch/>
        </p:blipFill>
        <p:spPr bwMode="auto">
          <a:xfrm>
            <a:off x="1021681" y="2291036"/>
            <a:ext cx="5040000" cy="297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Тварини, які водяться в Карпатах | KARPATY.LOVE">
            <a:extLst>
              <a:ext uri="{FF2B5EF4-FFF2-40B4-BE49-F238E27FC236}">
                <a16:creationId xmlns="" xmlns:a16="http://schemas.microsoft.com/office/drawing/2014/main" id="{6CAD165F-4F63-4F55-9B4D-9D96C878C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82" y="2262511"/>
            <a:ext cx="4751530" cy="297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35447" y="549474"/>
            <a:ext cx="1022513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А </a:t>
            </a:r>
            <a:r>
              <a:rPr lang="ru-RU" sz="4000" b="1" dirty="0" err="1"/>
              <a:t>хижаки</a:t>
            </a:r>
            <a:r>
              <a:rPr lang="ru-RU" sz="4000" b="1" dirty="0"/>
              <a:t>, </a:t>
            </a:r>
            <a:r>
              <a:rPr lang="ru-RU" sz="4000" b="1" dirty="0" err="1"/>
              <a:t>полюючи</a:t>
            </a:r>
            <a:r>
              <a:rPr lang="ru-RU" sz="4000" b="1" dirty="0"/>
              <a:t> на </a:t>
            </a:r>
            <a:r>
              <a:rPr lang="ru-RU" sz="4000" b="1" dirty="0" err="1"/>
              <a:t>хворих</a:t>
            </a:r>
            <a:r>
              <a:rPr lang="ru-RU" sz="4000" b="1" dirty="0"/>
              <a:t> і </a:t>
            </a:r>
            <a:r>
              <a:rPr lang="ru-RU" sz="4000" b="1" dirty="0" err="1" smtClean="0"/>
              <a:t>ослаблених</a:t>
            </a:r>
            <a:r>
              <a:rPr lang="ru-RU" sz="4000" b="1" dirty="0" smtClean="0"/>
              <a:t> </a:t>
            </a:r>
            <a:r>
              <a:rPr lang="ru-RU" sz="4000" b="1" dirty="0"/>
              <a:t>тварин, </a:t>
            </a:r>
            <a:r>
              <a:rPr lang="ru-RU" sz="4000" b="1" dirty="0" err="1">
                <a:solidFill>
                  <a:srgbClr val="FFFF00"/>
                </a:solidFill>
              </a:rPr>
              <a:t>обмежують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b="1" dirty="0" err="1">
                <a:solidFill>
                  <a:srgbClr val="FFFF00"/>
                </a:solidFill>
              </a:rPr>
              <a:t>поширення</a:t>
            </a:r>
            <a:r>
              <a:rPr lang="ru-RU" sz="4000" b="1" dirty="0">
                <a:solidFill>
                  <a:srgbClr val="FFFF00"/>
                </a:solidFill>
              </a:rPr>
              <a:t> хвороб</a:t>
            </a:r>
            <a:r>
              <a:rPr lang="ru-RU" sz="4000" b="1" dirty="0"/>
              <a:t>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Тварини-санітари лісу: птиці, мурахи і вовки">
            <a:extLst>
              <a:ext uri="{FF2B5EF4-FFF2-40B4-BE49-F238E27FC236}">
                <a16:creationId xmlns="" xmlns:a16="http://schemas.microsoft.com/office/drawing/2014/main" id="{A488CBA9-9E91-47D9-B6E3-4D9E39A9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2637706"/>
            <a:ext cx="5341252" cy="33374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Санітари лісу - маленькі жителі планети">
            <a:extLst>
              <a:ext uri="{FF2B5EF4-FFF2-40B4-BE49-F238E27FC236}">
                <a16:creationId xmlns="" xmlns:a16="http://schemas.microsoft.com/office/drawing/2014/main" id="{A681FA01-0AD1-4FBA-B748-27540414C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22" y="2637706"/>
            <a:ext cx="2490375" cy="3351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9463" y="621482"/>
            <a:ext cx="1015312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5. </a:t>
            </a:r>
            <a:r>
              <a:rPr lang="ru-RU" sz="3600" b="1" dirty="0" err="1" smtClean="0"/>
              <a:t>Усеїдні</a:t>
            </a:r>
            <a:r>
              <a:rPr lang="ru-RU" sz="3600" b="1" dirty="0" smtClean="0"/>
              <a:t> </a:t>
            </a:r>
            <a:r>
              <a:rPr lang="ru-RU" sz="3600" b="1" dirty="0"/>
              <a:t>і </a:t>
            </a:r>
            <a:r>
              <a:rPr lang="ru-RU" sz="3600" b="1" dirty="0" err="1"/>
              <a:t>хижі</a:t>
            </a:r>
            <a:r>
              <a:rPr lang="ru-RU" sz="3600" b="1" dirty="0"/>
              <a:t> </a:t>
            </a:r>
            <a:r>
              <a:rPr lang="ru-RU" sz="3600" b="1" dirty="0" err="1"/>
              <a:t>тварини</a:t>
            </a:r>
            <a:r>
              <a:rPr lang="ru-RU" sz="3600" b="1" dirty="0"/>
              <a:t> — </a:t>
            </a:r>
            <a:r>
              <a:rPr lang="ru-RU" sz="3600" b="1" dirty="0" err="1">
                <a:solidFill>
                  <a:srgbClr val="FFFF00"/>
                </a:solidFill>
              </a:rPr>
              <a:t>санітари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довкілля</a:t>
            </a:r>
            <a:r>
              <a:rPr lang="ru-RU" sz="3600" b="1" dirty="0"/>
              <a:t>, </a:t>
            </a:r>
            <a:r>
              <a:rPr lang="ru-RU" sz="3600" b="1" dirty="0" err="1"/>
              <a:t>очищують</a:t>
            </a:r>
            <a:r>
              <a:rPr lang="ru-RU" sz="3600" b="1" dirty="0"/>
              <a:t> та </a:t>
            </a:r>
            <a:r>
              <a:rPr lang="ru-RU" sz="3600" b="1" dirty="0" err="1"/>
              <a:t>оздоровлюють</a:t>
            </a:r>
            <a:r>
              <a:rPr lang="ru-RU" sz="3600" b="1" dirty="0"/>
              <a:t> </a:t>
            </a:r>
            <a:r>
              <a:rPr lang="ru-RU" sz="3600" b="1" dirty="0" err="1"/>
              <a:t>навколишнє</a:t>
            </a:r>
            <a:r>
              <a:rPr lang="ru-RU" sz="3600" b="1" dirty="0"/>
              <a:t> </a:t>
            </a:r>
            <a:r>
              <a:rPr lang="ru-RU" sz="3600" b="1" dirty="0" err="1" smtClean="0"/>
              <a:t>середовище</a:t>
            </a:r>
            <a:r>
              <a:rPr lang="ru-RU" sz="3600" b="1" dirty="0"/>
              <a:t>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ИВОВИЖНЕ НАВКОЛО НАС Блог вчителя біології Поліщук Наталії Ігорівни: Хто  запилює квіти? (у рамках шкільної програми)">
            <a:extLst>
              <a:ext uri="{FF2B5EF4-FFF2-40B4-BE49-F238E27FC236}">
                <a16:creationId xmlns="" xmlns:a16="http://schemas.microsoft.com/office/drawing/2014/main" id="{0FB8F962-7D94-4714-8E1F-5DD8AE0B2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989634"/>
            <a:ext cx="4824536" cy="342612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Джмелі запилюють та спасають майбутні врожаї - АгроЮг — Агроновости Украины">
            <a:extLst>
              <a:ext uri="{FF2B5EF4-FFF2-40B4-BE49-F238E27FC236}">
                <a16:creationId xmlns="" xmlns:a16="http://schemas.microsoft.com/office/drawing/2014/main" id="{92D55F74-9966-4C04-9604-59B62DFB2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55" y="1989634"/>
            <a:ext cx="5018236" cy="328133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9463" y="477466"/>
            <a:ext cx="1026978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6. </a:t>
            </a:r>
            <a:r>
              <a:rPr lang="ru-RU" sz="3600" b="1" dirty="0" err="1" smtClean="0"/>
              <a:t>Тварини</a:t>
            </a:r>
            <a:r>
              <a:rPr lang="ru-RU" sz="3600" b="1" dirty="0" smtClean="0"/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запилюють</a:t>
            </a:r>
            <a:r>
              <a:rPr lang="ru-RU" sz="3600" b="1" dirty="0">
                <a:solidFill>
                  <a:srgbClr val="FFFF00"/>
                </a:solidFill>
              </a:rPr>
              <a:t> квіткові рослини</a:t>
            </a:r>
            <a:r>
              <a:rPr lang="ru-RU" sz="3600" b="1" dirty="0"/>
              <a:t>, </a:t>
            </a:r>
            <a:r>
              <a:rPr lang="ru-RU" sz="3600" b="1" dirty="0" err="1"/>
              <a:t>унаслідок</a:t>
            </a:r>
            <a:r>
              <a:rPr lang="ru-RU" sz="3600" b="1" dirty="0"/>
              <a:t> чого утворюються плоди й насіння. </a:t>
            </a:r>
          </a:p>
        </p:txBody>
      </p:sp>
    </p:spTree>
    <p:extLst>
      <p:ext uri="{BB962C8B-B14F-4D97-AF65-F5344CB8AC3E}">
        <p14:creationId xmlns:p14="http://schemas.microsoft.com/office/powerpoint/2010/main" val="13048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84117" y="981522"/>
            <a:ext cx="4171810" cy="496187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7. </a:t>
            </a:r>
            <a:r>
              <a:rPr lang="ru-RU" sz="3600" b="1" dirty="0" err="1" smtClean="0"/>
              <a:t>Тварини</a:t>
            </a:r>
            <a:r>
              <a:rPr lang="ru-RU" sz="3600" b="1" dirty="0" smtClean="0"/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поширюють</a:t>
            </a:r>
            <a:r>
              <a:rPr lang="ru-RU" sz="3600" b="1" dirty="0">
                <a:solidFill>
                  <a:srgbClr val="FFFF00"/>
                </a:solidFill>
              </a:rPr>
              <a:t> плоди й насіння в природі</a:t>
            </a:r>
            <a:r>
              <a:rPr lang="ru-RU" sz="3600" b="1" dirty="0"/>
              <a:t>, </a:t>
            </a:r>
            <a:r>
              <a:rPr lang="ru-RU" sz="3600" b="1" dirty="0" err="1"/>
              <a:t>забезпечуючи</a:t>
            </a:r>
            <a:r>
              <a:rPr lang="ru-RU" sz="3600" b="1" dirty="0"/>
              <a:t> </a:t>
            </a:r>
            <a:r>
              <a:rPr lang="ru-RU" sz="3600" b="1" dirty="0" err="1"/>
              <a:t>існування</a:t>
            </a:r>
            <a:r>
              <a:rPr lang="ru-RU" sz="3600" b="1" dirty="0"/>
              <a:t> </a:t>
            </a:r>
            <a:r>
              <a:rPr lang="ru-RU" sz="3600" b="1" dirty="0" err="1"/>
              <a:t>рослинного</a:t>
            </a:r>
            <a:r>
              <a:rPr lang="ru-RU" sz="3600" b="1" dirty="0"/>
              <a:t> світу на Землі</a:t>
            </a:r>
          </a:p>
        </p:txBody>
      </p:sp>
      <p:pic>
        <p:nvPicPr>
          <p:cNvPr id="16386" name="Picture 2" descr="Общие сведения о мире животных. Зоология - наука о животных - online  presentation">
            <a:extLst>
              <a:ext uri="{FF2B5EF4-FFF2-40B4-BE49-F238E27FC236}">
                <a16:creationId xmlns="" xmlns:a16="http://schemas.microsoft.com/office/drawing/2014/main" id="{B3DD5386-5901-4CF9-AAD8-75B54ED27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24700" r="13767" b="4372"/>
          <a:stretch/>
        </p:blipFill>
        <p:spPr bwMode="auto">
          <a:xfrm>
            <a:off x="5304597" y="1406490"/>
            <a:ext cx="5765924" cy="389333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3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7FFC1A-9ED7-4A24-B3CA-7B08392A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47" y="405458"/>
            <a:ext cx="10508754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Висновок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7827" y="1197546"/>
            <a:ext cx="7992888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Між  рослинами й тваринами </a:t>
            </a:r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uk-UA" sz="3200" b="1" dirty="0">
                <a:solidFill>
                  <a:schemeClr val="accent3">
                    <a:lumMod val="50000"/>
                  </a:schemeClr>
                </a:solidFill>
              </a:rPr>
              <a:t>природі існує нерозривний </a:t>
            </a:r>
            <a:r>
              <a:rPr lang="uk-UA" sz="3200" b="1" dirty="0" err="1">
                <a:solidFill>
                  <a:schemeClr val="accent3">
                    <a:lumMod val="50000"/>
                  </a:schemeClr>
                </a:solidFill>
              </a:rPr>
              <a:t>взаємозв</a:t>
            </a:r>
            <a:r>
              <a:rPr lang="el-GR" sz="3200" b="1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´</a:t>
            </a:r>
            <a:r>
              <a:rPr lang="uk-UA" sz="3200" b="1" dirty="0" err="1">
                <a:solidFill>
                  <a:schemeClr val="accent3">
                    <a:lumMod val="50000"/>
                  </a:schemeClr>
                </a:solidFill>
              </a:rPr>
              <a:t>язок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3" descr="Урок 73 Які тварини живуть у лісах? Я досліджую світ 3 клас - YouTube"/>
          <p:cNvPicPr>
            <a:picLocks noChangeAspect="1" noChangeArrowheads="1"/>
          </p:cNvPicPr>
          <p:nvPr/>
        </p:nvPicPr>
        <p:blipFill>
          <a:blip r:embed="rId2"/>
          <a:srcRect t="16000"/>
          <a:stretch>
            <a:fillRect/>
          </a:stretch>
        </p:blipFill>
        <p:spPr bwMode="auto">
          <a:xfrm>
            <a:off x="3283719" y="4077865"/>
            <a:ext cx="5489137" cy="246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Логопедична гра &quot;Порахуй комах&quot; - логопед Дарья Левченко | SM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91" y="2205297"/>
            <a:ext cx="3456384" cy="2443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Мешканці Водойм відео для дітей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2274764"/>
            <a:ext cx="4095685" cy="2304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4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244158" y="3717826"/>
            <a:ext cx="4111203" cy="26642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/>
              <a:t>Як </a:t>
            </a:r>
            <a:r>
              <a:rPr lang="ru-RU" sz="2800" b="1" dirty="0" err="1"/>
              <a:t>тварини</a:t>
            </a:r>
            <a:r>
              <a:rPr lang="ru-RU" sz="2800" b="1" dirty="0"/>
              <a:t> «</a:t>
            </a:r>
            <a:r>
              <a:rPr lang="ru-RU" sz="2800" b="1" dirty="0" err="1"/>
              <a:t>налагоджують</a:t>
            </a:r>
            <a:r>
              <a:rPr lang="ru-RU" sz="2800" b="1" dirty="0"/>
              <a:t>» </a:t>
            </a:r>
            <a:r>
              <a:rPr lang="ru-RU" sz="2800" b="1" dirty="0" err="1"/>
              <a:t>взаємозв’язки</a:t>
            </a:r>
            <a:r>
              <a:rPr lang="ru-RU" sz="2800" b="1" dirty="0"/>
              <a:t> між неживою природою та іншими </a:t>
            </a:r>
            <a:r>
              <a:rPr lang="ru-RU" sz="2800" b="1" dirty="0" err="1"/>
              <a:t>живими</a:t>
            </a:r>
            <a:r>
              <a:rPr lang="ru-RU" sz="2800" b="1" dirty="0"/>
              <a:t> </a:t>
            </a:r>
            <a:r>
              <a:rPr lang="ru-RU" sz="2800" b="1" dirty="0" err="1" smtClean="0"/>
              <a:t>істотами</a:t>
            </a:r>
            <a:r>
              <a:rPr lang="ru-RU" sz="2800" b="1" dirty="0" smtClean="0"/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5207" y="477466"/>
            <a:ext cx="10477423" cy="670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79869" y="1697519"/>
            <a:ext cx="1672492" cy="18255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72" y="1773317"/>
            <a:ext cx="1414767" cy="1544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28679" y="1168866"/>
            <a:ext cx="2206675" cy="240855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7121558" y="4149874"/>
            <a:ext cx="4356401" cy="17630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err="1"/>
              <a:t>Пофантазуйте</a:t>
            </a:r>
            <a:r>
              <a:rPr lang="ru-RU" sz="2800" b="1" dirty="0"/>
              <a:t> й </a:t>
            </a:r>
            <a:r>
              <a:rPr lang="ru-RU" sz="2800" b="1" dirty="0" err="1"/>
              <a:t>уявіть</a:t>
            </a:r>
            <a:r>
              <a:rPr lang="ru-RU" sz="2800" b="1" dirty="0"/>
              <a:t>, що на Землі не стало тварин. Які </a:t>
            </a:r>
            <a:r>
              <a:rPr lang="ru-RU" sz="2800" b="1" dirty="0" err="1"/>
              <a:t>наслідки</a:t>
            </a:r>
            <a:r>
              <a:rPr lang="ru-RU" sz="2800" b="1" dirty="0"/>
              <a:t> це мало б для природи?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198605" y="3141762"/>
            <a:ext cx="5960909" cy="36315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0" y="997624"/>
            <a:ext cx="2439047" cy="2662183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3 0.04028 L -0.03023 0.04051 C -0.02997 0.03264 -0.02971 0.025 -0.02918 0.0176 C -0.02905 0.01505 -0.02827 0.01274 -0.02814 0.01019 C -0.02762 -0.00231 -0.02775 -0.01504 -0.0271 -0.02731 C -0.02658 -0.0375 -0.02593 -0.04745 -0.02502 -0.0574 C -0.02462 -0.06111 -0.02436 -0.06504 -0.02397 -0.06875 C -0.02332 -0.07314 -0.02254 -0.07754 -0.02189 -0.08194 C -0.02254 -0.09699 -0.0228 -0.11203 -0.02397 -0.12685 C -0.02423 -0.13032 -0.02554 -0.1331 -0.02606 -0.13634 C -0.02957 -0.15879 -0.02397 -0.13634 -0.03023 -0.15879 C -0.03244 -0.17847 -0.02957 -0.15787 -0.03453 -0.17754 C -0.03505 -0.17986 -0.03505 -0.18263 -0.03557 -0.18518 C -0.03622 -0.18842 -0.03713 -0.1912 -0.03765 -0.19444 C -0.03817 -0.19768 -0.03817 -0.20092 -0.03869 -0.20393 C -0.03922 -0.20648 -0.04026 -0.20879 -0.04091 -0.21134 C -0.04456 -0.22615 -0.04091 -0.2162 -0.04716 -0.23009 C -0.04794 -0.23402 -0.0482 -0.23796 -0.04925 -0.24143 C -0.05029 -0.24467 -0.0585 -0.26712 -0.06097 -0.27337 C -0.06266 -0.27777 -0.06488 -0.28171 -0.06618 -0.28657 C -0.06722 -0.29027 -0.0684 -0.29398 -0.06944 -0.29768 C -0.07048 -0.30208 -0.071 -0.30694 -0.07257 -0.31087 C -0.08169 -0.33518 -0.07426 -0.30601 -0.08208 -0.32962 C -0.08338 -0.33379 -0.0839 -0.33865 -0.0852 -0.34282 C -0.08638 -0.34629 -0.0882 -0.34884 -0.0895 -0.35231 C -0.09237 -0.35949 -0.09562 -0.36666 -0.09797 -0.37476 C -0.10058 -0.38425 -0.10396 -0.39675 -0.10748 -0.40486 C -0.10996 -0.41041 -0.11282 -0.4155 -0.11478 -0.42175 C -0.11595 -0.42476 -0.11699 -0.42777 -0.11803 -0.43101 C -0.12181 -0.44328 -0.12207 -0.44814 -0.12754 -0.46111 C -0.13445 -0.47754 -0.12611 -0.45856 -0.13601 -0.478 C -0.13744 -0.48101 -0.13862 -0.48449 -0.14018 -0.4875 C -0.14174 -0.49027 -0.14383 -0.49212 -0.14552 -0.49467 C -0.14695 -0.49722 -0.14813 -0.50023 -0.14969 -0.50231 C -0.15125 -0.50439 -0.15685 -0.51018 -0.1592 -0.51157 C -0.16454 -0.51597 -0.17027 -0.5199 -0.17601 -0.52314 C -0.17744 -0.52384 -0.17887 -0.52407 -0.18017 -0.525 C -0.1846 -0.52731 -0.18864 -0.53078 -0.19294 -0.5324 L -0.20766 -0.53796 C -0.21756 -0.5375 -0.22746 -0.53773 -0.23737 -0.53611 C -0.23919 -0.53587 -0.24075 -0.53333 -0.24258 -0.5324 C -0.24427 -0.53148 -0.24609 -0.53148 -0.24792 -0.53055 C -0.25847 -0.52546 -0.25 -0.52777 -0.2616 -0.52314 C -0.26381 -0.52222 -0.2659 -0.52175 -0.26811 -0.52106 C -0.27306 -0.51759 -0.27502 -0.5155 -0.28075 -0.51342 C -0.28335 -0.51273 -0.28557 -0.51273 -0.28804 -0.51157 C -0.29299 -0.50949 -0.29781 -0.50555 -0.30276 -0.50439 C -0.30524 -0.5037 -0.30784 -0.50347 -0.31019 -0.50231 C -0.31527 -0.50023 -0.31996 -0.49606 -0.32504 -0.49467 C -0.32752 -0.49398 -0.32999 -0.49398 -0.33247 -0.49305 C -0.34641 -0.48773 -0.33351 -0.4912 -0.34615 -0.48541 C -0.3511 -0.48333 -0.35605 -0.48194 -0.361 -0.47986 C -0.36842 -0.47685 -0.37585 -0.47384 -0.38314 -0.4706 C -0.40386 -0.46064 -0.38966 -0.46527 -0.40842 -0.4574 C -0.41194 -0.45578 -0.41545 -0.45509 -0.41897 -0.4537 C -0.43656 -0.44583 -0.41636 -0.45393 -0.42952 -0.44606 C -0.43148 -0.4449 -0.43955 -0.44305 -0.44112 -0.44236 C -0.45336 -0.4375 -0.43135 -0.44398 -0.44959 -0.43865 C -0.45206 -0.43796 -0.45454 -0.4375 -0.45701 -0.4368 C -0.45988 -0.43564 -0.46261 -0.43379 -0.46548 -0.43287 C -0.4703 -0.43125 -0.47538 -0.43078 -0.4802 -0.42916 C -0.48346 -0.42824 -0.48658 -0.42638 -0.48971 -0.42546 C -0.49727 -0.42314 -0.51251 -0.42199 -0.51824 -0.42175 L -0.55003 -0.4199 C -0.55146 -0.41736 -0.55289 -0.41504 -0.5542 -0.41226 C -0.55628 -0.4081 -0.55654 -0.40601 -0.55745 -0.40092 C -0.55784 -0.39861 -0.55837 -0.39606 -0.5585 -0.39351 C -0.55863 -0.38981 -0.5585 -0.38611 -0.5585 -0.38217 L -0.5585 -0.38194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68 0.15092 L 0.08768 0.15116 C 0.0869 0.14537 0.08872 0.13819 0.08924 0.13426 C 0.08963 0.13171 0.08924 0.1294 0.09067 0.12685 C 0.09185 0.11967 0.09276 0.11204 0.09302 0.10278 C 0.09419 0.09722 0.09445 0.08981 0.09536 0.08217 C 0.09771 0.06296 0.10057 0.06597 0.10513 0.04375 C 0.10566 0.04143 0.10592 0.03889 0.10644 0.03657 C 0.10722 0.03264 0.10826 0.0294 0.10891 0.02546 C 0.111 0.01342 0.11178 0.00579 0.11321 -0.00602 C 0.11321 -0.00903 0.11399 -0.03704 0.11243 -0.04746 C 0.11061 -0.0507 0.11113 -0.05278 0.11061 -0.05533 C 0.10982 -0.06482 0.1093 -0.0757 0.10618 -0.08403 C 0.10526 -0.08658 0.10409 -0.08889 0.10279 -0.09352 C 0.10149 -0.09815 0.10018 -0.10695 0.09628 -0.1132 C 0.09458 -0.11759 0.09224 -0.12107 0.09041 -0.12546 C 0.08859 -0.13218 0.08585 -0.13935 0.08299 -0.14653 C 0.08299 -0.1463 0.07517 -0.16621 0.07517 -0.16597 C 0.07191 -0.17292 0.06748 -0.18033 0.06527 -0.18611 C 0.06123 -0.19283 0.05615 -0.20023 0.05315 -0.20602 C 0.05094 -0.20972 0.04846 -0.21296 0.04482 -0.21644 C 0.04234 -0.22037 0.04169 -0.22477 0.03791 -0.22871 C 0.03452 -0.23542 0.02944 -0.24144 0.02501 -0.24884 C 0.02098 -0.25556 0.01759 -0.26181 0.0129 -0.2669 C 0.01068 -0.26968 0.00795 -0.27084 0.00573 -0.27338 C 0.00352 -0.2757 0.00183 -0.27917 -0.00026 -0.28171 C -0.00273 -0.28403 -0.00534 -0.28519 -0.00755 -0.28796 C -0.00977 -0.29074 -0.0112 -0.2956 -0.01355 -0.29792 C -0.01746 -0.30209 -0.02189 -0.30394 -0.02592 -0.30695 C -0.02814 -0.30834 -0.03009 -0.30996 -0.03218 -0.31134 C -0.03465 -0.31296 -0.037 -0.31412 -0.03947 -0.31574 C -0.04325 -0.31759 -0.04416 -0.3206 -0.04651 -0.32222 C -0.04937 -0.32384 -0.05211 -0.32408 -0.05498 -0.325 C -0.06396 -0.33218 -0.06344 -0.33195 -0.07347 -0.3382 C -0.07621 -0.33982 -0.07908 -0.34167 -0.08181 -0.34306 C -0.08455 -0.34421 -0.08741 -0.34421 -0.09054 -0.34584 C -0.10396 -0.35185 -0.10604 -0.35556 -0.11725 -0.35972 C -0.12063 -0.36134 -0.12415 -0.36181 -0.12819 -0.36296 L -0.13705 -0.36759 C -0.14265 -0.3706 -0.14799 -0.37477 -0.15372 -0.37685 C -0.16688 -0.38171 -0.1592 -0.37917 -0.17887 -0.38334 C -0.18838 -0.38403 -0.2272 -0.3882 -0.24544 -0.38658 C -0.25052 -0.38634 -0.25547 -0.38542 -0.26029 -0.38449 C -0.26459 -0.3838 -0.26889 -0.38218 -0.27319 -0.38218 L -0.28687 -0.38171 L -0.29338 -0.38056 C -0.29586 -0.38009 -0.29833 -0.38033 -0.30068 -0.3794 C -0.31813 -0.37431 -0.29143 -0.37709 -0.31761 -0.37546 C -0.31865 -0.375 -0.32061 -0.37454 -0.32204 -0.37408 C -0.32374 -0.37361 -0.32556 -0.37361 -0.32725 -0.37292 C -0.32921 -0.37153 -0.33377 -0.36968 -0.33689 -0.36829 C -0.34705 -0.36435 -0.33872 -0.37153 -0.35318 -0.36065 C -0.36998 -0.34769 -0.36282 -0.35046 -0.37363 -0.34769 C -0.37376 -0.34653 -0.37663 -0.34537 -0.37806 -0.34445 C -0.37845 -0.34306 -0.38171 -0.34259 -0.3834 -0.34121 C -0.39278 -0.33426 -0.38483 -0.33727 -0.39421 -0.33472 C -0.39864 -0.33033 -0.40281 -0.32477 -0.4075 -0.32107 C -0.40894 -0.32014 -0.41037 -0.31921 -0.41037 -0.31783 C -0.41402 -0.31574 -0.41623 -0.31343 -0.41832 -0.31111 C -0.41949 -0.30996 -0.42053 -0.3088 -0.42157 -0.30764 C -0.42314 -0.30579 -0.42457 -0.30417 -0.42613 -0.30255 C -0.43734 -0.29005 -0.41792 -0.31065 -0.43369 -0.29398 C -0.43564 -0.28912 -0.43668 -0.28403 -0.43955 -0.27963 C -0.43916 -0.27685 -0.44177 -0.27477 -0.44294 -0.27222 C -0.44528 -0.26713 -0.44828 -0.25949 -0.44854 -0.25417 C -0.45075 -0.25139 -0.45154 -0.24815 -0.45232 -0.24514 C -0.45336 -0.23773 -0.4557 -0.23056 -0.45518 -0.22269 C -0.45427 -0.20718 -0.45323 -0.20857 -0.45075 -0.18866 C -0.45023 -0.18496 -0.44958 -0.18102 -0.44906 -0.17732 C -0.4501 -0.17477 -0.45023 -0.17199 -0.44828 -0.16968 C -0.44711 -0.16528 -0.44346 -0.15394 -0.44294 -0.14815 C -0.44216 -0.1463 -0.44046 -0.1456 -0.44098 -0.14236 C -0.43734 -0.13033 -0.43955 -0.13611 -0.43838 -0.12523 C -0.4376 -0.08426 -0.4389 -0.11759 -0.43721 -0.09676 C -0.43695 -0.09306 -0.43708 -0.08912 -0.43655 -0.08542 C -0.43564 -0.07871 -0.43369 -0.07199 -0.43304 -0.06621 C -0.43199 -0.06366 -0.43108 -0.06088 -0.43004 -0.05857 C -0.42783 -0.05371 -0.42535 -0.04908 -0.4217 -0.04445 L -0.4217 -0.04421 " pathEditMode="relative" rAng="207912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0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3 клас\04 ЯДС\Грущинська\5 Тварини\073_078 Угруповання тварин\2026-03-12_144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799" y="404570"/>
            <a:ext cx="7807321" cy="590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90192" y="621482"/>
            <a:ext cx="2724072" cy="12961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5878065"/>
            <a:ext cx="1051470" cy="981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29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11911" y="3501802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Запилювання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квіткових</a:t>
            </a:r>
            <a:r>
              <a:rPr lang="ru-RU" sz="2400" b="1" dirty="0" smtClean="0">
                <a:solidFill>
                  <a:srgbClr val="FF0000"/>
                </a:solidFill>
              </a:rPr>
              <a:t> рослин.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11911" y="3976241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Поширення</a:t>
            </a:r>
            <a:r>
              <a:rPr lang="ru-RU" sz="2400" b="1" dirty="0" smtClean="0">
                <a:solidFill>
                  <a:srgbClr val="FF0000"/>
                </a:solidFill>
              </a:rPr>
              <a:t> рослин.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37666" y="4365898"/>
            <a:ext cx="39346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Утворення</a:t>
            </a:r>
            <a:r>
              <a:rPr lang="ru-RU" sz="2400" b="1" dirty="0" smtClean="0">
                <a:solidFill>
                  <a:srgbClr val="FF0000"/>
                </a:solidFill>
              </a:rPr>
              <a:t> перегною.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29394" y="4725938"/>
            <a:ext cx="6463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Знищення</a:t>
            </a:r>
            <a:r>
              <a:rPr lang="ru-RU" sz="2400" b="1" dirty="0" smtClean="0">
                <a:solidFill>
                  <a:srgbClr val="FF0000"/>
                </a:solidFill>
              </a:rPr>
              <a:t> комах, які </a:t>
            </a:r>
            <a:r>
              <a:rPr lang="ru-RU" sz="2400" b="1" dirty="0" err="1" smtClean="0">
                <a:solidFill>
                  <a:srgbClr val="FF0000"/>
                </a:solidFill>
              </a:rPr>
              <a:t>шкодять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рослинам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4 ЯДС\Грущинська\5 Тварини\073_078 Угруповання тварин\2026-03-12_144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251188"/>
            <a:ext cx="8064896" cy="309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4 ЯДС\Грущинська\5 Тварини\073_078 Угруповання тварин\2026-03-12_1448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94" y="4558902"/>
            <a:ext cx="8051467" cy="180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51471" y="511004"/>
            <a:ext cx="10053012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5878065"/>
            <a:ext cx="1051470" cy="9815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Частина 2 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29-30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193003" y="1277021"/>
            <a:ext cx="2520279" cy="306650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50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50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Стор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. 110-111 читати, в зошиті завдання до </a:t>
            </a:r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ур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 76.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75473" y="2880822"/>
            <a:ext cx="3402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Бджоли – </a:t>
            </a:r>
            <a:r>
              <a:rPr lang="ru-RU" sz="2400" b="1" dirty="0" err="1" smtClean="0">
                <a:solidFill>
                  <a:srgbClr val="FF0000"/>
                </a:solidFill>
              </a:rPr>
              <a:t>рослиноїдні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23679" y="3342486"/>
            <a:ext cx="3565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Попелиця</a:t>
            </a:r>
            <a:r>
              <a:rPr lang="ru-RU" sz="2400" b="1" dirty="0" smtClean="0">
                <a:solidFill>
                  <a:srgbClr val="FF0000"/>
                </a:solidFill>
              </a:rPr>
              <a:t> – </a:t>
            </a:r>
            <a:r>
              <a:rPr lang="ru-RU" sz="2400" b="1" dirty="0" err="1" smtClean="0">
                <a:solidFill>
                  <a:srgbClr val="FF0000"/>
                </a:solidFill>
              </a:rPr>
              <a:t>рослиноїдна</a:t>
            </a:r>
            <a:r>
              <a:rPr lang="ru-RU" sz="2400" b="1" dirty="0" smtClean="0">
                <a:solidFill>
                  <a:srgbClr val="FF0000"/>
                </a:solidFill>
              </a:rPr>
              <a:t>,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8777" y="2880821"/>
            <a:ext cx="2464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сонечко – </a:t>
            </a:r>
            <a:r>
              <a:rPr lang="ru-RU" sz="2400" b="1" dirty="0" err="1" smtClean="0">
                <a:solidFill>
                  <a:srgbClr val="FF0000"/>
                </a:solidFill>
              </a:rPr>
              <a:t>хижак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3209" y="3342485"/>
            <a:ext cx="2513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таргани</a:t>
            </a:r>
            <a:r>
              <a:rPr lang="ru-RU" sz="2400" b="1" dirty="0" smtClean="0">
                <a:solidFill>
                  <a:srgbClr val="FF0000"/>
                </a:solidFill>
              </a:rPr>
              <a:t> – </a:t>
            </a:r>
            <a:r>
              <a:rPr lang="ru-RU" sz="2400" b="1" dirty="0" err="1" smtClean="0">
                <a:solidFill>
                  <a:srgbClr val="FF0000"/>
                </a:solidFill>
              </a:rPr>
              <a:t>всеїдні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8522" y="3750536"/>
            <a:ext cx="2741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Мурахи – </a:t>
            </a:r>
            <a:r>
              <a:rPr lang="ru-RU" sz="2400" b="1" dirty="0" err="1" smtClean="0">
                <a:solidFill>
                  <a:srgbClr val="FF0000"/>
                </a:solidFill>
              </a:rPr>
              <a:t>всеїдні</a:t>
            </a:r>
            <a:r>
              <a:rPr lang="ru-RU" sz="2400" b="1" dirty="0" smtClean="0">
                <a:solidFill>
                  <a:srgbClr val="FF0000"/>
                </a:solidFill>
              </a:rPr>
              <a:t>,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7977" y="3750925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метелик – </a:t>
            </a:r>
            <a:r>
              <a:rPr lang="ru-RU" sz="2400" b="1" dirty="0" err="1" smtClean="0">
                <a:solidFill>
                  <a:srgbClr val="FF0000"/>
                </a:solidFill>
              </a:rPr>
              <a:t>рослино-їдний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90943" y="5300451"/>
            <a:ext cx="7467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Ні. Лука – це </a:t>
            </a:r>
            <a:r>
              <a:rPr lang="ru-RU" sz="2400" b="1" dirty="0" err="1" smtClean="0">
                <a:solidFill>
                  <a:srgbClr val="FF0000"/>
                </a:solidFill>
              </a:rPr>
              <a:t>природне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середовище</a:t>
            </a:r>
            <a:r>
              <a:rPr lang="ru-RU" sz="2400" b="1" dirty="0" smtClean="0">
                <a:solidFill>
                  <a:srgbClr val="FF0000"/>
                </a:solidFill>
              </a:rPr>
              <a:t>, яке </a:t>
            </a:r>
            <a:r>
              <a:rPr lang="ru-RU" sz="2400" b="1" dirty="0" err="1" smtClean="0">
                <a:solidFill>
                  <a:srgbClr val="FF0000"/>
                </a:solidFill>
              </a:rPr>
              <a:t>населяють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різноманітні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smtClean="0">
                <a:solidFill>
                  <a:srgbClr val="FF0000"/>
                </a:solidFill>
              </a:rPr>
              <a:t>живі організми.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14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084004" y="1605593"/>
              <a:ext cx="175740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400" b="1" dirty="0">
                  <a:solidFill>
                    <a:schemeClr val="bg1"/>
                  </a:solidFill>
                </a:rPr>
                <a:t>навчилася…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758788" y="1605593"/>
              <a:ext cx="1877615" cy="193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я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uk-UA" sz="24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запам’ятала…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8929919" y="1605593"/>
              <a:ext cx="1576041" cy="1200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мені вдалося…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257310" y="4305853"/>
              <a:ext cx="174116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27664" y="4130453"/>
              <a:ext cx="1687243" cy="1569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4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8933561" y="4310292"/>
              <a:ext cx="1587952" cy="1195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400" dirty="0">
                  <a:solidFill>
                    <a:srgbClr val="002060"/>
                  </a:solidFill>
                </a:rPr>
                <a:t>Труднощі виникали…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51471" y="494645"/>
            <a:ext cx="10153127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982716" y="1434403"/>
            <a:ext cx="4540446" cy="843008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3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2000" i="1" dirty="0">
                <a:solidFill>
                  <a:schemeClr val="accent3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244218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53100" y="1296009"/>
            <a:ext cx="10208372" cy="57888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Виберіть світлину з явищем природи, яке виражає ваші емоції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Погода на 15 сентября: По всей Украине пройдут дожди (КАРТА) — DSnews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00" y="1862274"/>
            <a:ext cx="2942329" cy="1715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аталья Диденко рассказала, какой будет погода завтра, 12 февраля |  Новини.liv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7" r="29635"/>
          <a:stretch/>
        </p:blipFill>
        <p:spPr bwMode="auto">
          <a:xfrm>
            <a:off x="575159" y="4061148"/>
            <a:ext cx="2941733" cy="1919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рогноз погоды ннада?) | Пикаб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50" y="4173371"/>
            <a:ext cx="2257428" cy="1694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рогноз погоды на март 2023 - в Укргидрометцентре назвали среднюю  температуру — УНИ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376" y="1884304"/>
            <a:ext cx="3000255" cy="1839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Подробный прогноз погоды на октябрь - народный синоптик — УНИАН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r="16764"/>
          <a:stretch/>
        </p:blipFill>
        <p:spPr bwMode="auto">
          <a:xfrm>
            <a:off x="8594634" y="4221240"/>
            <a:ext cx="2678598" cy="168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305306" y="3501518"/>
            <a:ext cx="1417486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Дощ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1517" y="5894146"/>
            <a:ext cx="2110860" cy="646986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Веселка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06942" y="3574254"/>
            <a:ext cx="3385687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Перші листочки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86238" y="5854791"/>
            <a:ext cx="1933391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Листопад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37282" y="5785025"/>
            <a:ext cx="1417486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Сніг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34354" y="5867938"/>
            <a:ext cx="1767960" cy="646986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Спека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4118" name="Picture 22" descr="Сильна спека і слабкі дощі: народний синоптик склав прогноз на літо -  Погляд – новини Чернівці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r="29077"/>
          <a:stretch/>
        </p:blipFill>
        <p:spPr bwMode="auto">
          <a:xfrm>
            <a:off x="3596272" y="4147163"/>
            <a:ext cx="2415825" cy="174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219823" y="3526385"/>
            <a:ext cx="3528392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Хвильки на морі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53101" y="538787"/>
            <a:ext cx="10208371" cy="6698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 </a:t>
            </a:r>
            <a:r>
              <a:rPr lang="uk-UA" sz="4000" b="1" dirty="0">
                <a:solidFill>
                  <a:schemeClr val="bg1"/>
                </a:solidFill>
              </a:rPr>
              <a:t>на </a:t>
            </a:r>
            <a:r>
              <a:rPr lang="uk-UA" sz="4000" b="1" dirty="0" smtClean="0">
                <a:solidFill>
                  <a:schemeClr val="bg1"/>
                </a:solidFill>
              </a:rPr>
              <a:t>роботу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02" y="1806906"/>
            <a:ext cx="3024258" cy="1956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61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22284"/>
            <a:ext cx="1069820" cy="10373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62-63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8533" y="2162118"/>
            <a:ext cx="6462841" cy="77695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свої спостереження за неживою природою у календар спостережень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3070" y="1053530"/>
            <a:ext cx="3120040" cy="5219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8534" y="1635199"/>
            <a:ext cx="3120040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2871" y="1053530"/>
            <a:ext cx="2918504" cy="5269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2871" y="1629594"/>
            <a:ext cx="2917568" cy="5275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86" y="265353"/>
            <a:ext cx="3858057" cy="267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90402" y="376223"/>
            <a:ext cx="6420037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19" y="2964464"/>
            <a:ext cx="10501777" cy="370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5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9"/>
          <p:cNvSpPr txBox="1">
            <a:spLocks/>
          </p:cNvSpPr>
          <p:nvPr/>
        </p:nvSpPr>
        <p:spPr>
          <a:xfrm>
            <a:off x="907455" y="477466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Пригадаймо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5" name="Picture 4" descr="Балка Суходіл">
            <a:extLst>
              <a:ext uri="{FF2B5EF4-FFF2-40B4-BE49-F238E27FC236}">
                <a16:creationId xmlns="" xmlns:a16="http://schemas.microsoft.com/office/drawing/2014/main" id="{0211B14D-573E-4EA4-8A75-4CCBB7C68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79" y="3489571"/>
            <a:ext cx="2606161" cy="180236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ерекопувати грунт чи ні. Безполицева обробка грунту">
            <a:extLst>
              <a:ext uri="{FF2B5EF4-FFF2-40B4-BE49-F238E27FC236}">
                <a16:creationId xmlns="" xmlns:a16="http://schemas.microsoft.com/office/drawing/2014/main" id="{880ABE98-5B7B-45EB-91C9-831C57EC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64" y="3428179"/>
            <a:ext cx="2322048" cy="183643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Упа (притока Оки) — Вікіпедія">
            <a:extLst>
              <a:ext uri="{FF2B5EF4-FFF2-40B4-BE49-F238E27FC236}">
                <a16:creationId xmlns="" xmlns:a16="http://schemas.microsoft.com/office/drawing/2014/main" id="{30BA0D57-3C4B-4D46-A824-3CFC6C921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21" y="3462247"/>
            <a:ext cx="2439586" cy="182969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123479" y="1252815"/>
            <a:ext cx="9217023" cy="578882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середовища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існування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опанували різні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групи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тварин.</a:t>
            </a:r>
          </a:p>
        </p:txBody>
      </p:sp>
      <p:pic>
        <p:nvPicPr>
          <p:cNvPr id="12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43" y="2012003"/>
            <a:ext cx="2543309" cy="379940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828638" y="5446018"/>
            <a:ext cx="7866663" cy="971369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Сьогодні на уроці ви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дізнаєтеся, яке значення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тварин у природі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123479" y="1845618"/>
            <a:ext cx="7200800" cy="105560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Живі організми Землі </a:t>
            </a:r>
            <a:r>
              <a:rPr lang="ru-RU" sz="2800" b="1" dirty="0" err="1" smtClean="0"/>
              <a:t>населяють</a:t>
            </a:r>
            <a:r>
              <a:rPr lang="ru-RU" sz="2800" b="1" dirty="0"/>
              <a:t> </a:t>
            </a:r>
            <a:r>
              <a:rPr lang="ru-RU" sz="2800" b="1" dirty="0" err="1"/>
              <a:t>основні</a:t>
            </a:r>
            <a:r>
              <a:rPr lang="ru-RU" sz="2800" b="1" dirty="0"/>
              <a:t> </a:t>
            </a:r>
            <a:r>
              <a:rPr lang="ru-RU" sz="2800" b="1" dirty="0" err="1"/>
              <a:t>середовища</a:t>
            </a:r>
            <a:r>
              <a:rPr lang="ru-RU" sz="2800" b="1" dirty="0"/>
              <a:t> </a:t>
            </a:r>
            <a:r>
              <a:rPr lang="ru-RU" sz="2800" b="1" dirty="0" err="1"/>
              <a:t>існування</a:t>
            </a:r>
            <a:r>
              <a:rPr lang="ru-RU" sz="2800" b="1" dirty="0"/>
              <a:t>: </a:t>
            </a:r>
            <a:endParaRPr lang="ru-RU" sz="28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27392" y="3029332"/>
            <a:ext cx="318446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наземно-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повітряне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98697" y="3049782"/>
            <a:ext cx="142558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ґрунт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63838" y="3029332"/>
            <a:ext cx="1368152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водне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4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9"/>
          <p:cNvSpPr txBox="1">
            <a:spLocks/>
          </p:cNvSpPr>
          <p:nvPr/>
        </p:nvSpPr>
        <p:spPr>
          <a:xfrm>
            <a:off x="907455" y="477466"/>
            <a:ext cx="10297144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 smtClean="0">
                <a:solidFill>
                  <a:schemeClr val="bg1"/>
                </a:solidFill>
                <a:cs typeface="Times New Roman" pitchFamily="18" charset="0"/>
              </a:rPr>
              <a:t>Цікаво, що 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981783" y="1197546"/>
            <a:ext cx="3382056" cy="105560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Є птахи, що живуть  високо в горах</a:t>
            </a:r>
          </a:p>
        </p:txBody>
      </p:sp>
      <p:pic>
        <p:nvPicPr>
          <p:cNvPr id="11" name="Picture 2" descr="Сніговий гриф - падальник високих гір - природа 2021">
            <a:extLst>
              <a:ext uri="{FF2B5EF4-FFF2-40B4-BE49-F238E27FC236}">
                <a16:creationId xmlns="" xmlns:a16="http://schemas.microsoft.com/office/drawing/2014/main" id="{7DAACA5E-40EA-4507-8D7F-389070D2D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64" y="2374624"/>
            <a:ext cx="2712294" cy="193894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634EBCBE-E6FA-47E8-AC64-184AE4F861DB}"/>
              </a:ext>
            </a:extLst>
          </p:cNvPr>
          <p:cNvSpPr txBox="1">
            <a:spLocks/>
          </p:cNvSpPr>
          <p:nvPr/>
        </p:nvSpPr>
        <p:spPr>
          <a:xfrm>
            <a:off x="5083919" y="1216711"/>
            <a:ext cx="6105516" cy="91694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Є тварини, що живуть у найглибших </a:t>
            </a:r>
            <a:r>
              <a:rPr lang="uk-UA" sz="2800" b="1" dirty="0">
                <a:solidFill>
                  <a:schemeClr val="bg1"/>
                </a:solidFill>
              </a:rPr>
              <a:t>западинах Світового </a:t>
            </a:r>
            <a:r>
              <a:rPr lang="uk-UA" sz="2800" b="1" dirty="0" smtClean="0">
                <a:solidFill>
                  <a:schemeClr val="bg1"/>
                </a:solidFill>
              </a:rPr>
              <a:t>океану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Загальна характеристика класу Ракоподібні. Повні уроки — Гипермаркет знаний">
            <a:extLst>
              <a:ext uri="{FF2B5EF4-FFF2-40B4-BE49-F238E27FC236}">
                <a16:creationId xmlns="" xmlns:a16="http://schemas.microsoft.com/office/drawing/2014/main" id="{DDB1B51D-263C-419A-9603-D8505335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935" y="2297126"/>
            <a:ext cx="2041696" cy="1986735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Різноманітність молюсків (для флеш карток, 7 клас) | Тест з біології – «На  Урок»">
            <a:extLst>
              <a:ext uri="{FF2B5EF4-FFF2-40B4-BE49-F238E27FC236}">
                <a16:creationId xmlns="" xmlns:a16="http://schemas.microsoft.com/office/drawing/2014/main" id="{6C78D5B0-FF35-41A3-A491-4EB59418A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77" y="2281971"/>
            <a:ext cx="2835055" cy="19666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B26DD6B8-D4AF-4823-B702-3097ADB0D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47" y="4443076"/>
            <a:ext cx="4908040" cy="198619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Є живі організми мікроскопічних розмірів. Ми можемо побачити  результат їхньої праці</a:t>
            </a:r>
          </a:p>
        </p:txBody>
      </p:sp>
      <p:pic>
        <p:nvPicPr>
          <p:cNvPr id="16" name="Picture 2" descr="Вапняк: Використання гірських порід, формування, композиція, малюнки -  Скелі - 2021">
            <a:extLst>
              <a:ext uri="{FF2B5EF4-FFF2-40B4-BE49-F238E27FC236}">
                <a16:creationId xmlns="" xmlns:a16="http://schemas.microsoft.com/office/drawing/2014/main" id="{F612D1CE-FADD-4167-864C-3FA0D3ABE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02" y="4590791"/>
            <a:ext cx="2292691" cy="17193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олір бурштину | Блог про бурштин - yantar.ua">
            <a:extLst>
              <a:ext uri="{FF2B5EF4-FFF2-40B4-BE49-F238E27FC236}">
                <a16:creationId xmlns="" xmlns:a16="http://schemas.microsoft.com/office/drawing/2014/main" id="{043316C7-F7C1-4246-B217-73099CE293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6579" r="2359" b="8889"/>
          <a:stretch/>
        </p:blipFill>
        <p:spPr bwMode="auto">
          <a:xfrm>
            <a:off x="8621009" y="4576513"/>
            <a:ext cx="2568425" cy="17193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9"/>
          <p:cNvSpPr txBox="1">
            <a:spLocks/>
          </p:cNvSpPr>
          <p:nvPr/>
        </p:nvSpPr>
        <p:spPr>
          <a:xfrm>
            <a:off x="924998" y="477466"/>
            <a:ext cx="10297144" cy="13681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rtlCol="0">
            <a:noAutofit/>
          </a:bodyPr>
          <a:lstStyle/>
          <a:p>
            <a:pPr marL="408051" indent="-408051" algn="ctr" defTabSz="1088136">
              <a:spcBef>
                <a:spcPct val="20000"/>
              </a:spcBef>
              <a:defRPr/>
            </a:pPr>
            <a:r>
              <a:rPr lang="uk-UA" sz="4000" b="1" dirty="0">
                <a:solidFill>
                  <a:schemeClr val="bg1"/>
                </a:solidFill>
              </a:rPr>
              <a:t>Тварини – невіддільна частина </a:t>
            </a:r>
            <a:r>
              <a:rPr lang="uk-UA" sz="4000" b="1" dirty="0" smtClean="0">
                <a:solidFill>
                  <a:schemeClr val="bg1"/>
                </a:solidFill>
              </a:rPr>
              <a:t>живої</a:t>
            </a:r>
            <a:r>
              <a:rPr lang="ru-RU" sz="4000" b="1" dirty="0"/>
              <a:t> природи. Вони </a:t>
            </a:r>
            <a:r>
              <a:rPr lang="ru-RU" sz="4000" b="1" dirty="0" err="1"/>
              <a:t>забезпечують</a:t>
            </a:r>
            <a:r>
              <a:rPr lang="ru-RU" sz="4000" b="1" dirty="0"/>
              <a:t> її </a:t>
            </a:r>
            <a:r>
              <a:rPr lang="ru-RU" sz="4000" b="1" dirty="0" err="1"/>
              <a:t>цілісність</a:t>
            </a:r>
            <a:r>
              <a:rPr lang="ru-RU" sz="4000" b="1" dirty="0"/>
              <a:t>.</a:t>
            </a:r>
            <a:endParaRPr lang="uk-UA" sz="4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7" name="Picture 3" descr="Урок 73 Які тварини живуть у лісах? Я досліджую світ 3 клас - YouTube"/>
          <p:cNvPicPr>
            <a:picLocks noChangeAspect="1" noChangeArrowheads="1"/>
          </p:cNvPicPr>
          <p:nvPr/>
        </p:nvPicPr>
        <p:blipFill>
          <a:blip r:embed="rId2"/>
          <a:srcRect t="16000"/>
          <a:stretch>
            <a:fillRect/>
          </a:stretch>
        </p:blipFill>
        <p:spPr bwMode="auto">
          <a:xfrm>
            <a:off x="3139703" y="4077866"/>
            <a:ext cx="5489137" cy="246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Логопедична гра &quot;Порахуй комах&quot; - логопед Дарья Левченко | SMA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43" y="1874085"/>
            <a:ext cx="3456384" cy="2443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Мешканці Водойм відео для дітей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27" y="1932602"/>
            <a:ext cx="4095685" cy="2304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4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1293CD-0102-4999-8F0C-D31CD17E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64" y="477466"/>
            <a:ext cx="10103907" cy="144016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1. Завдяки </a:t>
            </a:r>
            <a:r>
              <a:rPr lang="uk-UA" sz="4000" b="1" dirty="0">
                <a:solidFill>
                  <a:schemeClr val="bg1"/>
                </a:solidFill>
              </a:rPr>
              <a:t>тваринам </a:t>
            </a:r>
            <a:r>
              <a:rPr lang="uk-UA" sz="4000" b="1" dirty="0">
                <a:solidFill>
                  <a:srgbClr val="FFFF00"/>
                </a:solidFill>
              </a:rPr>
              <a:t>утворилися гірські породи і корисні копалини</a:t>
            </a:r>
          </a:p>
        </p:txBody>
      </p:sp>
      <p:pic>
        <p:nvPicPr>
          <p:cNvPr id="9218" name="Picture 2" descr="Чому хочеться їсти крейду?">
            <a:extLst>
              <a:ext uri="{FF2B5EF4-FFF2-40B4-BE49-F238E27FC236}">
                <a16:creationId xmlns="" xmlns:a16="http://schemas.microsoft.com/office/drawing/2014/main" id="{9592D88C-8EC6-4BA0-954D-83D5ADF02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9" y="2061642"/>
            <a:ext cx="2849968" cy="2395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Використовуй те, що під рукою: аналіз ринку шлаку і меленого вапняку України">
            <a:extLst>
              <a:ext uri="{FF2B5EF4-FFF2-40B4-BE49-F238E27FC236}">
                <a16:creationId xmlns="" xmlns:a16="http://schemas.microsoft.com/office/drawing/2014/main" id="{20A56B08-648A-475F-A6E0-5A2B9DDF1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00" y="2061642"/>
            <a:ext cx="3150422" cy="2395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Будинок з черепашника – плюси і мінуси експлуатації">
            <a:extLst>
              <a:ext uri="{FF2B5EF4-FFF2-40B4-BE49-F238E27FC236}">
                <a16:creationId xmlns="" xmlns:a16="http://schemas.microsoft.com/office/drawing/2014/main" id="{74B0D53C-73D5-494C-B6EA-EFC5D230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55" y="2061640"/>
            <a:ext cx="2975116" cy="2395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279B2AC2-35AE-454A-B3A7-3F9BAC3B8696}"/>
              </a:ext>
            </a:extLst>
          </p:cNvPr>
          <p:cNvSpPr/>
          <p:nvPr/>
        </p:nvSpPr>
        <p:spPr>
          <a:xfrm>
            <a:off x="1123479" y="4653930"/>
            <a:ext cx="9959892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uk-UA" sz="3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uk-UA" sz="36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крейда</a:t>
            </a:r>
            <a:r>
              <a:rPr lang="uk-UA" sz="36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</a:t>
            </a:r>
            <a:r>
              <a:rPr lang="uk-UA" sz="36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вапняк</a:t>
            </a:r>
            <a:r>
              <a:rPr lang="uk-UA" sz="36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</a:t>
            </a:r>
            <a:r>
              <a:rPr lang="uk-UA" sz="3600" b="1" cap="none" spc="0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черепашник</a:t>
            </a:r>
          </a:p>
          <a:p>
            <a:pPr algn="ctr"/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3600" b="1" dirty="0" err="1">
                <a:solidFill>
                  <a:schemeClr val="accent3">
                    <a:lumMod val="50000"/>
                  </a:schemeClr>
                </a:solidFill>
              </a:rPr>
              <a:t>будівельні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</a:rPr>
              <a:t> матеріали.</a:t>
            </a:r>
            <a:endParaRPr lang="uk-UA" sz="36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AD8AFA-4656-474F-B245-9C4C11655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447" y="837506"/>
            <a:ext cx="4596384" cy="4608512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2. </a:t>
            </a:r>
            <a:r>
              <a:rPr lang="ru-RU" sz="4000" b="1" dirty="0"/>
              <a:t>Важко </a:t>
            </a:r>
            <a:r>
              <a:rPr lang="ru-RU" sz="4000" b="1" dirty="0" err="1"/>
              <a:t>переоцінити</a:t>
            </a:r>
            <a:r>
              <a:rPr lang="ru-RU" sz="4000" b="1" dirty="0"/>
              <a:t> значення тварин, </a:t>
            </a:r>
            <a:r>
              <a:rPr lang="ru-RU" sz="4000" b="1" dirty="0" err="1"/>
              <a:t>зокрема</a:t>
            </a:r>
            <a:r>
              <a:rPr lang="ru-RU" sz="4000" b="1" dirty="0"/>
              <a:t> </a:t>
            </a:r>
            <a:r>
              <a:rPr lang="ru-RU" sz="4000" b="1" dirty="0" err="1"/>
              <a:t>дощових</a:t>
            </a:r>
            <a:r>
              <a:rPr lang="ru-RU" sz="4000" b="1" dirty="0"/>
              <a:t> </a:t>
            </a:r>
            <a:r>
              <a:rPr lang="ru-RU" sz="4000" b="1" dirty="0" err="1"/>
              <a:t>черв’яків</a:t>
            </a:r>
            <a:r>
              <a:rPr lang="ru-RU" sz="4000" b="1" dirty="0"/>
              <a:t>, в </a:t>
            </a:r>
            <a:r>
              <a:rPr lang="ru-RU" sz="4000" b="1" dirty="0" err="1">
                <a:solidFill>
                  <a:srgbClr val="FFFF00"/>
                </a:solidFill>
              </a:rPr>
              <a:t>утворенні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b="1" dirty="0" err="1">
                <a:solidFill>
                  <a:srgbClr val="FFFF00"/>
                </a:solidFill>
              </a:rPr>
              <a:t>ґрунту</a:t>
            </a:r>
            <a:r>
              <a:rPr lang="ru-RU" sz="4000" b="1" dirty="0">
                <a:solidFill>
                  <a:srgbClr val="FFFF00"/>
                </a:solidFill>
              </a:rPr>
              <a:t> </a:t>
            </a:r>
            <a:r>
              <a:rPr lang="ru-RU" sz="4000" b="1" dirty="0"/>
              <a:t>— </a:t>
            </a:r>
            <a:r>
              <a:rPr lang="ru-RU" sz="4000" b="1" dirty="0" err="1"/>
              <a:t>родючого</a:t>
            </a:r>
            <a:r>
              <a:rPr lang="ru-RU" sz="4000" b="1" dirty="0"/>
              <a:t> шару землі.</a:t>
            </a:r>
          </a:p>
        </p:txBody>
      </p:sp>
      <p:pic>
        <p:nvPicPr>
          <p:cNvPr id="10244" name="Picture 4" descr="Ґрунт та його склад. Родючість ґрунту. | Тест з природознавства – «На Урок»">
            <a:extLst>
              <a:ext uri="{FF2B5EF4-FFF2-40B4-BE49-F238E27FC236}">
                <a16:creationId xmlns="" xmlns:a16="http://schemas.microsoft.com/office/drawing/2014/main" id="{8BB034AA-1948-485B-B909-68FF7C432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59" y="1053530"/>
            <a:ext cx="5701362" cy="417280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AC0A0C-DC23-4268-B7FA-1F3C1C077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31" y="765498"/>
            <a:ext cx="4999194" cy="525658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3. Тварини </a:t>
            </a:r>
            <a:r>
              <a:rPr lang="uk-UA" sz="3600" b="1" dirty="0">
                <a:solidFill>
                  <a:schemeClr val="bg1"/>
                </a:solidFill>
              </a:rPr>
              <a:t>– важлива </a:t>
            </a:r>
            <a:r>
              <a:rPr lang="uk-UA" sz="3600" b="1" dirty="0">
                <a:solidFill>
                  <a:srgbClr val="FFFF00"/>
                </a:solidFill>
              </a:rPr>
              <a:t>ланка ланцюгів </a:t>
            </a:r>
            <a:r>
              <a:rPr lang="uk-UA" sz="3600" b="1" dirty="0" smtClean="0">
                <a:solidFill>
                  <a:srgbClr val="FFFF00"/>
                </a:solidFill>
              </a:rPr>
              <a:t>живлення</a:t>
            </a:r>
            <a:r>
              <a:rPr lang="uk-UA" sz="3600" b="1" dirty="0" smtClean="0">
                <a:solidFill>
                  <a:schemeClr val="bg1"/>
                </a:solidFill>
              </a:rPr>
              <a:t>,</a:t>
            </a:r>
            <a:r>
              <a:rPr lang="ru-RU" sz="3600" b="1" dirty="0">
                <a:solidFill>
                  <a:schemeClr val="bg1"/>
                </a:solidFill>
              </a:rPr>
              <a:t> що </a:t>
            </a:r>
            <a:r>
              <a:rPr lang="ru-RU" sz="3600" b="1" dirty="0" err="1">
                <a:solidFill>
                  <a:schemeClr val="bg1"/>
                </a:solidFill>
              </a:rPr>
              <a:t>об’єднують</a:t>
            </a:r>
            <a:r>
              <a:rPr lang="ru-RU" sz="3600" b="1" dirty="0">
                <a:solidFill>
                  <a:schemeClr val="bg1"/>
                </a:solidFill>
              </a:rPr>
              <a:t> між собою </a:t>
            </a:r>
            <a:r>
              <a:rPr lang="ru-RU" sz="3600" b="1" dirty="0" err="1">
                <a:solidFill>
                  <a:schemeClr val="bg1"/>
                </a:solidFill>
              </a:rPr>
              <a:t>неживу</a:t>
            </a:r>
            <a:r>
              <a:rPr lang="ru-RU" sz="3600" b="1" dirty="0">
                <a:solidFill>
                  <a:schemeClr val="bg1"/>
                </a:solidFill>
              </a:rPr>
              <a:t> й живу природу: 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рослин </a:t>
            </a:r>
            <a:r>
              <a:rPr lang="ru-RU" sz="3600" b="1" dirty="0">
                <a:solidFill>
                  <a:schemeClr val="bg1"/>
                </a:solidFill>
              </a:rPr>
              <a:t>і тварин — рослиноїдних, </a:t>
            </a:r>
            <a:r>
              <a:rPr lang="ru-RU" sz="3600" b="1" dirty="0" err="1">
                <a:solidFill>
                  <a:schemeClr val="bg1"/>
                </a:solidFill>
              </a:rPr>
              <a:t>хижих</a:t>
            </a:r>
            <a:r>
              <a:rPr lang="ru-RU" sz="3600" b="1" dirty="0">
                <a:solidFill>
                  <a:schemeClr val="bg1"/>
                </a:solidFill>
              </a:rPr>
              <a:t> і </a:t>
            </a:r>
            <a:r>
              <a:rPr lang="ru-RU" sz="3600" b="1" dirty="0" err="1" smtClean="0">
                <a:solidFill>
                  <a:schemeClr val="bg1"/>
                </a:solidFill>
              </a:rPr>
              <a:t>всеїдних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НЕВИДИМІ ЛАНЦЮГИ В ОСІННЬОМУ ЛІСІ - ПРИРОДА ВОСЕНИ - ПРИРОДОЗНАВСТВО 2 КЛАС  - Т. Г. Гільберг">
            <a:extLst>
              <a:ext uri="{FF2B5EF4-FFF2-40B4-BE49-F238E27FC236}">
                <a16:creationId xmlns="" xmlns:a16="http://schemas.microsoft.com/office/drawing/2014/main" id="{7D299D1E-5EB7-49D2-96CA-8713F4870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75" y="1413570"/>
            <a:ext cx="5616624" cy="3865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11678</TotalTime>
  <Words>489</Words>
  <Application>Microsoft Office PowerPoint</Application>
  <PresentationFormat>Произвольный</PresentationFormat>
  <Paragraphs>116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Є живі організми мікроскопічних розмірів. Ми можемо побачити  результат їхньої праці</vt:lpstr>
      <vt:lpstr>Презентация PowerPoint</vt:lpstr>
      <vt:lpstr>1. Завдяки тваринам утворилися гірські породи і корисні копалини</vt:lpstr>
      <vt:lpstr>2. Важко переоцінити значення тварин, зокрема дощових черв’яків, в утворенні ґрунту — родючого шару землі.</vt:lpstr>
      <vt:lpstr>3. Тварини – важлива ланка ланцюгів живлення, що об’єднують між собою неживу й живу природу:  рослин і тварин — рослиноїдних, хижих і всеїдних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879</cp:revision>
  <dcterms:created xsi:type="dcterms:W3CDTF">2025-08-27T14:01:18Z</dcterms:created>
  <dcterms:modified xsi:type="dcterms:W3CDTF">2026-03-16T10:55:19Z</dcterms:modified>
</cp:coreProperties>
</file>