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861" r:id="rId3"/>
    <p:sldId id="680" r:id="rId4"/>
    <p:sldId id="874" r:id="rId5"/>
    <p:sldId id="911" r:id="rId6"/>
    <p:sldId id="912" r:id="rId7"/>
    <p:sldId id="914" r:id="rId8"/>
    <p:sldId id="915" r:id="rId9"/>
    <p:sldId id="917" r:id="rId10"/>
    <p:sldId id="919" r:id="rId11"/>
    <p:sldId id="909" r:id="rId12"/>
    <p:sldId id="920" r:id="rId13"/>
    <p:sldId id="922" r:id="rId14"/>
    <p:sldId id="923" r:id="rId15"/>
    <p:sldId id="924" r:id="rId16"/>
    <p:sldId id="926" r:id="rId17"/>
    <p:sldId id="674" r:id="rId18"/>
    <p:sldId id="772" r:id="rId19"/>
    <p:sldId id="599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267" y="1125538"/>
            <a:ext cx="8902906" cy="160043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" sz="4400" b="1" dirty="0">
                <a:solidFill>
                  <a:schemeClr val="accent3">
                    <a:lumMod val="50000"/>
                  </a:schemeClr>
                </a:solidFill>
              </a:rPr>
              <a:t>Яке значення в житті людини мають тварини</a:t>
            </a:r>
            <a:r>
              <a:rPr lang="ru" sz="4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Охорона тварин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5869" y="3908215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77-78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Тварини\Кінь Орл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33" y="3908215"/>
            <a:ext cx="2844905" cy="16826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8" r="2038"/>
          <a:stretch>
            <a:fillRect/>
          </a:stretch>
        </p:blipFill>
        <p:spPr>
          <a:xfrm>
            <a:off x="1483519" y="2997745"/>
            <a:ext cx="4392488" cy="3069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5447" y="1413570"/>
            <a:ext cx="625231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Винахідники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запозичують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«</a:t>
            </a:r>
            <a:r>
              <a:rPr lang="ru-RU" sz="2800" b="1" dirty="0" err="1">
                <a:solidFill>
                  <a:schemeClr val="bg1"/>
                </a:solidFill>
              </a:rPr>
              <a:t>підказки</a:t>
            </a:r>
            <a:r>
              <a:rPr lang="ru-RU" sz="2800" b="1" dirty="0">
                <a:solidFill>
                  <a:schemeClr val="bg1"/>
                </a:solidFill>
              </a:rPr>
              <a:t>» зі світу тварин, щоб </a:t>
            </a:r>
            <a:r>
              <a:rPr lang="ru-RU" sz="2800" b="1" dirty="0" err="1">
                <a:solidFill>
                  <a:schemeClr val="bg1"/>
                </a:solidFill>
              </a:rPr>
              <a:t>створювати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нові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механізми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err="1">
                <a:solidFill>
                  <a:schemeClr val="bg1"/>
                </a:solidFill>
              </a:rPr>
              <a:t>прилади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815" r="4815"/>
          <a:stretch>
            <a:fillRect/>
          </a:stretch>
        </p:blipFill>
        <p:spPr>
          <a:xfrm>
            <a:off x="6936545" y="3069754"/>
            <a:ext cx="4514877" cy="30329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8642" y="1346184"/>
            <a:ext cx="33927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Багатьох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тварин люди </a:t>
            </a:r>
            <a:r>
              <a:rPr lang="ru-RU" sz="2800" b="1" dirty="0" err="1">
                <a:solidFill>
                  <a:schemeClr val="bg1"/>
                </a:solidFill>
              </a:rPr>
              <a:t>вшановують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пам’ятниками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Користь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FFC1A-9ED7-4A24-B3CA-7B08392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9" y="549474"/>
            <a:ext cx="10508754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err="1"/>
              <a:t>Якій</a:t>
            </a:r>
            <a:r>
              <a:rPr lang="ru-RU" sz="3200" b="1" dirty="0"/>
              <a:t> </a:t>
            </a:r>
            <a:r>
              <a:rPr lang="ru-RU" sz="3200" b="1" dirty="0" err="1"/>
              <a:t>тварині</a:t>
            </a:r>
            <a:r>
              <a:rPr lang="ru-RU" sz="3200" b="1" dirty="0"/>
              <a:t>, на вашу думку, </a:t>
            </a:r>
            <a:r>
              <a:rPr lang="ru-RU" sz="3200" b="1" dirty="0" err="1"/>
              <a:t>варто</a:t>
            </a:r>
            <a:r>
              <a:rPr lang="ru-RU" sz="3200" b="1" dirty="0"/>
              <a:t> </a:t>
            </a:r>
            <a:r>
              <a:rPr lang="ru-RU" sz="3200" b="1" dirty="0" err="1"/>
              <a:t>створити</a:t>
            </a:r>
            <a:r>
              <a:rPr lang="ru-RU" sz="3200" b="1" dirty="0"/>
              <a:t> </a:t>
            </a:r>
            <a:r>
              <a:rPr lang="ru-RU" sz="3200" b="1" dirty="0" err="1"/>
              <a:t>пам’ятник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5 Тварини\76_78 Пристос Значення Охорона тварин\2026-03-14_201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8" y="1341562"/>
            <a:ext cx="883966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0518" y="5094872"/>
            <a:ext cx="32403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Пам’ятник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їжачку</a:t>
            </a:r>
            <a:r>
              <a:rPr lang="ru-RU" sz="2800" b="1" dirty="0" smtClean="0"/>
              <a:t> </a:t>
            </a:r>
            <a:r>
              <a:rPr lang="ru-RU" sz="2800" b="1" dirty="0"/>
              <a:t>в </a:t>
            </a:r>
            <a:r>
              <a:rPr lang="ru-RU" sz="2800" b="1" dirty="0" err="1" smtClean="0"/>
              <a:t>тумані</a:t>
            </a:r>
            <a:r>
              <a:rPr lang="ru-RU" sz="2800" b="1" dirty="0" smtClean="0"/>
              <a:t>. Київ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7854" y="5085977"/>
            <a:ext cx="30963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Пам'ятник</a:t>
            </a:r>
            <a:r>
              <a:rPr lang="ru-RU" sz="2800" b="1" dirty="0" smtClean="0"/>
              <a:t> </a:t>
            </a:r>
            <a:r>
              <a:rPr lang="ru-RU" sz="2800" b="1" dirty="0" err="1"/>
              <a:t>трьом</a:t>
            </a:r>
            <a:r>
              <a:rPr lang="ru-RU" sz="2800" b="1" dirty="0"/>
              <a:t> </a:t>
            </a:r>
            <a:r>
              <a:rPr lang="ru-RU" sz="2800" b="1" dirty="0" err="1" smtClean="0"/>
              <a:t>мавпам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Харків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8215" y="5085976"/>
            <a:ext cx="33843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Пам'ятник</a:t>
            </a:r>
            <a:r>
              <a:rPr lang="ru-RU" sz="2800" b="1" dirty="0"/>
              <a:t> “</a:t>
            </a:r>
            <a:r>
              <a:rPr lang="ru-RU" sz="2800" b="1" dirty="0" err="1"/>
              <a:t>Вірний</a:t>
            </a:r>
            <a:r>
              <a:rPr lang="ru-RU" sz="2800" b="1" dirty="0"/>
              <a:t> собака </a:t>
            </a:r>
            <a:r>
              <a:rPr lang="ru-RU" sz="2800" b="1" dirty="0" err="1"/>
              <a:t>Хатіко</a:t>
            </a:r>
            <a:r>
              <a:rPr lang="ru-RU" sz="2800" b="1" dirty="0" smtClean="0"/>
              <a:t>”. </a:t>
            </a:r>
            <a:r>
              <a:rPr lang="ru-RU" sz="2800" b="1" dirty="0" err="1" smtClean="0"/>
              <a:t>Токіо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164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00" r="9400"/>
          <a:stretch>
            <a:fillRect/>
          </a:stretch>
        </p:blipFill>
        <p:spPr>
          <a:xfrm>
            <a:off x="1115925" y="3357786"/>
            <a:ext cx="4732347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5486" y="1341562"/>
            <a:ext cx="457322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Водночас</a:t>
            </a:r>
            <a:r>
              <a:rPr lang="ru-RU" sz="2800" b="1" dirty="0"/>
              <a:t> отруйні </a:t>
            </a:r>
            <a:r>
              <a:rPr lang="ru-RU" sz="2800" b="1" dirty="0" err="1"/>
              <a:t>тварини</a:t>
            </a:r>
            <a:r>
              <a:rPr lang="ru-RU" sz="2800" b="1" dirty="0"/>
              <a:t> (</a:t>
            </a:r>
            <a:r>
              <a:rPr lang="ru-RU" sz="2800" b="1" dirty="0" err="1"/>
              <a:t>змії</a:t>
            </a:r>
            <a:r>
              <a:rPr lang="ru-RU" sz="2800" b="1" dirty="0"/>
              <a:t>, </a:t>
            </a:r>
            <a:r>
              <a:rPr lang="ru-RU" sz="2800" b="1" dirty="0" err="1"/>
              <a:t>медузи</a:t>
            </a:r>
            <a:r>
              <a:rPr lang="ru-RU" sz="2800" b="1" dirty="0"/>
              <a:t>, </a:t>
            </a:r>
            <a:r>
              <a:rPr lang="ru-RU" sz="2800" b="1" dirty="0" err="1" smtClean="0"/>
              <a:t>скорпіони</a:t>
            </a:r>
            <a:r>
              <a:rPr lang="ru-RU" sz="2800" b="1" dirty="0"/>
              <a:t>) можуть </a:t>
            </a:r>
            <a:r>
              <a:rPr lang="ru-RU" sz="2800" b="1" dirty="0" err="1"/>
              <a:t>загрожувати</a:t>
            </a:r>
            <a:r>
              <a:rPr lang="ru-RU" sz="2800" b="1" dirty="0"/>
              <a:t> </a:t>
            </a:r>
            <a:r>
              <a:rPr lang="ru-RU" sz="2800" b="1" dirty="0" err="1"/>
              <a:t>життю</a:t>
            </a:r>
            <a:r>
              <a:rPr lang="ru-RU" sz="2800" b="1" dirty="0"/>
              <a:t> людей.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1755" r="1755"/>
          <a:stretch>
            <a:fillRect/>
          </a:stretch>
        </p:blipFill>
        <p:spPr>
          <a:xfrm>
            <a:off x="6332754" y="3357786"/>
            <a:ext cx="4207925" cy="2744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5783" y="1557005"/>
            <a:ext cx="446701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Під </a:t>
            </a:r>
            <a:r>
              <a:rPr lang="ru-RU" sz="2800" b="1" dirty="0"/>
              <a:t>час </a:t>
            </a:r>
            <a:r>
              <a:rPr lang="ru-RU" sz="2800" b="1" dirty="0" err="1"/>
              <a:t>перебування</a:t>
            </a:r>
            <a:r>
              <a:rPr lang="ru-RU" sz="2800" b="1" dirty="0"/>
              <a:t> на природі є </a:t>
            </a:r>
            <a:r>
              <a:rPr lang="ru-RU" sz="2800" b="1" dirty="0" err="1"/>
              <a:t>ризик</a:t>
            </a:r>
            <a:r>
              <a:rPr lang="ru-RU" sz="2800" b="1" dirty="0"/>
              <a:t> </a:t>
            </a:r>
            <a:r>
              <a:rPr lang="ru-RU" sz="2800" b="1" dirty="0" err="1"/>
              <a:t>заразитися</a:t>
            </a:r>
            <a:r>
              <a:rPr lang="ru-RU" sz="2800" b="1" dirty="0"/>
              <a:t> від </a:t>
            </a:r>
            <a:r>
              <a:rPr lang="ru-RU" sz="2800" b="1" dirty="0" err="1"/>
              <a:t>укусів</a:t>
            </a:r>
            <a:r>
              <a:rPr lang="ru-RU" sz="2800" b="1" dirty="0"/>
              <a:t> </a:t>
            </a:r>
            <a:r>
              <a:rPr lang="ru-RU" sz="2800" b="1" dirty="0" err="1"/>
              <a:t>кліщів</a:t>
            </a:r>
            <a:r>
              <a:rPr lang="ru-RU" sz="2800" b="1" dirty="0"/>
              <a:t>. 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Шкода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xfrm>
            <a:off x="1238165" y="2899815"/>
            <a:ext cx="4550729" cy="29082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8094" y="4343659"/>
            <a:ext cx="424847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Попри </a:t>
            </a:r>
            <a:r>
              <a:rPr lang="ru-RU" sz="2800" b="1" dirty="0"/>
              <a:t>все </a:t>
            </a:r>
            <a:r>
              <a:rPr lang="ru-RU" sz="2800" b="1" dirty="0" err="1"/>
              <a:t>тварини</a:t>
            </a:r>
            <a:r>
              <a:rPr lang="ru-RU" sz="2800" b="1" dirty="0"/>
              <a:t> </a:t>
            </a:r>
            <a:r>
              <a:rPr lang="ru-RU" sz="2800" b="1" dirty="0" err="1"/>
              <a:t>несуть</a:t>
            </a:r>
            <a:r>
              <a:rPr lang="ru-RU" sz="2800" b="1" dirty="0"/>
              <a:t> у наше життя красу, дружбу й </a:t>
            </a:r>
            <a:r>
              <a:rPr lang="ru-RU" sz="2800" b="1" dirty="0" err="1"/>
              <a:t>радість</a:t>
            </a:r>
            <a:r>
              <a:rPr lang="ru-RU" sz="28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12708" r="12708"/>
          <a:stretch>
            <a:fillRect/>
          </a:stretch>
        </p:blipFill>
        <p:spPr>
          <a:xfrm>
            <a:off x="6956127" y="1413570"/>
            <a:ext cx="3672408" cy="26930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5447" y="1413570"/>
            <a:ext cx="549378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Миші</a:t>
            </a:r>
            <a:r>
              <a:rPr lang="ru-RU" sz="2800" b="1" dirty="0"/>
              <a:t>, </a:t>
            </a:r>
            <a:r>
              <a:rPr lang="ru-RU" sz="2800" b="1" dirty="0" err="1"/>
              <a:t>щурі</a:t>
            </a:r>
            <a:r>
              <a:rPr lang="ru-RU" sz="2800" b="1" dirty="0"/>
              <a:t>, </a:t>
            </a:r>
            <a:r>
              <a:rPr lang="ru-RU" sz="2800" b="1" dirty="0" err="1"/>
              <a:t>таргани</a:t>
            </a:r>
            <a:r>
              <a:rPr lang="ru-RU" sz="2800" b="1" dirty="0"/>
              <a:t>, </a:t>
            </a:r>
            <a:r>
              <a:rPr lang="ru-RU" sz="2800" b="1" dirty="0" err="1"/>
              <a:t>міль</a:t>
            </a:r>
            <a:r>
              <a:rPr lang="ru-RU" sz="2800" b="1" dirty="0"/>
              <a:t> </a:t>
            </a:r>
            <a:r>
              <a:rPr lang="ru-RU" sz="2800" b="1" dirty="0" err="1"/>
              <a:t>псують</a:t>
            </a:r>
            <a:r>
              <a:rPr lang="ru-RU" sz="2800" b="1" dirty="0"/>
              <a:t> </a:t>
            </a:r>
            <a:r>
              <a:rPr lang="ru-RU" sz="2800" b="1" dirty="0" err="1"/>
              <a:t>харчові</a:t>
            </a:r>
            <a:r>
              <a:rPr lang="ru-RU" sz="2800" b="1" dirty="0"/>
              <a:t> </a:t>
            </a:r>
            <a:r>
              <a:rPr lang="ru-RU" sz="2800" b="1" dirty="0" err="1"/>
              <a:t>продукти</a:t>
            </a:r>
            <a:r>
              <a:rPr lang="ru-RU" sz="2800" b="1" dirty="0"/>
              <a:t>, </a:t>
            </a:r>
            <a:r>
              <a:rPr lang="ru-RU" sz="2800" b="1" dirty="0" err="1"/>
              <a:t>папір</a:t>
            </a:r>
            <a:r>
              <a:rPr lang="ru-RU" sz="2800" b="1" dirty="0"/>
              <a:t>, </a:t>
            </a:r>
            <a:r>
              <a:rPr lang="ru-RU" sz="2800" b="1" dirty="0" err="1"/>
              <a:t>шкіру</a:t>
            </a:r>
            <a:r>
              <a:rPr lang="ru-RU" sz="2800" b="1" dirty="0"/>
              <a:t>, </a:t>
            </a:r>
            <a:r>
              <a:rPr lang="ru-RU" sz="2800" b="1" dirty="0" err="1"/>
              <a:t>одяг</a:t>
            </a:r>
            <a:r>
              <a:rPr lang="ru-RU" sz="2800" b="1" dirty="0"/>
              <a:t>, а також </a:t>
            </a:r>
            <a:r>
              <a:rPr lang="ru-RU" sz="2800" b="1" dirty="0" err="1" smtClean="0"/>
              <a:t>шкодять</a:t>
            </a:r>
            <a:r>
              <a:rPr lang="ru-RU" sz="2800" b="1" dirty="0" smtClean="0"/>
              <a:t> </a:t>
            </a:r>
            <a:r>
              <a:rPr lang="ru-RU" sz="2800" b="1" dirty="0" err="1"/>
              <a:t>рослинам</a:t>
            </a:r>
            <a:r>
              <a:rPr lang="ru-RU" sz="2800" b="1" dirty="0"/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Шкода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3439" y="1271931"/>
            <a:ext cx="6264696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Охорона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тваринного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світу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охоплює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правові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організаційні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заходи,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спрямовані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збереження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відтворення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розумне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раціональне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використання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видового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різноманіття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тварин.</a:t>
            </a: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763439" y="477466"/>
            <a:ext cx="626469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Вивчаємо й розуміємо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6554" y="4343658"/>
            <a:ext cx="536649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Поясніть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розумієте гасло: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Знай, люби і </a:t>
            </a:r>
            <a:r>
              <a:rPr lang="ru-RU" sz="2800" b="1" dirty="0" err="1">
                <a:solidFill>
                  <a:srgbClr val="FF0000"/>
                </a:solidFill>
              </a:rPr>
              <a:t>бережи</a:t>
            </a:r>
            <a:r>
              <a:rPr lang="ru-RU" sz="2800" b="1" dirty="0">
                <a:solidFill>
                  <a:srgbClr val="FF0000"/>
                </a:solidFill>
              </a:rPr>
              <a:t>!».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Кому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його можна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присвятити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26" name="Picture 2" descr="Тварини та рослич червоної книги України. Людмила грибчук. 4 плакати.  (70-4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377960"/>
            <a:ext cx="4432945" cy="62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1532" y="1355849"/>
            <a:ext cx="1044898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AutoNum type="arabicPeriod"/>
            </a:pPr>
            <a:r>
              <a:rPr lang="ru-RU" sz="2800" b="1" dirty="0" smtClean="0"/>
              <a:t>Виховувати </a:t>
            </a:r>
            <a:r>
              <a:rPr lang="ru-RU" sz="2800" b="1" dirty="0"/>
              <a:t>в дітей і </a:t>
            </a:r>
            <a:r>
              <a:rPr lang="ru-RU" sz="2800" b="1" dirty="0" err="1"/>
              <a:t>дорослих</a:t>
            </a:r>
            <a:r>
              <a:rPr lang="ru-RU" sz="2800" b="1" dirty="0"/>
              <a:t> </a:t>
            </a:r>
            <a:r>
              <a:rPr lang="ru-RU" sz="2800" b="1" dirty="0" err="1"/>
              <a:t>свідоме</a:t>
            </a:r>
            <a:r>
              <a:rPr lang="ru-RU" sz="2800" b="1" dirty="0"/>
              <a:t> ставлення до природи, </a:t>
            </a:r>
            <a:r>
              <a:rPr lang="ru-RU" sz="2800" b="1" dirty="0" err="1"/>
              <a:t>зокрема</a:t>
            </a:r>
            <a:r>
              <a:rPr lang="ru-RU" sz="2800" b="1" dirty="0"/>
              <a:t> до тварин. </a:t>
            </a:r>
          </a:p>
          <a:p>
            <a:pPr marL="265113" indent="-265113">
              <a:buAutoNum type="arabicPeriod"/>
            </a:pPr>
            <a:r>
              <a:rPr lang="ru-RU" sz="2800" b="1" dirty="0" err="1" smtClean="0"/>
              <a:t>Охороняти</a:t>
            </a:r>
            <a:r>
              <a:rPr lang="ru-RU" sz="2800" b="1" dirty="0" smtClean="0"/>
              <a:t> </a:t>
            </a:r>
            <a:r>
              <a:rPr lang="ru-RU" sz="2800" b="1" dirty="0" err="1"/>
              <a:t>середовища</a:t>
            </a:r>
            <a:r>
              <a:rPr lang="ru-RU" sz="2800" b="1" dirty="0"/>
              <a:t> </a:t>
            </a:r>
            <a:r>
              <a:rPr lang="ru-RU" sz="2800" b="1" dirty="0" err="1"/>
              <a:t>існування</a:t>
            </a:r>
            <a:r>
              <a:rPr lang="ru-RU" sz="2800" b="1" dirty="0"/>
              <a:t> та шляхи </a:t>
            </a:r>
            <a:r>
              <a:rPr lang="ru-RU" sz="2800" b="1" dirty="0" err="1" smtClean="0"/>
              <a:t>міграції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переміщення</a:t>
            </a:r>
            <a:r>
              <a:rPr lang="ru-RU" sz="2800" b="1" dirty="0"/>
              <a:t>) тварин, </a:t>
            </a:r>
            <a:r>
              <a:rPr lang="ru-RU" sz="2800" b="1" dirty="0" err="1"/>
              <a:t>відновлювати</a:t>
            </a:r>
            <a:r>
              <a:rPr lang="ru-RU" sz="2800" b="1" dirty="0"/>
              <a:t> </a:t>
            </a:r>
            <a:r>
              <a:rPr lang="ru-RU" sz="2800" b="1" dirty="0" err="1"/>
              <a:t>ліси</a:t>
            </a:r>
            <a:r>
              <a:rPr lang="ru-RU" sz="2800" b="1" dirty="0"/>
              <a:t>, луки, </a:t>
            </a:r>
            <a:r>
              <a:rPr lang="ru-RU" sz="2800" b="1" dirty="0" err="1"/>
              <a:t>водойми</a:t>
            </a:r>
            <a:r>
              <a:rPr lang="ru-RU" sz="2800" b="1" dirty="0"/>
              <a:t> й </a:t>
            </a:r>
            <a:r>
              <a:rPr lang="ru-RU" sz="2800" b="1" dirty="0" err="1"/>
              <a:t>ґрунти</a:t>
            </a:r>
            <a:r>
              <a:rPr lang="ru-RU" sz="2800" b="1" dirty="0"/>
              <a:t>. </a:t>
            </a: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907455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smtClean="0"/>
              <a:t>Завдання для </a:t>
            </a:r>
            <a:r>
              <a:rPr lang="ru-RU" sz="4000" b="1" dirty="0"/>
              <a:t>збереження </a:t>
            </a:r>
            <a:r>
              <a:rPr lang="ru-RU" sz="4000" b="1" dirty="0" err="1"/>
              <a:t>тваринного</a:t>
            </a:r>
            <a:r>
              <a:rPr lang="ru-RU" sz="4000" b="1" dirty="0"/>
              <a:t> </a:t>
            </a:r>
            <a:r>
              <a:rPr lang="ru-RU" sz="4000" b="1" dirty="0" smtClean="0"/>
              <a:t>світу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3414" y="3616465"/>
            <a:ext cx="684858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3. </a:t>
            </a:r>
            <a:r>
              <a:rPr lang="ru-RU" sz="2800" b="1" dirty="0" err="1" smtClean="0"/>
              <a:t>Примножувати</a:t>
            </a:r>
            <a:r>
              <a:rPr lang="ru-RU" sz="2800" b="1" dirty="0" smtClean="0"/>
              <a:t> </a:t>
            </a:r>
            <a:r>
              <a:rPr lang="ru-RU" sz="2800" b="1" dirty="0"/>
              <a:t>кількість природних </a:t>
            </a:r>
            <a:r>
              <a:rPr lang="ru-RU" sz="2800" b="1" dirty="0" err="1"/>
              <a:t>заповідників</a:t>
            </a:r>
            <a:r>
              <a:rPr lang="ru-RU" sz="2800" b="1" dirty="0"/>
              <a:t>, де </a:t>
            </a:r>
            <a:r>
              <a:rPr lang="ru-RU" sz="2800" b="1" dirty="0" err="1"/>
              <a:t>охороняють</a:t>
            </a:r>
            <a:r>
              <a:rPr lang="ru-RU" sz="2800" b="1" dirty="0"/>
              <a:t> і </a:t>
            </a:r>
            <a:r>
              <a:rPr lang="ru-RU" sz="2800" b="1" dirty="0" err="1"/>
              <a:t>вивчають</a:t>
            </a:r>
            <a:r>
              <a:rPr lang="ru-RU" sz="2800" b="1" dirty="0"/>
              <a:t> </a:t>
            </a:r>
            <a:r>
              <a:rPr lang="ru-RU" sz="2800" b="1" dirty="0" err="1"/>
              <a:t>усі</a:t>
            </a:r>
            <a:r>
              <a:rPr lang="ru-RU" sz="2800" b="1" dirty="0"/>
              <a:t> </a:t>
            </a:r>
            <a:r>
              <a:rPr lang="ru-RU" sz="2800" b="1" dirty="0" err="1"/>
              <a:t>об’єкти</a:t>
            </a:r>
            <a:r>
              <a:rPr lang="ru-RU" sz="2800" b="1" dirty="0"/>
              <a:t> природи за </a:t>
            </a:r>
            <a:r>
              <a:rPr lang="ru-RU" sz="2800" b="1" dirty="0" err="1"/>
              <a:t>умови</a:t>
            </a:r>
            <a:r>
              <a:rPr lang="ru-RU" sz="2800" b="1" dirty="0"/>
              <a:t> </a:t>
            </a:r>
            <a:r>
              <a:rPr lang="ru-RU" sz="2800" b="1" dirty="0" err="1"/>
              <a:t>повної</a:t>
            </a:r>
            <a:r>
              <a:rPr lang="ru-RU" sz="2800" b="1" dirty="0"/>
              <a:t> заборони </a:t>
            </a:r>
            <a:r>
              <a:rPr lang="ru-RU" sz="2800" b="1" dirty="0" err="1"/>
              <a:t>господарської</a:t>
            </a:r>
            <a:r>
              <a:rPr lang="ru-RU" sz="2800" b="1" dirty="0"/>
              <a:t> діяльності. </a:t>
            </a:r>
            <a:r>
              <a:rPr lang="ru-RU" sz="2800" b="1" dirty="0" err="1"/>
              <a:t>Розширювати</a:t>
            </a:r>
            <a:r>
              <a:rPr lang="ru-RU" sz="2800" b="1" dirty="0"/>
              <a:t> </a:t>
            </a:r>
            <a:r>
              <a:rPr lang="ru-RU" sz="2800" b="1" dirty="0" err="1"/>
              <a:t>природоохоронні</a:t>
            </a:r>
            <a:r>
              <a:rPr lang="ru-RU" sz="2800" b="1" dirty="0"/>
              <a:t> </a:t>
            </a:r>
            <a:r>
              <a:rPr lang="ru-RU" sz="2800" b="1" dirty="0" err="1"/>
              <a:t>території</a:t>
            </a:r>
            <a:r>
              <a:rPr lang="ru-RU" sz="2800" b="1" dirty="0"/>
              <a:t>: парки, заказники й </a:t>
            </a:r>
            <a:r>
              <a:rPr lang="ru-RU" sz="2800" b="1" dirty="0" err="1"/>
              <a:t>пам’ятки</a:t>
            </a:r>
            <a:r>
              <a:rPr lang="ru-RU" sz="2800" b="1" dirty="0"/>
              <a:t> природи.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6" descr="Тварини , які занесені до Червоної книги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r="22257"/>
          <a:stretch/>
        </p:blipFill>
        <p:spPr bwMode="auto">
          <a:xfrm>
            <a:off x="8900343" y="3285778"/>
            <a:ext cx="2304256" cy="32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Заповідні території України та їх охорона | Урок на 3 завдання.  Природознав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89434"/>
            <a:ext cx="987338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44159" y="4797945"/>
            <a:ext cx="4111202" cy="1376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/>
              <a:t>У чому </a:t>
            </a:r>
            <a:r>
              <a:rPr lang="ru-RU" sz="2800" b="1" dirty="0" err="1"/>
              <a:t>виявляється</a:t>
            </a:r>
            <a:r>
              <a:rPr lang="ru-RU" sz="2800" b="1" dirty="0"/>
              <a:t> негативна роль тварин? </a:t>
            </a:r>
            <a:r>
              <a:rPr lang="ru-RU" sz="2800" b="1" dirty="0" err="1" smtClean="0"/>
              <a:t>Поясніть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21558" y="4293890"/>
            <a:ext cx="4159988" cy="1880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err="1"/>
              <a:t>Наведіть</a:t>
            </a:r>
            <a:r>
              <a:rPr lang="ru-RU" sz="2800" b="1" dirty="0"/>
              <a:t> </a:t>
            </a:r>
            <a:r>
              <a:rPr lang="ru-RU" sz="2800" b="1" dirty="0" err="1"/>
              <a:t>докази</a:t>
            </a:r>
            <a:r>
              <a:rPr lang="ru-RU" sz="2800" b="1" dirty="0"/>
              <a:t> різноманітного позитивного значення тварин у житті людей.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44687" y="4313492"/>
            <a:ext cx="3960440" cy="15787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/>
              <a:t>Чому </a:t>
            </a:r>
            <a:r>
              <a:rPr lang="ru-RU" sz="2800" b="1" dirty="0"/>
              <a:t>життя наших </a:t>
            </a:r>
            <a:r>
              <a:rPr lang="ru-RU" sz="2800" b="1" dirty="0" err="1"/>
              <a:t>предків</a:t>
            </a:r>
            <a:r>
              <a:rPr lang="ru-RU" sz="2800" b="1" dirty="0"/>
              <a:t> залежало від тварин.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92031" y="3141762"/>
            <a:ext cx="5960909" cy="36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5 -0.08773 L 0.07191 -0.0875 C 0.0697 -0.09236 0.07035 -0.10046 0.07022 -0.10417 C 0.07022 -0.10695 0.06917 -0.10903 0.07022 -0.11204 C 0.06996 -0.11968 0.06944 -0.12732 0.068 -0.13611 C 0.06826 -0.14236 0.06696 -0.14954 0.06644 -0.15695 C 0.0654 -0.17662 0.06839 -0.17593 0.06878 -0.19884 C 0.06878 -0.20162 0.06865 -0.20417 0.06865 -0.20671 C 0.06865 -0.21088 0.06904 -0.21458 0.06904 -0.21852 C 0.06878 -0.23125 0.06813 -0.23866 0.06735 -0.25093 C 0.06696 -0.25371 0.06266 -0.28079 0.05927 -0.28958 C 0.0568 -0.29144 0.05693 -0.29375 0.05589 -0.29583 C 0.05367 -0.30463 0.0512 -0.31458 0.04677 -0.32037 C 0.0452 -0.32246 0.04377 -0.32384 0.04143 -0.32755 C 0.03947 -0.33125 0.03674 -0.33889 0.03166 -0.34259 C 0.02944 -0.34537 0.02644 -0.34746 0.0241 -0.3507 C 0.02123 -0.35602 0.01745 -0.36134 0.01342 -0.36667 C 0.01316 -0.36621 0.00247 -0.38079 0.00247 -0.38056 C -0.00183 -0.38496 -0.00756 -0.38958 -0.01082 -0.39375 C -0.01577 -0.39769 -0.02189 -0.40162 -0.0258 -0.40579 C -0.02853 -0.40787 -0.03153 -0.40949 -0.03557 -0.41088 C -0.03895 -0.41273 -0.03987 -0.4169 -0.04417 -0.41829 C -0.04873 -0.42292 -0.05446 -0.4257 -0.06006 -0.43009 C -0.06501 -0.43426 -0.06957 -0.4382 -0.07478 -0.44051 C -0.07739 -0.44167 -0.08012 -0.44121 -0.08273 -0.44236 C -0.0852 -0.44329 -0.08742 -0.4456 -0.08989 -0.44676 C -0.09276 -0.44746 -0.09536 -0.44722 -0.0981 -0.44861 C -0.10071 -0.44954 -0.10292 -0.45371 -0.1054 -0.45417 C -0.11009 -0.45602 -0.11451 -0.45533 -0.11894 -0.45579 C -0.12103 -0.45602 -0.12324 -0.45579 -0.12546 -0.45625 C -0.12806 -0.45671 -0.1308 -0.45648 -0.13327 -0.45648 C -0.13731 -0.45602 -0.13849 -0.45857 -0.14109 -0.4588 C -0.14409 -0.4581 -0.14682 -0.45718 -0.14969 -0.45648 C -0.15933 -0.4581 -0.15881 -0.4581 -0.16936 -0.45833 C -0.17236 -0.45833 -0.17535 -0.45857 -0.17835 -0.45787 C -0.18122 -0.45764 -0.18395 -0.45602 -0.18695 -0.45556 C -0.20115 -0.45371 -0.20336 -0.45602 -0.2147 -0.45371 C -0.21848 -0.45278 -0.22173 -0.45162 -0.22577 -0.45046 L -0.23515 -0.44977 C -0.24101 -0.44931 -0.24661 -0.45 -0.25235 -0.44884 C -0.26577 -0.44607 -0.25808 -0.44792 -0.27736 -0.44028 C -0.28661 -0.43588 -0.324 -0.41759 -0.34107 -0.40556 C -0.34562 -0.40185 -0.35031 -0.39884 -0.35461 -0.39514 C -0.35865 -0.39167 -0.36243 -0.38773 -0.36647 -0.38565 L -0.37937 -0.37732 L -0.38523 -0.37246 C -0.38757 -0.3706 -0.38992 -0.36921 -0.392 -0.36713 C -0.40751 -0.35232 -0.38262 -0.37014 -0.40725 -0.35394 C -0.40829 -0.35255 -0.40998 -0.35116 -0.41128 -0.35 C -0.41272 -0.34861 -0.41454 -0.34722 -0.41597 -0.34583 C -0.41741 -0.34329 -0.42158 -0.33889 -0.42431 -0.33588 C -0.43317 -0.32639 -0.42653 -0.33773 -0.43838 -0.31898 C -0.4518 -0.29722 -0.44568 -0.30417 -0.45532 -0.29537 C -0.45519 -0.29421 -0.45753 -0.29167 -0.45883 -0.28982 C -0.45883 -0.28843 -0.46196 -0.28588 -0.46339 -0.28357 C -0.47095 -0.27153 -0.46405 -0.27917 -0.47238 -0.2713 C -0.47577 -0.26435 -0.47877 -0.25695 -0.48255 -0.25093 C -0.48372 -0.24908 -0.48489 -0.24722 -0.4845 -0.24607 C -0.48776 -0.24213 -0.48932 -0.23866 -0.49101 -0.23496 C -0.49179 -0.23333 -0.49258 -0.23171 -0.49336 -0.22986 C -0.49453 -0.22755 -0.4957 -0.225 -0.49675 -0.22246 C -0.50508 -0.20417 -0.4901 -0.23496 -0.50235 -0.21019 C -0.50339 -0.2044 -0.50339 -0.19908 -0.50534 -0.19306 C -0.5043 -0.19097 -0.50652 -0.18727 -0.50717 -0.18426 C -0.50847 -0.17778 -0.5099 -0.16898 -0.50899 -0.16389 C -0.51082 -0.15996 -0.51095 -0.15648 -0.51121 -0.15324 C -0.51082 -0.14537 -0.51173 -0.1375 -0.50977 -0.13033 C -0.50613 -0.11597 -0.50534 -0.11829 -0.49922 -0.10046 C -0.49805 -0.09746 -0.49675 -0.09421 -0.49557 -0.09097 C -0.49635 -0.08773 -0.49583 -0.08519 -0.49362 -0.08403 C -0.49153 -0.08079 -0.48606 -0.07222 -0.48463 -0.0669 C -0.48372 -0.06574 -0.48176 -0.06597 -0.48189 -0.0625 C -0.4759 -0.05347 -0.47929 -0.05718 -0.47603 -0.04769 C -0.46808 -0.00949 -0.47525 -0.04028 -0.46991 -0.02153 C -0.469 -0.01806 -0.46848 -0.01435 -0.46717 -0.01088 C -0.46509 -0.00509 -0.46196 -0.00023 -0.46027 0.00509 C -0.45897 0.00694 -0.45766 0.00903 -0.45623 0.01065 C -0.45323 0.01435 -0.45011 0.0169 -0.44542 0.01921 L -0.44555 0.01944 " pathEditMode="relative" rAng="-921411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5 Тварини\76_78 Пристос Значення Охорона тварин\2026-03-17_104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9" y="284846"/>
            <a:ext cx="6648970" cy="61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90192" y="621482"/>
            <a:ext cx="2724072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2730" y="148557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Продукти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харчування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2730" y="181023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Постачають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сировину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5967" y="2133650"/>
            <a:ext cx="303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Очищують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водойми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5967" y="2493690"/>
            <a:ext cx="3117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Сировина</a:t>
            </a:r>
            <a:r>
              <a:rPr lang="ru-RU" sz="2400" b="1" dirty="0" smtClean="0">
                <a:solidFill>
                  <a:srgbClr val="FF0000"/>
                </a:solidFill>
              </a:rPr>
              <a:t> для </a:t>
            </a:r>
            <a:r>
              <a:rPr lang="ru-RU" sz="2400" b="1" dirty="0" err="1" smtClean="0">
                <a:solidFill>
                  <a:srgbClr val="FF0000"/>
                </a:solidFill>
              </a:rPr>
              <a:t>ліків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0690" y="1492142"/>
            <a:ext cx="3099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Можуть </a:t>
            </a:r>
            <a:r>
              <a:rPr lang="ru-RU" sz="2400" b="1" dirty="0" err="1">
                <a:solidFill>
                  <a:srgbClr val="002060"/>
                </a:solidFill>
              </a:rPr>
              <a:t>загрожувати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життю</a:t>
            </a:r>
            <a:r>
              <a:rPr lang="ru-RU" sz="2400" b="1" dirty="0">
                <a:solidFill>
                  <a:srgbClr val="002060"/>
                </a:solidFill>
              </a:rPr>
              <a:t> людей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3090" y="2242235"/>
            <a:ext cx="2931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Ризик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заразитися</a:t>
            </a:r>
            <a:r>
              <a:rPr lang="ru-RU" sz="2400" b="1" dirty="0">
                <a:solidFill>
                  <a:srgbClr val="002060"/>
                </a:solidFill>
              </a:rPr>
              <a:t> від </a:t>
            </a:r>
            <a:r>
              <a:rPr lang="ru-RU" sz="2400" b="1" dirty="0" err="1">
                <a:solidFill>
                  <a:srgbClr val="002060"/>
                </a:solidFill>
              </a:rPr>
              <a:t>укусів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3519" y="2242235"/>
            <a:ext cx="2952328" cy="30665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111-113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77-78.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3" grpId="0"/>
      <p:bldP spid="4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3100" y="1296009"/>
            <a:ext cx="10208372" cy="57888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Виберіть світлину з явищем природи, яке виражає ваші емоції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0" y="1862274"/>
            <a:ext cx="2942329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75159" y="4061148"/>
            <a:ext cx="2941733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0" y="4173371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76" y="1884304"/>
            <a:ext cx="3000255" cy="1839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594634" y="4221240"/>
            <a:ext cx="2678598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5306" y="3501518"/>
            <a:ext cx="14174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Дощ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1517" y="5894146"/>
            <a:ext cx="2110860" cy="64698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Веселка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2" y="3574254"/>
            <a:ext cx="338568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Перші листочки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86238" y="5854791"/>
            <a:ext cx="193339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Листопад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7282" y="5785025"/>
            <a:ext cx="14174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Сніг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4354" y="5867938"/>
            <a:ext cx="1767960" cy="6469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Спека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596272" y="4147163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19823" y="3526385"/>
            <a:ext cx="352839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Хвильки на морі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3101" y="538787"/>
            <a:ext cx="10208371" cy="669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2" y="1806906"/>
            <a:ext cx="3024258" cy="195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0</a:t>
            </a:r>
            <a:r>
              <a:rPr lang="uk-UA" sz="2800" b="1" dirty="0" smtClean="0">
                <a:solidFill>
                  <a:schemeClr val="bg1"/>
                </a:solidFill>
              </a:rPr>
              <a:t>-6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07455" y="1287610"/>
            <a:ext cx="8208912" cy="57888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тварини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впливають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природу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нашої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планети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909699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28637" y="5305295"/>
            <a:ext cx="7866663" cy="97136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дізнаєтеся, яке значення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тварин у житті людини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3" descr="Урок 73 Які тварини живуть у лісах? Я досліджую світ 3 клас - YouTube"/>
          <p:cNvPicPr>
            <a:picLocks noChangeAspect="1" noChangeArrowheads="1"/>
          </p:cNvPicPr>
          <p:nvPr/>
        </p:nvPicPr>
        <p:blipFill>
          <a:blip r:embed="rId3"/>
          <a:srcRect t="16000"/>
          <a:stretch>
            <a:fillRect/>
          </a:stretch>
        </p:blipFill>
        <p:spPr bwMode="auto">
          <a:xfrm>
            <a:off x="2491631" y="3529552"/>
            <a:ext cx="3902010" cy="174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Логопедична гра &quot;Порахуй комах&quot; - логопед Дарья Левченко | SMAR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91" y="1909699"/>
            <a:ext cx="2457006" cy="1736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Мешканці Водойм відео для дітей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00" y="1868244"/>
            <a:ext cx="2911460" cy="163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4" r="1314"/>
          <a:stretch>
            <a:fillRect/>
          </a:stretch>
        </p:blipFill>
        <p:spPr>
          <a:xfrm>
            <a:off x="5011911" y="3104019"/>
            <a:ext cx="5294214" cy="334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495" y="549474"/>
            <a:ext cx="962072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Мисливство</a:t>
            </a:r>
            <a:r>
              <a:rPr lang="ru-RU" sz="3200" b="1" dirty="0"/>
              <a:t> було </a:t>
            </a:r>
            <a:r>
              <a:rPr lang="ru-RU" sz="3200" b="1" dirty="0" err="1"/>
              <a:t>основним</a:t>
            </a:r>
            <a:r>
              <a:rPr lang="ru-RU" sz="3200" b="1" dirty="0"/>
              <a:t> </a:t>
            </a:r>
            <a:r>
              <a:rPr lang="ru-RU" sz="3200" b="1" dirty="0" err="1"/>
              <a:t>заняттям</a:t>
            </a:r>
            <a:r>
              <a:rPr lang="ru-RU" sz="3200" b="1" dirty="0"/>
              <a:t> </a:t>
            </a:r>
            <a:r>
              <a:rPr lang="ru-RU" sz="3200" b="1" dirty="0" err="1"/>
              <a:t>давніх</a:t>
            </a:r>
            <a:r>
              <a:rPr lang="ru-RU" sz="3200" b="1" dirty="0"/>
              <a:t> людей. </a:t>
            </a:r>
            <a:r>
              <a:rPr lang="ru-RU" sz="3200" b="1" dirty="0">
                <a:solidFill>
                  <a:srgbClr val="FFFF00"/>
                </a:solidFill>
              </a:rPr>
              <a:t>Зі </a:t>
            </a:r>
            <a:r>
              <a:rPr lang="ru-RU" sz="3200" b="1" dirty="0" err="1">
                <a:solidFill>
                  <a:srgbClr val="FFFF00"/>
                </a:solidFill>
              </a:rPr>
              <a:t>шкір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/>
              <a:t>упольованих</a:t>
            </a:r>
            <a:r>
              <a:rPr lang="ru-RU" sz="3200" b="1" dirty="0"/>
              <a:t> тварин тоненькими </a:t>
            </a:r>
            <a:r>
              <a:rPr lang="ru-RU" sz="3200" b="1" dirty="0" err="1">
                <a:solidFill>
                  <a:srgbClr val="FFFF00"/>
                </a:solidFill>
              </a:rPr>
              <a:t>кістками</a:t>
            </a:r>
            <a:r>
              <a:rPr lang="ru-RU" sz="3200" b="1" dirty="0">
                <a:solidFill>
                  <a:srgbClr val="FFFF00"/>
                </a:solidFill>
              </a:rPr>
              <a:t> — </a:t>
            </a:r>
            <a:r>
              <a:rPr lang="ru-RU" sz="3200" b="1" dirty="0" err="1">
                <a:solidFill>
                  <a:srgbClr val="FFFF00"/>
                </a:solidFill>
              </a:rPr>
              <a:t>голками</a:t>
            </a:r>
            <a:r>
              <a:rPr lang="ru-RU" sz="3200" b="1" dirty="0"/>
              <a:t> — вони шили </a:t>
            </a:r>
            <a:r>
              <a:rPr lang="ru-RU" sz="3200" b="1" dirty="0" err="1"/>
              <a:t>одяг</a:t>
            </a:r>
            <a:r>
              <a:rPr lang="ru-RU" sz="3200" b="1" dirty="0"/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тваринним</a:t>
            </a:r>
            <a:r>
              <a:rPr lang="ru-RU" sz="3200" b="1" dirty="0">
                <a:solidFill>
                  <a:srgbClr val="FFFF00"/>
                </a:solidFill>
              </a:rPr>
              <a:t> жиром </a:t>
            </a:r>
            <a:r>
              <a:rPr lang="ru-RU" sz="3200" b="1" dirty="0" err="1"/>
              <a:t>освітлювали</a:t>
            </a:r>
            <a:r>
              <a:rPr lang="ru-RU" sz="3200" b="1" dirty="0"/>
              <a:t> </a:t>
            </a:r>
            <a:r>
              <a:rPr lang="ru-RU" sz="3200" b="1" dirty="0" err="1"/>
              <a:t>житло</a:t>
            </a:r>
            <a:r>
              <a:rPr lang="ru-RU" sz="3200" b="1" dirty="0"/>
              <a:t>, яке </a:t>
            </a:r>
            <a:r>
              <a:rPr lang="ru-RU" sz="3200" b="1" dirty="0" err="1"/>
              <a:t>подеколи</a:t>
            </a:r>
            <a:r>
              <a:rPr lang="ru-RU" sz="3200" b="1" dirty="0"/>
              <a:t> </a:t>
            </a:r>
            <a:r>
              <a:rPr lang="ru-RU" sz="3200" b="1" dirty="0" err="1"/>
              <a:t>будували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з </a:t>
            </a:r>
            <a:r>
              <a:rPr lang="ru-RU" sz="3200" b="1" dirty="0" err="1">
                <a:solidFill>
                  <a:srgbClr val="FFFF00"/>
                </a:solidFill>
              </a:rPr>
              <a:t>кісток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мамонтів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9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179" t="8746" r="10521" b="1922"/>
          <a:stretch/>
        </p:blipFill>
        <p:spPr>
          <a:xfrm>
            <a:off x="5535436" y="2861551"/>
            <a:ext cx="5766909" cy="34429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9223" y="1825262"/>
            <a:ext cx="95050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 наш час людей </a:t>
            </a:r>
            <a:r>
              <a:rPr lang="ru-RU" sz="2800" b="1" dirty="0" err="1">
                <a:solidFill>
                  <a:srgbClr val="FFFF00"/>
                </a:solidFill>
              </a:rPr>
              <a:t>забезпечують</a:t>
            </a:r>
            <a:r>
              <a:rPr lang="ru-RU" sz="2800" b="1" dirty="0">
                <a:solidFill>
                  <a:srgbClr val="FFFF00"/>
                </a:solidFill>
              </a:rPr>
              <a:t> продуктами </a:t>
            </a:r>
            <a:r>
              <a:rPr lang="ru-RU" sz="2800" b="1" dirty="0" err="1">
                <a:solidFill>
                  <a:srgbClr val="FFFF00"/>
                </a:solidFill>
              </a:rPr>
              <a:t>харчування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вже не дикі, а </a:t>
            </a:r>
            <a:r>
              <a:rPr lang="ru-RU" sz="2800" b="1" dirty="0" err="1">
                <a:solidFill>
                  <a:schemeClr val="bg1"/>
                </a:solidFill>
              </a:rPr>
              <a:t>свійські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тварини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4987" y="1234481"/>
            <a:ext cx="73620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можуть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сучасні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люди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обійтися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без тварин?</a:t>
            </a: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Користь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4815" r="4815"/>
          <a:stretch>
            <a:fillRect/>
          </a:stretch>
        </p:blipFill>
        <p:spPr>
          <a:xfrm>
            <a:off x="1053414" y="2925738"/>
            <a:ext cx="4182632" cy="296089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64" b="3964"/>
          <a:stretch>
            <a:fillRect/>
          </a:stretch>
        </p:blipFill>
        <p:spPr>
          <a:xfrm>
            <a:off x="3571751" y="2803744"/>
            <a:ext cx="3619491" cy="25202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448" y="1269554"/>
            <a:ext cx="104411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Тварини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постачають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сировину</a:t>
            </a:r>
            <a:r>
              <a:rPr lang="ru-RU" sz="2800" b="1" dirty="0">
                <a:solidFill>
                  <a:srgbClr val="FFFF00"/>
                </a:solidFill>
              </a:rPr>
              <a:t> для різних </a:t>
            </a:r>
            <a:r>
              <a:rPr lang="ru-RU" sz="2800" b="1" dirty="0" err="1">
                <a:solidFill>
                  <a:srgbClr val="FFFF00"/>
                </a:solidFill>
              </a:rPr>
              <a:t>галузей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промисловості</a:t>
            </a:r>
            <a:r>
              <a:rPr lang="ru-RU" sz="2800" b="1" dirty="0">
                <a:solidFill>
                  <a:schemeClr val="bg1"/>
                </a:solidFill>
              </a:rPr>
              <a:t>. Для </a:t>
            </a:r>
            <a:r>
              <a:rPr lang="ru-RU" sz="2800" b="1" dirty="0" err="1">
                <a:solidFill>
                  <a:schemeClr val="bg1"/>
                </a:solidFill>
              </a:rPr>
              <a:t>взуттєвої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шкіру</a:t>
            </a:r>
            <a:r>
              <a:rPr lang="ru-RU" sz="2800" b="1" dirty="0">
                <a:solidFill>
                  <a:schemeClr val="bg1"/>
                </a:solidFill>
              </a:rPr>
              <a:t>; </a:t>
            </a:r>
            <a:r>
              <a:rPr lang="ru-RU" sz="2800" b="1" dirty="0" err="1">
                <a:solidFill>
                  <a:schemeClr val="bg1"/>
                </a:solidFill>
              </a:rPr>
              <a:t>текстильної</a:t>
            </a:r>
            <a:r>
              <a:rPr lang="ru-RU" sz="2800" b="1" dirty="0">
                <a:solidFill>
                  <a:schemeClr val="bg1"/>
                </a:solidFill>
              </a:rPr>
              <a:t>, що займається </a:t>
            </a:r>
            <a:r>
              <a:rPr lang="ru-RU" sz="2800" b="1" dirty="0" err="1">
                <a:solidFill>
                  <a:schemeClr val="bg1"/>
                </a:solidFill>
              </a:rPr>
              <a:t>переробкою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тваринної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сировини</a:t>
            </a:r>
            <a:r>
              <a:rPr lang="ru-RU" sz="2800" b="1" dirty="0">
                <a:solidFill>
                  <a:schemeClr val="bg1"/>
                </a:solidFill>
              </a:rPr>
              <a:t>, — </a:t>
            </a:r>
            <a:r>
              <a:rPr lang="ru-RU" sz="2800" b="1" dirty="0" err="1">
                <a:solidFill>
                  <a:schemeClr val="bg1"/>
                </a:solidFill>
              </a:rPr>
              <a:t>вовну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err="1">
                <a:solidFill>
                  <a:schemeClr val="bg1"/>
                </a:solidFill>
              </a:rPr>
              <a:t>природний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шовк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Користь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6" name="Picture 2" descr="D:\Картинки до тестів\Тварини\коні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80" y="2817678"/>
            <a:ext cx="3974919" cy="24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упити Премікс ШенМікс SC 2,5% вівці, кози (мішок 25кг) - БВМД та Премікс  для МРХ (кіз, овець) від Шенкон-ю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Знайомтесь Коза Ангорська ))) Мохер (ангора, тур. muyhyar) — пряжа з вовни  ангорської кози. Ці кози мають розкішну вовну - м'яку і блискучу як шовк -  частіше сіро-коричневого або білого кольору. Чере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9" y="2832676"/>
            <a:ext cx="2615294" cy="24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737" r="10326"/>
          <a:stretch/>
        </p:blipFill>
        <p:spPr>
          <a:xfrm>
            <a:off x="907455" y="2948954"/>
            <a:ext cx="5055078" cy="31683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2012" y="1352072"/>
            <a:ext cx="417646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Дрібні</a:t>
            </a:r>
            <a:r>
              <a:rPr lang="ru-RU" sz="2800" b="1" dirty="0"/>
              <a:t> </a:t>
            </a:r>
            <a:r>
              <a:rPr lang="ru-RU" sz="2800" b="1" dirty="0" err="1"/>
              <a:t>водні</a:t>
            </a:r>
            <a:r>
              <a:rPr lang="ru-RU" sz="2800" b="1" dirty="0"/>
              <a:t> </a:t>
            </a:r>
            <a:r>
              <a:rPr lang="ru-RU" sz="2800" b="1" dirty="0" err="1"/>
              <a:t>тварини</a:t>
            </a:r>
            <a:r>
              <a:rPr lang="ru-RU" sz="2800" b="1" dirty="0"/>
              <a:t> </a:t>
            </a:r>
            <a:r>
              <a:rPr lang="ru-RU" sz="2800" b="1" dirty="0" err="1"/>
              <a:t>очищують</a:t>
            </a:r>
            <a:r>
              <a:rPr lang="ru-RU" sz="2800" b="1" dirty="0"/>
              <a:t> </a:t>
            </a:r>
            <a:r>
              <a:rPr lang="ru-RU" sz="2800" b="1" dirty="0" err="1"/>
              <a:t>водойми</a:t>
            </a:r>
            <a:r>
              <a:rPr lang="ru-RU" sz="2800" b="1" dirty="0"/>
              <a:t> від </a:t>
            </a:r>
            <a:r>
              <a:rPr lang="ru-RU" sz="2800" b="1" dirty="0" err="1"/>
              <a:t>забруднення</a:t>
            </a:r>
            <a:r>
              <a:rPr lang="ru-RU" sz="2800" b="1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8055" y="1341561"/>
            <a:ext cx="51535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Комахоїдні</a:t>
            </a:r>
            <a:r>
              <a:rPr lang="ru-RU" sz="2800" b="1" dirty="0" smtClean="0"/>
              <a:t> </a:t>
            </a:r>
            <a:r>
              <a:rPr lang="ru-RU" sz="2800" b="1" dirty="0"/>
              <a:t>птахи й </a:t>
            </a:r>
            <a:r>
              <a:rPr lang="ru-RU" sz="2800" b="1" dirty="0" err="1"/>
              <a:t>хижі</a:t>
            </a:r>
            <a:r>
              <a:rPr lang="ru-RU" sz="2800" b="1" dirty="0"/>
              <a:t> </a:t>
            </a:r>
            <a:r>
              <a:rPr lang="ru-RU" sz="2800" b="1" dirty="0" smtClean="0"/>
              <a:t>комахи </a:t>
            </a:r>
            <a:r>
              <a:rPr lang="ru-RU" sz="2800" b="1" dirty="0" err="1"/>
              <a:t>допомагають</a:t>
            </a:r>
            <a:r>
              <a:rPr lang="ru-RU" sz="2800" b="1" dirty="0"/>
              <a:t> </a:t>
            </a:r>
            <a:r>
              <a:rPr lang="ru-RU" sz="2800" b="1" dirty="0" err="1"/>
              <a:t>боротися</a:t>
            </a:r>
            <a:r>
              <a:rPr lang="ru-RU" sz="2800" b="1" dirty="0"/>
              <a:t> зі </a:t>
            </a:r>
            <a:r>
              <a:rPr lang="ru-RU" sz="2800" b="1" dirty="0" err="1"/>
              <a:t>шкідниками</a:t>
            </a:r>
            <a:r>
              <a:rPr lang="ru-RU" sz="2800" b="1" dirty="0"/>
              <a:t> рослин.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t="4377" b="4377"/>
          <a:stretch>
            <a:fillRect/>
          </a:stretch>
        </p:blipFill>
        <p:spPr>
          <a:xfrm>
            <a:off x="6308055" y="2909325"/>
            <a:ext cx="4943885" cy="3207981"/>
          </a:xfrm>
          <a:prstGeom prst="rect">
            <a:avLst/>
          </a:prstGeom>
        </p:spPr>
      </p:pic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Користь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xfrm>
            <a:off x="1397924" y="3285778"/>
            <a:ext cx="4500500" cy="2945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3878" y="1457238"/>
            <a:ext cx="532859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Тварини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постачають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сировину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для </a:t>
            </a:r>
            <a:r>
              <a:rPr lang="ru-RU" sz="2800" b="1" dirty="0" err="1" smtClean="0">
                <a:solidFill>
                  <a:schemeClr val="bg1"/>
                </a:solidFill>
              </a:rPr>
              <a:t>ліків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вакцини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вітамінів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сироватки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 smtClean="0">
                <a:solidFill>
                  <a:schemeClr val="bg1"/>
                </a:solidFill>
              </a:rPr>
              <a:t>необхідні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для </a:t>
            </a:r>
            <a:r>
              <a:rPr lang="ru-RU" sz="2800" b="1" dirty="0" err="1">
                <a:solidFill>
                  <a:srgbClr val="FFFF00"/>
                </a:solidFill>
              </a:rPr>
              <a:t>лікування</a:t>
            </a:r>
            <a:r>
              <a:rPr lang="ru-RU" sz="2800" b="1" dirty="0">
                <a:solidFill>
                  <a:srgbClr val="FFFF00"/>
                </a:solidFill>
              </a:rPr>
              <a:t> людей.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1755" r="1755"/>
          <a:stretch>
            <a:fillRect/>
          </a:stretch>
        </p:blipFill>
        <p:spPr>
          <a:xfrm>
            <a:off x="6524079" y="3285778"/>
            <a:ext cx="4426215" cy="280831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4080" y="1715398"/>
            <a:ext cx="466264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Завдяки </a:t>
            </a:r>
            <a:r>
              <a:rPr lang="ru-RU" sz="2800" b="1" dirty="0" err="1">
                <a:solidFill>
                  <a:srgbClr val="FFFF00"/>
                </a:solidFill>
              </a:rPr>
              <a:t>тваринам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виникли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різні види спорту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зокрема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кінний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Користь тварин для людей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11855</TotalTime>
  <Words>650</Words>
  <Application>Microsoft Office PowerPoint</Application>
  <PresentationFormat>Произвольный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Якій тварині, на вашу думку, варто створити пам’ятник?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896</cp:revision>
  <dcterms:created xsi:type="dcterms:W3CDTF">2025-08-27T14:01:18Z</dcterms:created>
  <dcterms:modified xsi:type="dcterms:W3CDTF">2026-03-18T12:32:22Z</dcterms:modified>
</cp:coreProperties>
</file>