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7" r:id="rId2"/>
    <p:sldId id="977" r:id="rId3"/>
    <p:sldId id="680" r:id="rId4"/>
    <p:sldId id="932" r:id="rId5"/>
    <p:sldId id="934" r:id="rId6"/>
    <p:sldId id="874" r:id="rId7"/>
    <p:sldId id="931" r:id="rId8"/>
    <p:sldId id="940" r:id="rId9"/>
    <p:sldId id="938" r:id="rId10"/>
    <p:sldId id="942" r:id="rId11"/>
    <p:sldId id="944" r:id="rId12"/>
    <p:sldId id="909" r:id="rId13"/>
    <p:sldId id="946" r:id="rId14"/>
    <p:sldId id="947" r:id="rId15"/>
    <p:sldId id="957" r:id="rId16"/>
    <p:sldId id="970" r:id="rId17"/>
    <p:sldId id="958" r:id="rId18"/>
    <p:sldId id="953" r:id="rId19"/>
    <p:sldId id="959" r:id="rId20"/>
    <p:sldId id="960" r:id="rId21"/>
    <p:sldId id="972" r:id="rId22"/>
    <p:sldId id="975" r:id="rId23"/>
    <p:sldId id="963" r:id="rId24"/>
    <p:sldId id="978" r:id="rId25"/>
    <p:sldId id="674" r:id="rId26"/>
    <p:sldId id="964" r:id="rId27"/>
    <p:sldId id="772" r:id="rId28"/>
    <p:sldId id="976" r:id="rId29"/>
    <p:sldId id="599" r:id="rId3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1125537"/>
            <a:ext cx="9243284" cy="194095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У чому загадковість світу грибів?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6167" y="3908215"/>
            <a:ext cx="31160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Гриби та бактерії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Урок 79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Мир грибов – аналитический портал ПОЛИТ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11" y="3427001"/>
            <a:ext cx="3096344" cy="2322258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Соковиті маслюки. Сосновий ліс. С. Глинськ Зіньківського р-ну, Полтавської  обл. 29.09.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36" y="4247886"/>
            <a:ext cx="3917600" cy="219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оховик: опис, місце зростання, двійники, тонкощі збору, властивості |  Огородн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82" y="4124083"/>
            <a:ext cx="3044211" cy="2283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2809" y="3600186"/>
            <a:ext cx="311277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Польський  гриб</a:t>
            </a:r>
          </a:p>
        </p:txBody>
      </p:sp>
      <p:pic>
        <p:nvPicPr>
          <p:cNvPr id="8194" name="Picture 2" descr="Польський гриб (Boletus badius) -Як збирати, чистити і варити польський гриб  на зиму- gorsad.com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21" y="1269554"/>
            <a:ext cx="3168863" cy="2378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досиновик дубовый (Leccinum quercinum) фото и описа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88" y="1290184"/>
            <a:ext cx="3236077" cy="2429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09314" y="3539308"/>
            <a:ext cx="248734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Підосичники</a:t>
            </a:r>
            <a:endParaRPr lang="uk-UA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39424" y="3712713"/>
            <a:ext cx="2808381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Підберезники</a:t>
            </a:r>
            <a:endParaRPr lang="uk-UA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01506" y="5646153"/>
            <a:ext cx="187583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Маслюки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51471" y="549474"/>
            <a:ext cx="10076837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Трубчасті гриби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Підберезники - що це за гриби, де їх шукати та що можна з них приготувати -  Стиль ХАРЧУВАНН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70" y="1318867"/>
            <a:ext cx="3154035" cy="2371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188375" y="5699565"/>
            <a:ext cx="202715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Моховики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13137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404399" y="3829716"/>
            <a:ext cx="21189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Мухомори</a:t>
            </a:r>
            <a:endParaRPr lang="uk-UA" sz="3200" b="1" dirty="0"/>
          </a:p>
        </p:txBody>
      </p:sp>
      <p:pic>
        <p:nvPicPr>
          <p:cNvPr id="10242" name="Picture 2" descr="Шампіньйони чи печериці: 11 цікавих фактів про ці смачні гриб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43" y="1324181"/>
            <a:ext cx="3754986" cy="2505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Рослина Глива звичайна . Будова, поширення, біологічна класифікація | ІАС  &quot;Аграрії разом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93" y="3908976"/>
            <a:ext cx="2515997" cy="2518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Чем опасен гриб мухомор для человека - Hi-Tech Mai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769" y="1286931"/>
            <a:ext cx="2654513" cy="2656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Гриби сироїжки: види і різновиди з детальним описом і характеристикою з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59" y="3883541"/>
            <a:ext cx="3540993" cy="2515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51471" y="549474"/>
            <a:ext cx="10076837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Пластинчасті гриби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1711" y="3509560"/>
            <a:ext cx="18373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Печериці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25276" y="5629855"/>
            <a:ext cx="19094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Сироїжка</a:t>
            </a:r>
            <a:endParaRPr lang="uk-UA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03799" y="5694136"/>
            <a:ext cx="11741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Глива</a:t>
            </a:r>
          </a:p>
        </p:txBody>
      </p:sp>
      <p:pic>
        <p:nvPicPr>
          <p:cNvPr id="17" name="Picture 4" descr="ᐉ Мицелий Лисички жёлтой живой зерново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94" y="1324181"/>
            <a:ext cx="3212844" cy="2411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67265" y="3327237"/>
            <a:ext cx="17059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Лисички</a:t>
            </a:r>
          </a:p>
        </p:txBody>
      </p:sp>
    </p:spTree>
    <p:extLst>
      <p:ext uri="{BB962C8B-B14F-4D97-AF65-F5344CB8AC3E}">
        <p14:creationId xmlns:p14="http://schemas.microsoft.com/office/powerpoint/2010/main" val="110960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14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7FFC1A-9ED7-4A24-B3CA-7B08392A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94" y="549474"/>
            <a:ext cx="10114796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err="1" smtClean="0"/>
              <a:t>Упізнайте</a:t>
            </a:r>
            <a:r>
              <a:rPr lang="ru-RU" sz="4000" b="1" dirty="0" smtClean="0"/>
              <a:t> </a:t>
            </a:r>
            <a:r>
              <a:rPr lang="ru-RU" sz="4000" b="1" dirty="0" err="1"/>
              <a:t>гриби</a:t>
            </a:r>
            <a:r>
              <a:rPr lang="ru-RU" sz="4000" b="1" dirty="0"/>
              <a:t> на </a:t>
            </a:r>
            <a:r>
              <a:rPr lang="ru-RU" sz="4000" b="1" dirty="0" err="1" smtClean="0"/>
              <a:t>світлинах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3414" y="1369013"/>
            <a:ext cx="7702913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Чи всі вони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їстівні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Де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ростуть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гриби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5487" y="5190045"/>
            <a:ext cx="9937104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На Землі багато видів </a:t>
            </a:r>
            <a:r>
              <a:rPr lang="ru-RU" sz="3200" b="1" dirty="0" err="1"/>
              <a:t>шап</a:t>
            </a:r>
            <a:r>
              <a:rPr lang="ru-RU" sz="3200" b="1" dirty="0" err="1">
                <a:solidFill>
                  <a:srgbClr val="0070C0"/>
                </a:solidFill>
              </a:rPr>
              <a:t>и</a:t>
            </a:r>
            <a:r>
              <a:rPr lang="ru-RU" sz="3200" b="1" dirty="0" err="1"/>
              <a:t>нкових</a:t>
            </a:r>
            <a:r>
              <a:rPr lang="ru-RU" sz="3200" b="1" dirty="0"/>
              <a:t> </a:t>
            </a:r>
            <a:r>
              <a:rPr lang="ru-RU" sz="3200" b="1" dirty="0" err="1" smtClean="0"/>
              <a:t>грибів</a:t>
            </a:r>
            <a:r>
              <a:rPr lang="ru-RU" sz="3200" b="1" dirty="0" smtClean="0"/>
              <a:t>. </a:t>
            </a:r>
            <a:r>
              <a:rPr lang="ru-RU" sz="3200" b="1" dirty="0"/>
              <a:t>Але всі їх можна </a:t>
            </a:r>
            <a:r>
              <a:rPr lang="ru-RU" sz="3200" b="1" dirty="0" err="1"/>
              <a:t>поділити</a:t>
            </a:r>
            <a:r>
              <a:rPr lang="ru-RU" sz="3200" b="1" dirty="0"/>
              <a:t> на </a:t>
            </a:r>
            <a:r>
              <a:rPr lang="ru-RU" sz="3200" b="1" dirty="0" err="1"/>
              <a:t>дві</a:t>
            </a:r>
            <a:r>
              <a:rPr lang="ru-RU" sz="3200" b="1" dirty="0"/>
              <a:t> великі </a:t>
            </a:r>
            <a:r>
              <a:rPr lang="ru-RU" sz="3200" b="1" dirty="0" err="1" smtClean="0"/>
              <a:t>групи</a:t>
            </a:r>
            <a:r>
              <a:rPr lang="ru-RU" sz="3200" b="1" dirty="0" smtClean="0"/>
              <a:t>: </a:t>
            </a:r>
            <a:r>
              <a:rPr lang="ru-RU" sz="3200" b="1" dirty="0" err="1" smtClean="0"/>
              <a:t>їстівні</a:t>
            </a:r>
            <a:r>
              <a:rPr lang="ru-RU" sz="3200" b="1" dirty="0" smtClean="0"/>
              <a:t> і отруйні.</a:t>
            </a:r>
            <a:r>
              <a:rPr lang="ru-RU" sz="3200" b="1" dirty="0"/>
              <a:t> 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D:\3 клас\04 ЯДС\Грущинська\5 Тварини\079_Гриби\2026-03-26_203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4" y="2061641"/>
            <a:ext cx="5765379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95487" y="4509914"/>
            <a:ext cx="993710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Чому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грибники мають бути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обережними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84119" y="2085642"/>
            <a:ext cx="4248472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Гриби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ростуть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вологих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тінистих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лісах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Отруйні гриби України - види, фото, симптоми отруєння — УНІ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8" y="1341562"/>
            <a:ext cx="3029015" cy="2273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78287" y="549474"/>
            <a:ext cx="9773351" cy="7010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Чому </a:t>
            </a:r>
            <a:r>
              <a:rPr lang="uk-UA" sz="4000" b="1" dirty="0" smtClean="0">
                <a:solidFill>
                  <a:schemeClr val="bg1"/>
                </a:solidFill>
              </a:rPr>
              <a:t>грибники мають </a:t>
            </a:r>
            <a:r>
              <a:rPr lang="uk-UA" sz="4000" b="1" dirty="0">
                <a:solidFill>
                  <a:schemeClr val="bg1"/>
                </a:solidFill>
              </a:rPr>
              <a:t>бути обережними?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723879" y="1485578"/>
            <a:ext cx="2896534" cy="212975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723879" y="1485578"/>
            <a:ext cx="2664296" cy="20302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Гриб лисичка справжня, цілющі властивості лисички користь, лікування  лисичкою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38" y="1341562"/>
            <a:ext cx="3428776" cy="2273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Гриби.Особливості живлення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4338" r="7551" b="11808"/>
          <a:stretch/>
        </p:blipFill>
        <p:spPr bwMode="auto">
          <a:xfrm>
            <a:off x="8431358" y="3215455"/>
            <a:ext cx="2520280" cy="3049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Гриби.Особливості живлення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34907" r="52096" b="10817"/>
          <a:stretch/>
        </p:blipFill>
        <p:spPr bwMode="auto">
          <a:xfrm>
            <a:off x="2904426" y="3654180"/>
            <a:ext cx="3049113" cy="2629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98510" y="3515834"/>
            <a:ext cx="1705916" cy="58477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Лисички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413" y="1671546"/>
            <a:ext cx="2432058" cy="107721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Несправжні лисички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8510" y="5487828"/>
            <a:ext cx="1868103" cy="58477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Опеньки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0154" y="5187418"/>
            <a:ext cx="2308142" cy="107721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Несправжні опеньки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414796" y="3140274"/>
            <a:ext cx="2520280" cy="319954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468296" y="3283343"/>
            <a:ext cx="2304255" cy="303548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7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98724" y="1282220"/>
            <a:ext cx="10332476" cy="22915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Збирають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гриби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обережно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потихеньку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викручують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або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зрізають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їх ножиком, не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руйнуючи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грибниці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Бережіть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грибницю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не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витоптуйте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її.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Адже перш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ніж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з неї знову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виростуть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плодові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тіла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грибів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пройдуть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десятки років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Так повільно росте грибниця, такою чутливою вона є до несприятливих умов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існування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6" name="Picture 2" descr="lll➤ Що таке грибниця або міцелій ⭐ вся актуальна інформація на сайті  agrostor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31" y="3652317"/>
            <a:ext cx="3401255" cy="2161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ll➤ Що таке грибниця або міцелій ⭐ вся актуальна інформація на сайті  agrostor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112" y="3595370"/>
            <a:ext cx="3064479" cy="2123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8724" y="524790"/>
            <a:ext cx="10332476" cy="7010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Зауважте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2434" y="5731292"/>
            <a:ext cx="950505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Під час </a:t>
            </a:r>
            <a:r>
              <a:rPr lang="ru-RU" sz="2800" b="1" dirty="0" err="1"/>
              <a:t>прогулянки</a:t>
            </a:r>
            <a:r>
              <a:rPr lang="ru-RU" sz="2800" b="1" dirty="0"/>
              <a:t> в лісі </a:t>
            </a:r>
            <a:r>
              <a:rPr lang="ru-RU" sz="2800" b="1" dirty="0" err="1" smtClean="0"/>
              <a:t>спостерігайте</a:t>
            </a:r>
            <a:r>
              <a:rPr lang="ru-RU" sz="2800" b="1" dirty="0" smtClean="0"/>
              <a:t>, </a:t>
            </a:r>
            <a:r>
              <a:rPr lang="ru-RU" sz="2800" b="1" dirty="0"/>
              <a:t>де </a:t>
            </a:r>
            <a:r>
              <a:rPr lang="ru-RU" sz="2800" b="1" dirty="0" err="1" smtClean="0"/>
              <a:t>ростуть</a:t>
            </a:r>
            <a:r>
              <a:rPr lang="ru-RU" sz="2800" b="1" dirty="0" smtClean="0"/>
              <a:t> </a:t>
            </a:r>
            <a:r>
              <a:rPr lang="ru-RU" sz="2800" b="1" dirty="0" err="1"/>
              <a:t>гриби</a:t>
            </a:r>
            <a:r>
              <a:rPr lang="ru-RU" sz="2800" b="1" dirty="0"/>
              <a:t>.</a:t>
            </a:r>
          </a:p>
        </p:txBody>
      </p:sp>
      <p:sp>
        <p:nvSpPr>
          <p:cNvPr id="2" name="AutoShape 2" descr="Які гриби збирають восени і де вони ростуть - Gel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3650608"/>
            <a:ext cx="3095625" cy="2062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6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55" y="477466"/>
            <a:ext cx="10203721" cy="79208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Розмноження грибів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9915" y="1413570"/>
            <a:ext cx="6593418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Ніжка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шап</a:t>
            </a:r>
            <a:r>
              <a:rPr lang="ru-RU" sz="2800" b="1" dirty="0" err="1">
                <a:solidFill>
                  <a:srgbClr val="FF0000"/>
                </a:solidFill>
              </a:rPr>
              <a:t>и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нка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– це орган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розмноження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гриба. 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нижнього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боку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шап</a:t>
            </a:r>
            <a:r>
              <a:rPr lang="ru-RU" sz="2800" b="1" dirty="0" err="1">
                <a:solidFill>
                  <a:srgbClr val="FF0000"/>
                </a:solidFill>
              </a:rPr>
              <a:t>и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нки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утворюються маленькі «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насінинки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». Вони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називаються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спори. </a:t>
            </a:r>
            <a:r>
              <a:rPr lang="ru-RU" sz="2800" b="1" dirty="0">
                <a:solidFill>
                  <a:srgbClr val="FF0000"/>
                </a:solidFill>
              </a:rPr>
              <a:t>За допомогою спор гриб </a:t>
            </a:r>
            <a:r>
              <a:rPr lang="ru-RU" sz="2800" b="1" dirty="0" err="1">
                <a:solidFill>
                  <a:srgbClr val="FF0000"/>
                </a:solidFill>
              </a:rPr>
              <a:t>розмножується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6" name="Picture 2" descr="ÐÐ°ÑÑÐ¸Ð½ÐºÐ¸ Ð¿Ð¾ Ð·Ð°Ð¿ÑÐ¾ÑÑ Ð³ÑÐ¸Ð±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5" y="3741304"/>
            <a:ext cx="3937980" cy="253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ll➤ Що таке грибниця або міцелій ⭐ вся актуальна інформація на сайті  agrostor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745" y="1343709"/>
            <a:ext cx="3681267" cy="254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83918" y="3857644"/>
            <a:ext cx="6122087" cy="224676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А </a:t>
            </a:r>
            <a:r>
              <a:rPr lang="ru-RU" sz="2800" b="1" dirty="0">
                <a:solidFill>
                  <a:schemeClr val="bg1"/>
                </a:solidFill>
              </a:rPr>
              <a:t>росте </a:t>
            </a:r>
            <a:r>
              <a:rPr lang="ru-RU" sz="2800" b="1" dirty="0" smtClean="0">
                <a:solidFill>
                  <a:schemeClr val="bg1"/>
                </a:solidFill>
              </a:rPr>
              <a:t>гриб за </a:t>
            </a:r>
            <a:r>
              <a:rPr lang="ru-RU" sz="2800" b="1" dirty="0" err="1">
                <a:solidFill>
                  <a:schemeClr val="bg1"/>
                </a:solidFill>
              </a:rPr>
              <a:t>рахунок</a:t>
            </a:r>
            <a:r>
              <a:rPr lang="ru-RU" sz="2800" b="1" dirty="0">
                <a:solidFill>
                  <a:schemeClr val="bg1"/>
                </a:solidFill>
              </a:rPr>
              <a:t>  </a:t>
            </a:r>
            <a:r>
              <a:rPr lang="ru-RU" sz="2800" b="1" dirty="0" err="1">
                <a:solidFill>
                  <a:schemeClr val="bg1"/>
                </a:solidFill>
              </a:rPr>
              <a:t>білої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схожої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цвіль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маси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яка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пронизує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своїми ниточками грунт біля того місця, де росте </a:t>
            </a:r>
            <a:r>
              <a:rPr lang="ru-RU" sz="2800" b="1" dirty="0" err="1">
                <a:solidFill>
                  <a:schemeClr val="bg1"/>
                </a:solidFill>
              </a:rPr>
              <a:t>ніжка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Тіло</a:t>
            </a:r>
            <a:r>
              <a:rPr lang="ru-RU" sz="2800" b="1" dirty="0">
                <a:solidFill>
                  <a:schemeClr val="bg1"/>
                </a:solidFill>
              </a:rPr>
              <a:t> гриба </a:t>
            </a:r>
            <a:r>
              <a:rPr lang="ru-RU" sz="2800" b="1" dirty="0" err="1" smtClean="0">
                <a:solidFill>
                  <a:schemeClr val="bg1"/>
                </a:solidFill>
              </a:rPr>
              <a:t>виростає</a:t>
            </a:r>
            <a:r>
              <a:rPr lang="ru-RU" sz="2800" b="1" dirty="0" smtClean="0">
                <a:solidFill>
                  <a:schemeClr val="bg1"/>
                </a:solidFill>
              </a:rPr>
              <a:t> з </a:t>
            </a:r>
            <a:r>
              <a:rPr lang="ru-RU" sz="2800" b="1" dirty="0" err="1" smtClean="0">
                <a:solidFill>
                  <a:schemeClr val="bg1"/>
                </a:solidFill>
              </a:rPr>
              <a:t>грибниці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2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55" y="477466"/>
            <a:ext cx="10203721" cy="79208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Живлення грибів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269554"/>
            <a:ext cx="6048672" cy="3893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68095" y="1419688"/>
            <a:ext cx="4492186" cy="15872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Живляться </a:t>
            </a:r>
            <a:r>
              <a:rPr lang="uk-UA" sz="3200" b="1" dirty="0">
                <a:solidFill>
                  <a:schemeClr val="bg1"/>
                </a:solidFill>
              </a:rPr>
              <a:t>гриби </a:t>
            </a:r>
            <a:r>
              <a:rPr lang="ru-RU" sz="3200" b="1" dirty="0" err="1" smtClean="0">
                <a:solidFill>
                  <a:schemeClr val="bg1"/>
                </a:solidFill>
              </a:rPr>
              <a:t>відмерлими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рештками</a:t>
            </a:r>
            <a:r>
              <a:rPr lang="ru-RU" sz="3200" b="1" dirty="0">
                <a:solidFill>
                  <a:schemeClr val="bg1"/>
                </a:solidFill>
              </a:rPr>
              <a:t> рослин і </a:t>
            </a:r>
            <a:r>
              <a:rPr lang="ru-RU" sz="3200" b="1" dirty="0" smtClean="0">
                <a:solidFill>
                  <a:schemeClr val="bg1"/>
                </a:solidFill>
              </a:rPr>
              <a:t>тварин.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1471" y="5162890"/>
            <a:ext cx="5327110" cy="602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Отже</a:t>
            </a:r>
            <a:r>
              <a:rPr lang="uk-UA" sz="3200" b="1" dirty="0">
                <a:solidFill>
                  <a:srgbClr val="FF0000"/>
                </a:solidFill>
              </a:rPr>
              <a:t>, гриби – санітари </a:t>
            </a:r>
            <a:r>
              <a:rPr lang="uk-UA" sz="3200" b="1" dirty="0" smtClean="0">
                <a:solidFill>
                  <a:srgbClr val="FF0000"/>
                </a:solidFill>
              </a:rPr>
              <a:t>лісу.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Трутовик настоящий (Fomes fomentarius) фото и опис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95" y="3051698"/>
            <a:ext cx="4505649" cy="2997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68095" y="5756436"/>
            <a:ext cx="179042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Трутовик</a:t>
            </a:r>
          </a:p>
        </p:txBody>
      </p:sp>
    </p:spTree>
    <p:extLst>
      <p:ext uri="{BB962C8B-B14F-4D97-AF65-F5344CB8AC3E}">
        <p14:creationId xmlns:p14="http://schemas.microsoft.com/office/powerpoint/2010/main" val="6871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55" y="477467"/>
            <a:ext cx="10203721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err="1"/>
              <a:t>Роздивіться</a:t>
            </a:r>
            <a:r>
              <a:rPr lang="ru-RU" sz="4000" b="1" dirty="0"/>
              <a:t> й </a:t>
            </a:r>
            <a:r>
              <a:rPr lang="ru-RU" sz="4000" b="1" dirty="0" err="1" smtClean="0"/>
              <a:t>обговоріть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1967" y="1304854"/>
            <a:ext cx="8691553" cy="5407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Чи вам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доводилося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бачити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такі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форми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грибів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 descr="D:\3 клас\04 ЯДС\Грущинська\5 Тварини\079_Гриби\2026-03-26_225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22" y="1845618"/>
            <a:ext cx="94773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90922" y="5233009"/>
            <a:ext cx="10073718" cy="1077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Важко </a:t>
            </a:r>
            <a:r>
              <a:rPr lang="ru-RU" sz="2800" b="1" dirty="0" err="1"/>
              <a:t>уявити</a:t>
            </a:r>
            <a:r>
              <a:rPr lang="ru-RU" sz="2800" b="1" dirty="0"/>
              <a:t>, але навколо </a:t>
            </a:r>
            <a:r>
              <a:rPr lang="ru-RU" sz="2800" b="1" dirty="0" err="1"/>
              <a:t>існує</a:t>
            </a:r>
            <a:r>
              <a:rPr lang="ru-RU" sz="2800" b="1" dirty="0"/>
              <a:t> цілий світ </a:t>
            </a:r>
            <a:r>
              <a:rPr lang="ru-RU" sz="2800" b="1" dirty="0" err="1" smtClean="0"/>
              <a:t>мікроскопічних</a:t>
            </a:r>
            <a:r>
              <a:rPr lang="ru-RU" sz="2800" b="1" dirty="0" smtClean="0"/>
              <a:t> </a:t>
            </a:r>
            <a:r>
              <a:rPr lang="ru-RU" sz="2800" b="1" dirty="0" err="1"/>
              <a:t>грибів</a:t>
            </a:r>
            <a:r>
              <a:rPr lang="ru-RU" sz="2800" b="1" dirty="0"/>
              <a:t>. </a:t>
            </a:r>
            <a:r>
              <a:rPr lang="ru-RU" sz="2800" b="1" dirty="0" err="1"/>
              <a:t>Розгледіти</a:t>
            </a:r>
            <a:r>
              <a:rPr lang="ru-RU" sz="2800" b="1" dirty="0"/>
              <a:t> їх можна тільки під </a:t>
            </a:r>
            <a:r>
              <a:rPr lang="ru-RU" sz="2800" b="1" dirty="0" err="1"/>
              <a:t>мікроскопом</a:t>
            </a:r>
            <a:r>
              <a:rPr lang="ru-RU" sz="2800" b="1" dirty="0"/>
              <a:t>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4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07454" y="1269554"/>
            <a:ext cx="10203721" cy="2088231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Усі </a:t>
            </a:r>
            <a:r>
              <a:rPr lang="uk-UA" sz="2800" b="1" dirty="0" smtClean="0">
                <a:solidFill>
                  <a:schemeClr val="bg1"/>
                </a:solidFill>
              </a:rPr>
              <a:t>мікроскопічні гриби </a:t>
            </a:r>
            <a:r>
              <a:rPr lang="uk-UA" sz="2800" b="1" dirty="0">
                <a:solidFill>
                  <a:schemeClr val="bg1"/>
                </a:solidFill>
              </a:rPr>
              <a:t>утворюються грибницею, яка швидко розростається і розгалужується у ґрунті, деревині, продуктах харчування… Що більша поверхня </a:t>
            </a:r>
            <a:r>
              <a:rPr lang="uk-UA" sz="2800" b="1" dirty="0" smtClean="0">
                <a:solidFill>
                  <a:schemeClr val="bg1"/>
                </a:solidFill>
              </a:rPr>
              <a:t>грибниці, </a:t>
            </a:r>
            <a:r>
              <a:rPr lang="uk-UA" sz="2800" b="1" dirty="0">
                <a:solidFill>
                  <a:schemeClr val="bg1"/>
                </a:solidFill>
              </a:rPr>
              <a:t>то </a:t>
            </a:r>
            <a:r>
              <a:rPr lang="ru-RU" sz="2800" b="1" dirty="0"/>
              <a:t>краще </a:t>
            </a:r>
            <a:r>
              <a:rPr lang="ru-RU" sz="2800" b="1" dirty="0" err="1"/>
              <a:t>гриби</a:t>
            </a:r>
            <a:r>
              <a:rPr lang="ru-RU" sz="2800" b="1" dirty="0"/>
              <a:t> </a:t>
            </a:r>
            <a:r>
              <a:rPr lang="ru-RU" sz="2800" b="1" dirty="0" err="1"/>
              <a:t>живляться</a:t>
            </a:r>
            <a:r>
              <a:rPr lang="ru-RU" sz="2800" b="1" dirty="0"/>
              <a:t>, </a:t>
            </a:r>
            <a:r>
              <a:rPr lang="ru-RU" sz="2800" b="1" dirty="0" err="1"/>
              <a:t>всмоктуючи</a:t>
            </a:r>
            <a:r>
              <a:rPr lang="ru-RU" sz="2800" b="1" dirty="0"/>
              <a:t> </a:t>
            </a:r>
            <a:r>
              <a:rPr lang="ru-RU" sz="2800" b="1" dirty="0" err="1"/>
              <a:t>розчинені</a:t>
            </a:r>
            <a:r>
              <a:rPr lang="ru-RU" sz="2800" b="1" dirty="0"/>
              <a:t> </a:t>
            </a:r>
            <a:r>
              <a:rPr lang="ru-RU" sz="2800" b="1" dirty="0" err="1"/>
              <a:t>поживні</a:t>
            </a:r>
            <a:r>
              <a:rPr lang="ru-RU" sz="2800" b="1" dirty="0"/>
              <a:t> </a:t>
            </a:r>
            <a:r>
              <a:rPr lang="ru-RU" sz="2800" b="1" dirty="0" err="1" smtClean="0"/>
              <a:t>речовини</a:t>
            </a:r>
            <a:r>
              <a:rPr lang="ru-RU" sz="2800" b="1" dirty="0" smtClean="0"/>
              <a:t>, </a:t>
            </a:r>
            <a:r>
              <a:rPr lang="uk-UA" sz="2800" b="1" dirty="0" smtClean="0">
                <a:solidFill>
                  <a:schemeClr val="bg1"/>
                </a:solidFill>
              </a:rPr>
              <a:t>швидше розмножуються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" name="AutoShape 4" descr="Где искать сморчки и строчки и как их готовить — читать на Gastronom.ru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506" name="Picture 2" descr="Чорна пліснява (аспергільоз) часнику – UkrUP ™ (УкрАП) – Чеснок от  производи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5" y="3460971"/>
            <a:ext cx="2565218" cy="1925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Якщо на хлібі з'явилася пліснява — не їжте його — Уляна Супрун | ВІКНА.  Новини Калуша та Прикарпатт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994" y="3525237"/>
            <a:ext cx="2711320" cy="1797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07454" y="516065"/>
            <a:ext cx="10203721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err="1" smtClean="0"/>
              <a:t>Форми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грибів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Пенициллез или зеленая плесень лука и чеснока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820" y="3492629"/>
            <a:ext cx="2575475" cy="1926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Страшна чорна цвіль: як вона впливає на нас? | Велика Епох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18" y="3548751"/>
            <a:ext cx="2560002" cy="1773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67495" y="5419496"/>
            <a:ext cx="99748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Цвіль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сирих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приміщеннях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пліснява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продуктах 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дріжджі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зовні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схожі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шап</a:t>
            </a:r>
            <a:r>
              <a:rPr lang="ru-RU" sz="2800" b="1" dirty="0" err="1" smtClean="0">
                <a:solidFill>
                  <a:srgbClr val="FF0000"/>
                </a:solidFill>
              </a:rPr>
              <a:t>и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нкові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гриби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562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2978" y="3495003"/>
            <a:ext cx="6359593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Цвільовий</a:t>
            </a:r>
            <a:r>
              <a:rPr lang="ru-RU" sz="2800" b="1" dirty="0">
                <a:solidFill>
                  <a:srgbClr val="FF0000"/>
                </a:solidFill>
              </a:rPr>
              <a:t> гриб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селиться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на продуктах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харчування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і нитками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грибниці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вбирає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з них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поживні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речовини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07455" y="477467"/>
            <a:ext cx="10203721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err="1" smtClean="0"/>
              <a:t>Цвільовий</a:t>
            </a:r>
            <a:r>
              <a:rPr lang="ru-RU" sz="4000" b="1" dirty="0" smtClean="0"/>
              <a:t> гриб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ÐÐ°ÑÑÐ¸Ð½ÐºÐ¸ Ð¿Ð¾ Ð·Ð°Ð¿ÑÐ¾ÑÑ ÑÐ²ÑÐ»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8" y="1190746"/>
            <a:ext cx="2321204" cy="2304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Ð°ÑÑÐ¸Ð½ÐºÐ¸ Ð¿Ð¾ Ð·Ð°Ð¿ÑÐ¾ÑÑ ÑÐ²ÑÐ»Ñ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35715"/>
          <a:stretch/>
        </p:blipFill>
        <p:spPr bwMode="auto">
          <a:xfrm>
            <a:off x="5703313" y="1330756"/>
            <a:ext cx="2671453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51" y="1244283"/>
            <a:ext cx="3041929" cy="2237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18" y="1393340"/>
            <a:ext cx="3371881" cy="2013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5938" y="5085978"/>
            <a:ext cx="587247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Люди навчилися використовувати цвіль:  з неї виготовляють ліки</a:t>
            </a:r>
            <a:endParaRPr lang="ru-RU" sz="2800" b="1" dirty="0"/>
          </a:p>
        </p:txBody>
      </p:sp>
      <p:pic>
        <p:nvPicPr>
          <p:cNvPr id="12" name="Picture 6" descr="ÐÐ°ÑÑÐ¸Ð½ÐºÐ¸ Ð¿Ð¾ Ð·Ð°Ð¿ÑÐ¾ÑÑ ÑÐ²ÑÐ»Ñ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70" y="3540438"/>
            <a:ext cx="4204473" cy="2337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921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9" y="1485579"/>
            <a:ext cx="8827231" cy="5760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3" y="549474"/>
            <a:ext cx="10153129" cy="6842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7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9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60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1"/>
            <a:ext cx="194421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90" y="5374011"/>
            <a:ext cx="302433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40" y="5391118"/>
            <a:ext cx="264925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4" y="5358605"/>
            <a:ext cx="216024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8734" y="1341562"/>
            <a:ext cx="7263279" cy="61500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Дріжджі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– це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гриби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які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живляться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цукром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1991" y="4903015"/>
            <a:ext cx="5529685" cy="12178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ru-RU" sz="2400" b="1" dirty="0"/>
              <a:t>Під </a:t>
            </a:r>
            <a:r>
              <a:rPr lang="ru-RU" sz="2400" b="1" dirty="0" err="1"/>
              <a:t>мікроскопом</a:t>
            </a:r>
            <a:r>
              <a:rPr lang="ru-RU" sz="2400" b="1" dirty="0"/>
              <a:t> вони </a:t>
            </a:r>
            <a:r>
              <a:rPr lang="ru-RU" sz="2400" b="1" dirty="0" err="1"/>
              <a:t>перетворюються</a:t>
            </a:r>
            <a:r>
              <a:rPr lang="ru-RU" sz="2400" b="1" dirty="0"/>
              <a:t> на </a:t>
            </a:r>
            <a:r>
              <a:rPr lang="ru-RU" sz="2400" b="1" dirty="0" err="1"/>
              <a:t>живописні</a:t>
            </a:r>
            <a:r>
              <a:rPr lang="ru-RU" sz="2400" b="1" dirty="0"/>
              <a:t> </a:t>
            </a:r>
            <a:r>
              <a:rPr lang="ru-RU" sz="2400" b="1" dirty="0" err="1"/>
              <a:t>овальні</a:t>
            </a:r>
            <a:r>
              <a:rPr lang="ru-RU" sz="2400" b="1" dirty="0"/>
              <a:t> </a:t>
            </a:r>
            <a:r>
              <a:rPr lang="ru-RU" sz="2400" b="1" dirty="0" err="1"/>
              <a:t>клітинки</a:t>
            </a:r>
            <a:r>
              <a:rPr lang="ru-RU" sz="2400" b="1" dirty="0"/>
              <a:t> з маленькими </a:t>
            </a:r>
            <a:r>
              <a:rPr lang="ru-RU" sz="2400" b="1" dirty="0" err="1" smtClean="0"/>
              <a:t>бруньками</a:t>
            </a:r>
            <a:r>
              <a:rPr lang="ru-RU" sz="2400" b="1" dirty="0"/>
              <a:t>.</a:t>
            </a:r>
          </a:p>
        </p:txBody>
      </p:sp>
      <p:pic>
        <p:nvPicPr>
          <p:cNvPr id="5" name="Picture 4" descr="Як правильно «розбудити» і додати у тісто сухі дріжджі — Радіо ТР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4" y="2035802"/>
            <a:ext cx="4236017" cy="2171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07455" y="477467"/>
            <a:ext cx="10203721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err="1" smtClean="0"/>
              <a:t>Дріжджі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02392" y="2050124"/>
            <a:ext cx="662473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Бежевий</a:t>
            </a:r>
            <a:r>
              <a:rPr lang="ru-RU" sz="2400" b="1" dirty="0"/>
              <a:t> порошок у маленькому пакетику чи </a:t>
            </a:r>
            <a:r>
              <a:rPr lang="ru-RU" sz="2400" b="1" dirty="0" err="1"/>
              <a:t>вологий</a:t>
            </a:r>
            <a:r>
              <a:rPr lang="ru-RU" sz="2400" b="1" dirty="0"/>
              <a:t> </a:t>
            </a:r>
            <a:r>
              <a:rPr lang="ru-RU" sz="2400" b="1" dirty="0" err="1"/>
              <a:t>кремовий</a:t>
            </a:r>
            <a:r>
              <a:rPr lang="ru-RU" sz="2400" b="1" dirty="0"/>
              <a:t> </a:t>
            </a:r>
            <a:r>
              <a:rPr lang="ru-RU" sz="2400" b="1" dirty="0" err="1"/>
              <a:t>брикетик</a:t>
            </a:r>
            <a:r>
              <a:rPr lang="ru-RU" sz="2400" b="1" dirty="0"/>
              <a:t>, схожий на </a:t>
            </a:r>
            <a:r>
              <a:rPr lang="ru-RU" sz="2400" b="1" dirty="0" err="1"/>
              <a:t>м’який</a:t>
            </a:r>
            <a:r>
              <a:rPr lang="ru-RU" sz="2400" b="1" dirty="0"/>
              <a:t> сир, — ось як </a:t>
            </a:r>
            <a:r>
              <a:rPr lang="ru-RU" sz="2400" b="1" dirty="0" err="1"/>
              <a:t>дріжджі</a:t>
            </a:r>
            <a:r>
              <a:rPr lang="ru-RU" sz="2400" b="1" dirty="0"/>
              <a:t> з’являються перед нами на </a:t>
            </a:r>
            <a:r>
              <a:rPr lang="ru-RU" sz="2400" b="1" dirty="0" err="1"/>
              <a:t>кухні</a:t>
            </a:r>
            <a:r>
              <a:rPr lang="ru-RU" sz="2400" b="1" dirty="0"/>
              <a:t>. Ці </a:t>
            </a:r>
            <a:r>
              <a:rPr lang="ru-RU" sz="2400" b="1" dirty="0" err="1"/>
              <a:t>скромні</a:t>
            </a:r>
            <a:r>
              <a:rPr lang="ru-RU" sz="2400" b="1" dirty="0"/>
              <a:t> пакетики </a:t>
            </a:r>
            <a:r>
              <a:rPr lang="ru-RU" sz="2400" b="1" dirty="0" err="1"/>
              <a:t>ховають</a:t>
            </a:r>
            <a:r>
              <a:rPr lang="ru-RU" sz="2400" b="1" dirty="0"/>
              <a:t> </a:t>
            </a:r>
            <a:r>
              <a:rPr lang="ru-RU" sz="2400" b="1" dirty="0" err="1"/>
              <a:t>мільйони</a:t>
            </a:r>
            <a:r>
              <a:rPr lang="ru-RU" sz="2400" b="1" dirty="0"/>
              <a:t> </a:t>
            </a:r>
            <a:r>
              <a:rPr lang="ru-RU" sz="2400" b="1" dirty="0" err="1"/>
              <a:t>мікроскопічних</a:t>
            </a:r>
            <a:r>
              <a:rPr lang="ru-RU" sz="2400" b="1" dirty="0"/>
              <a:t> </a:t>
            </a:r>
            <a:r>
              <a:rPr lang="ru-RU" sz="2400" b="1" dirty="0" err="1"/>
              <a:t>грибів</a:t>
            </a:r>
            <a:r>
              <a:rPr lang="ru-RU" sz="2400" b="1" dirty="0"/>
              <a:t>, які </a:t>
            </a:r>
            <a:r>
              <a:rPr lang="ru-RU" sz="2400" b="1" dirty="0" err="1"/>
              <a:t>оживають</a:t>
            </a:r>
            <a:r>
              <a:rPr lang="ru-RU" sz="2400" b="1" dirty="0"/>
              <a:t> у </a:t>
            </a:r>
            <a:r>
              <a:rPr lang="ru-RU" sz="2400" b="1" dirty="0" err="1"/>
              <a:t>теплій</a:t>
            </a:r>
            <a:r>
              <a:rPr lang="ru-RU" sz="2400" b="1" dirty="0"/>
              <a:t> </a:t>
            </a:r>
            <a:r>
              <a:rPr lang="ru-RU" sz="2400" b="1" dirty="0" err="1"/>
              <a:t>воді</a:t>
            </a:r>
            <a:r>
              <a:rPr lang="ru-RU" sz="2400" b="1" dirty="0"/>
              <a:t>, </a:t>
            </a:r>
            <a:r>
              <a:rPr lang="ru-RU" sz="2400" b="1" dirty="0" err="1"/>
              <a:t>утворюючи</a:t>
            </a:r>
            <a:r>
              <a:rPr lang="ru-RU" sz="2400" b="1" dirty="0"/>
              <a:t> </a:t>
            </a:r>
            <a:r>
              <a:rPr lang="ru-RU" sz="2400" b="1" dirty="0" err="1"/>
              <a:t>пишну</a:t>
            </a:r>
            <a:r>
              <a:rPr lang="ru-RU" sz="2400" b="1" dirty="0"/>
              <a:t> </a:t>
            </a:r>
            <a:r>
              <a:rPr lang="ru-RU" sz="2400" b="1" dirty="0" err="1"/>
              <a:t>піну</a:t>
            </a:r>
            <a:r>
              <a:rPr lang="ru-RU" sz="2400" b="1" dirty="0"/>
              <a:t> з </a:t>
            </a:r>
            <a:r>
              <a:rPr lang="ru-RU" sz="2400" b="1" dirty="0" err="1"/>
              <a:t>дріжджовим</a:t>
            </a:r>
            <a:r>
              <a:rPr lang="ru-RU" sz="2400" b="1" dirty="0"/>
              <a:t> ароматом. </a:t>
            </a:r>
          </a:p>
        </p:txBody>
      </p:sp>
      <p:sp>
        <p:nvSpPr>
          <p:cNvPr id="3" name="AutoShape 2" descr="iak-vyhliadaiut-drizhdzhi-vid-krykhitnykh-klitynok-do-aromatnoho-tista-d25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4406176"/>
            <a:ext cx="3538480" cy="221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65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ÐÐ°ÑÑÐ¸Ð½ÐºÐ¸ Ð¿Ð¾ Ð·Ð°Ð¿ÑÐ¾ÑÑ Ð¡Ð°Ð¶ÐºÐ¾Ð²Ñ Ð³ÑÐ¸Ð±Ð¸ â Ð½Ð° ÐºÑÐºÑÑÑÐ´Ð·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99" y="2905427"/>
            <a:ext cx="2232248" cy="3439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7455" y="477467"/>
            <a:ext cx="10203721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rgbClr val="FFFF00"/>
                </a:solidFill>
              </a:rPr>
              <a:t>Гриби-паразити</a:t>
            </a:r>
            <a:r>
              <a:rPr lang="uk-UA" sz="4000" b="1" dirty="0" smtClean="0">
                <a:solidFill>
                  <a:schemeClr val="bg1"/>
                </a:solidFill>
              </a:rPr>
              <a:t> паразитують </a:t>
            </a:r>
            <a:r>
              <a:rPr lang="uk-UA" sz="4000" b="1" dirty="0">
                <a:solidFill>
                  <a:schemeClr val="bg1"/>
                </a:solidFill>
              </a:rPr>
              <a:t>на рослинах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07454" y="1304980"/>
            <a:ext cx="10203721" cy="14767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800" b="1" dirty="0" err="1" smtClean="0">
                <a:solidFill>
                  <a:srgbClr val="FF0000"/>
                </a:solidFill>
              </a:rPr>
              <a:t>Сажковий</a:t>
            </a:r>
            <a:r>
              <a:rPr lang="ru-RU" sz="2800" b="1" dirty="0" smtClean="0">
                <a:solidFill>
                  <a:srgbClr val="FF0000"/>
                </a:solidFill>
              </a:rPr>
              <a:t> гриб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уражує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зернові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рослини –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пшеницю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кукурудзу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жито, овес –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перетворюючи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частини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рослини (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колосся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качани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) 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чорну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порошисту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масу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спор, схожу на сажу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Сажкові гриби-паразити зернових культур, як відбувається зараження | #ТЕ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9" y="291872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ажка (гриб)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421" y="2986602"/>
            <a:ext cx="2165226" cy="3247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07455" y="477467"/>
            <a:ext cx="10203721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rgbClr val="FFFF00"/>
                </a:solidFill>
              </a:rPr>
              <a:t>Гриби-паразити </a:t>
            </a:r>
            <a:r>
              <a:rPr lang="uk-UA" sz="4000" b="1" dirty="0" smtClean="0">
                <a:solidFill>
                  <a:schemeClr val="bg1"/>
                </a:solidFill>
              </a:rPr>
              <a:t>паразитують </a:t>
            </a:r>
            <a:r>
              <a:rPr lang="uk-UA" sz="4000" b="1" dirty="0">
                <a:solidFill>
                  <a:schemeClr val="bg1"/>
                </a:solidFill>
              </a:rPr>
              <a:t>на рослинах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63439" y="1376988"/>
            <a:ext cx="10347738" cy="21968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Іржасті гриби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вражають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рослини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утворюючи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листках,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стеблах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і плодах жовті,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помаранчеві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або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бурі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плями (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іржу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). Вони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здатні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значно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знижувати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врожайність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зернових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культур, а також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завдавати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шкоди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трояндам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грушам та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ялівцю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спричиняючи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відмирання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частин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рослини.</a:t>
            </a:r>
          </a:p>
        </p:txBody>
      </p:sp>
      <p:pic>
        <p:nvPicPr>
          <p:cNvPr id="11" name="Picture 2" descr="ÐÐ°ÑÑÐ¸Ð½ÐºÐ¸ Ð¿Ð¾ Ð·Ð°Ð¿ÑÐ¾ÑÑ ÐÑÐ¶Ð° â Ð½Ð° Ð·ÐµÑÐ½Ð¾Ð²Ð¸Ñ ÐºÑÐ»ÑÑÑÑ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03" y="3698749"/>
            <a:ext cx="3983447" cy="2537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31" y="3723629"/>
            <a:ext cx="4312157" cy="2464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9422" y="1269553"/>
            <a:ext cx="5688632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850" algn="just"/>
            <a:r>
              <a:rPr lang="ru-RU" sz="2800" b="1" dirty="0" err="1"/>
              <a:t>Гриби</a:t>
            </a:r>
            <a:r>
              <a:rPr lang="ru-RU" sz="2800" b="1" dirty="0"/>
              <a:t> — це живі організми, які </a:t>
            </a:r>
            <a:r>
              <a:rPr lang="ru-RU" sz="2800" b="1" dirty="0" err="1">
                <a:solidFill>
                  <a:srgbClr val="FFFF00"/>
                </a:solidFill>
              </a:rPr>
              <a:t>живляться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готовими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поживними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речовинами</a:t>
            </a:r>
            <a:r>
              <a:rPr lang="ru-RU" sz="2800" b="1" dirty="0"/>
              <a:t>, </a:t>
            </a:r>
            <a:r>
              <a:rPr lang="ru-RU" sz="2800" b="1" dirty="0">
                <a:solidFill>
                  <a:srgbClr val="FFFF00"/>
                </a:solidFill>
              </a:rPr>
              <a:t>як </a:t>
            </a:r>
            <a:r>
              <a:rPr lang="ru-RU" sz="2800" b="1" dirty="0" err="1" smtClean="0">
                <a:solidFill>
                  <a:srgbClr val="FFFF00"/>
                </a:solidFill>
              </a:rPr>
              <a:t>тварини</a:t>
            </a:r>
            <a:r>
              <a:rPr lang="ru-RU" sz="2800" b="1" dirty="0" smtClean="0"/>
              <a:t>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07455" y="477467"/>
            <a:ext cx="10203721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Вивчаємо й </a:t>
            </a:r>
            <a:r>
              <a:rPr lang="ru-RU" sz="4000" b="1" dirty="0" err="1" smtClean="0"/>
              <a:t>розуміємо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0722" y="1269554"/>
            <a:ext cx="5046867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Гриби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ведуть</a:t>
            </a:r>
            <a:r>
              <a:rPr lang="ru-RU" sz="2800" b="1" dirty="0" smtClean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прикріплений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спосіб</a:t>
            </a:r>
            <a:r>
              <a:rPr lang="ru-RU" sz="2800" b="1" dirty="0">
                <a:solidFill>
                  <a:srgbClr val="FFFF00"/>
                </a:solidFill>
              </a:rPr>
              <a:t> життя і </a:t>
            </a:r>
            <a:r>
              <a:rPr lang="ru-RU" sz="2800" b="1" dirty="0" err="1">
                <a:solidFill>
                  <a:srgbClr val="FFFF00"/>
                </a:solidFill>
              </a:rPr>
              <a:t>ростуть</a:t>
            </a:r>
            <a:r>
              <a:rPr lang="ru-RU" sz="2800" b="1" dirty="0"/>
              <a:t>, </a:t>
            </a:r>
            <a:r>
              <a:rPr lang="ru-RU" sz="2800" b="1" dirty="0">
                <a:solidFill>
                  <a:srgbClr val="FFFF00"/>
                </a:solidFill>
              </a:rPr>
              <a:t>як рослини</a:t>
            </a:r>
            <a:r>
              <a:rPr lang="ru-RU" sz="2800" b="1" dirty="0"/>
              <a:t>; </a:t>
            </a:r>
            <a:r>
              <a:rPr lang="ru-RU" sz="2800" b="1" dirty="0" err="1"/>
              <a:t>однак</a:t>
            </a:r>
            <a:r>
              <a:rPr lang="ru-RU" sz="2800" b="1" dirty="0"/>
              <a:t> їм не </a:t>
            </a:r>
            <a:r>
              <a:rPr lang="ru-RU" sz="2800" b="1" dirty="0" err="1"/>
              <a:t>потрібне</a:t>
            </a:r>
            <a:r>
              <a:rPr lang="ru-RU" sz="2800" b="1" dirty="0"/>
              <a:t> </a:t>
            </a:r>
            <a:r>
              <a:rPr lang="ru-RU" sz="2800" b="1" dirty="0" err="1"/>
              <a:t>світло</a:t>
            </a:r>
            <a:r>
              <a:rPr lang="ru-RU" sz="2800" b="1" dirty="0"/>
              <a:t>.</a:t>
            </a:r>
          </a:p>
        </p:txBody>
      </p:sp>
      <p:pic>
        <p:nvPicPr>
          <p:cNvPr id="5" name="Picture 2" descr="Симбіоз грибів з рослинами і іншими організмами у природньому середовищ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" y="2722010"/>
            <a:ext cx="2838537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Діагностична робота № 6 ЯДС Тема &quot;Рослини, гриби, мікроорганізми&quot; | Тест. Я  досліджую сві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4288"/>
          <a:stretch/>
        </p:blipFill>
        <p:spPr bwMode="auto">
          <a:xfrm>
            <a:off x="3355727" y="2709714"/>
            <a:ext cx="2950039" cy="2028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80722" y="3085436"/>
            <a:ext cx="504686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Гриби </a:t>
            </a:r>
            <a:r>
              <a:rPr lang="uk-UA" sz="2800" b="1" dirty="0" smtClean="0">
                <a:solidFill>
                  <a:srgbClr val="FFFF00"/>
                </a:solidFill>
              </a:rPr>
              <a:t>розмножуються </a:t>
            </a:r>
            <a:r>
              <a:rPr lang="uk-UA" sz="2800" b="1" dirty="0">
                <a:solidFill>
                  <a:srgbClr val="FFFF00"/>
                </a:solidFill>
              </a:rPr>
              <a:t>спорами</a:t>
            </a:r>
            <a:r>
              <a:rPr lang="uk-UA" sz="2800" b="1" dirty="0">
                <a:solidFill>
                  <a:schemeClr val="bg1"/>
                </a:solidFill>
              </a:rPr>
              <a:t>, а рослини – насінням. </a:t>
            </a:r>
            <a:r>
              <a:rPr lang="uk-UA" sz="2800" b="1" dirty="0" smtClean="0">
                <a:solidFill>
                  <a:schemeClr val="bg1"/>
                </a:solidFill>
              </a:rPr>
              <a:t>Грибам </a:t>
            </a:r>
            <a:r>
              <a:rPr lang="uk-UA" sz="2800" b="1" dirty="0">
                <a:solidFill>
                  <a:schemeClr val="bg1"/>
                </a:solidFill>
              </a:rPr>
              <a:t>не потрібне запилення.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6" descr="Спори грибів: де знаходяться, активовані, розмір | #ТЕ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01" y="4642239"/>
            <a:ext cx="2520691" cy="1892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463738" y="3986790"/>
            <a:ext cx="972109" cy="1052886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Спора — Вікіпед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50" y="4581921"/>
            <a:ext cx="2490624" cy="1869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3491927" y="5157986"/>
            <a:ext cx="1625798" cy="72008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579112" y="5039676"/>
            <a:ext cx="3801555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Отже, </a:t>
            </a:r>
            <a:r>
              <a:rPr lang="uk-UA" sz="2800" b="1" dirty="0" smtClean="0">
                <a:solidFill>
                  <a:srgbClr val="FF0000"/>
                </a:solidFill>
              </a:rPr>
              <a:t>гриби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– окрема </a:t>
            </a:r>
            <a:r>
              <a:rPr lang="uk-UA" sz="2800" b="1" dirty="0" smtClean="0">
                <a:solidFill>
                  <a:srgbClr val="FF0000"/>
                </a:solidFill>
              </a:rPr>
              <a:t>ц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uk-UA" sz="2800" b="1" dirty="0" smtClean="0">
                <a:solidFill>
                  <a:srgbClr val="FF0000"/>
                </a:solidFill>
              </a:rPr>
              <a:t>рина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изначаємо меланін, хітозан і бета-глюкан у порошку дієтичної добавки на  основі грибі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2784849"/>
            <a:ext cx="2723456" cy="1814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рисні властивості грибів: лікарка розповіла, кому можна їх ї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19" y="4817742"/>
            <a:ext cx="2666575" cy="1777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3269" y="1271967"/>
            <a:ext cx="432048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/>
              <a:t>1) Корм </a:t>
            </a:r>
            <a:r>
              <a:rPr lang="uk-UA" sz="2800" b="1" dirty="0"/>
              <a:t>для диких тварин</a:t>
            </a:r>
            <a:r>
              <a:rPr lang="uk-UA" sz="2800" b="1" dirty="0" smtClean="0"/>
              <a:t>,</a:t>
            </a:r>
            <a:endParaRPr lang="ru-RU" sz="28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07455" y="477467"/>
            <a:ext cx="10203721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Значення </a:t>
            </a:r>
            <a:r>
              <a:rPr lang="ru-RU" sz="4000" b="1" dirty="0" err="1" smtClean="0"/>
              <a:t>грибів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3269" y="1915195"/>
            <a:ext cx="436526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2) окраса </a:t>
            </a:r>
            <a:r>
              <a:rPr lang="uk-UA" sz="2800" b="1" dirty="0"/>
              <a:t>лісів,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07454" y="2537369"/>
            <a:ext cx="436629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3) сировина </a:t>
            </a:r>
            <a:r>
              <a:rPr lang="uk-UA" sz="2800" b="1" dirty="0"/>
              <a:t>для ліків,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7455" y="3168881"/>
            <a:ext cx="432048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4) «санітари</a:t>
            </a:r>
            <a:r>
              <a:rPr lang="uk-UA" sz="2800" b="1" dirty="0"/>
              <a:t>» довкілля,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07454" y="3797092"/>
            <a:ext cx="389539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5) продукт </a:t>
            </a:r>
            <a:r>
              <a:rPr lang="uk-UA" sz="2800" b="1" dirty="0"/>
              <a:t>харчування,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7454" y="4340689"/>
            <a:ext cx="4824536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6) сировина </a:t>
            </a:r>
            <a:r>
              <a:rPr lang="uk-UA" sz="2800" b="1" dirty="0"/>
              <a:t>для спирту, пива, випікання хлібних виробів</a:t>
            </a:r>
            <a:endParaRPr lang="ru-RU" sz="2800" b="1" dirty="0"/>
          </a:p>
        </p:txBody>
      </p:sp>
      <p:pic>
        <p:nvPicPr>
          <p:cNvPr id="1026" name="Picture 2" descr="🧐Які тварини їдять гриби❓ 🐌З моменту коли сніг зійшов з землі і починає  пригрівати сонечко, починають з'являтися перші гриби. І вони стають їжею  для равликів, які не тільки їх їдять, а 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02" y="1235875"/>
            <a:ext cx="2532477" cy="1896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езвичайні гриби : казкове видовище: 20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89" y="4297529"/>
            <a:ext cx="2662858" cy="1769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Дріжджі сухі хлібопекарські 100 г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015" y="3038758"/>
            <a:ext cx="1890292" cy="2563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ТИХЕ ПОЛЮВАННЯ” – як збирати гриби, аби не потрапити до лікарні – SmartNew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69" y="1271967"/>
            <a:ext cx="2568807" cy="1926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2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388173" y="5085978"/>
            <a:ext cx="3810655" cy="10883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Що спільного у грибів з рослинами?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920">
            <a:off x="10279869" y="1493332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314047" y="4982104"/>
            <a:ext cx="3893371" cy="11922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Чим розмножуються гриби?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70887" y="5253733"/>
            <a:ext cx="3727941" cy="9206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будова грибів?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198455" y="3069754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28" y="1117690"/>
            <a:ext cx="2172773" cy="257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3 -0.04189 L -0.05953 -0.04166 C -0.05927 -0.04953 -0.05901 -0.05717 -0.05849 -0.06458 C -0.05836 -0.06713 -0.05758 -0.06944 -0.05745 -0.07199 C -0.05693 -0.08449 -0.05706 -0.09722 -0.0564 -0.10949 C -0.05588 -0.11967 -0.05523 -0.12963 -0.05432 -0.13958 C -0.05393 -0.14328 -0.05367 -0.14722 -0.05328 -0.15092 C -0.05263 -0.15532 -0.05185 -0.15972 -0.05119 -0.16412 C -0.05185 -0.17916 -0.05211 -0.19421 -0.05328 -0.20902 C -0.05354 -0.2125 -0.05484 -0.21527 -0.05536 -0.21851 C -0.05888 -0.24097 -0.05328 -0.21851 -0.05953 -0.24097 C -0.06175 -0.26064 -0.05888 -0.24004 -0.06383 -0.25972 C -0.06435 -0.26203 -0.06435 -0.26481 -0.06487 -0.26736 C -0.06552 -0.2706 -0.06644 -0.27338 -0.06696 -0.27662 C -0.06748 -0.27986 -0.06748 -0.2831 -0.068 -0.28611 C -0.06852 -0.28865 -0.06956 -0.29097 -0.07021 -0.29351 C -0.07386 -0.30833 -0.07021 -0.29838 -0.07647 -0.31226 C -0.07725 -0.3162 -0.07751 -0.32013 -0.07855 -0.32361 C -0.07959 -0.32685 -0.0878 -0.3493 -0.09028 -0.35555 C -0.09197 -0.35995 -0.09419 -0.36388 -0.09549 -0.36875 C -0.09653 -0.37245 -0.0977 -0.37615 -0.09874 -0.37986 C -0.09979 -0.38425 -0.10031 -0.38912 -0.10187 -0.39305 C -0.11099 -0.41736 -0.10356 -0.38819 -0.11138 -0.4118 C -0.11268 -0.41597 -0.11321 -0.42083 -0.11451 -0.425 C -0.11568 -0.42847 -0.1175 -0.43101 -0.11881 -0.43449 C -0.12167 -0.44166 -0.12493 -0.44884 -0.12728 -0.45694 C -0.12988 -0.46643 -0.13327 -0.47893 -0.13679 -0.48703 C -0.13926 -0.49259 -0.14213 -0.49768 -0.14408 -0.50393 C -0.14525 -0.50694 -0.1463 -0.50995 -0.14734 -0.51319 C -0.15112 -0.52546 -0.15138 -0.53032 -0.15685 -0.54328 C -0.16375 -0.55972 -0.15541 -0.54074 -0.16532 -0.56018 C -0.16675 -0.56319 -0.16792 -0.56666 -0.16948 -0.56967 C -0.17105 -0.57245 -0.17313 -0.5743 -0.17483 -0.57685 C -0.17626 -0.57939 -0.17743 -0.5824 -0.17899 -0.58449 C -0.18056 -0.58657 -0.18616 -0.59236 -0.18851 -0.59375 C -0.19385 -0.59814 -0.19958 -0.60208 -0.20531 -0.60532 C -0.20674 -0.60601 -0.20818 -0.60625 -0.20948 -0.60717 C -0.21391 -0.60949 -0.21795 -0.61296 -0.22225 -0.61458 L -0.23697 -0.62013 C -0.24687 -0.61967 -0.25677 -0.6199 -0.26667 -0.61828 C -0.26849 -0.61805 -0.27006 -0.6155 -0.27188 -0.61458 C -0.27358 -0.61365 -0.2754 -0.61365 -0.27722 -0.61273 C -0.28778 -0.60763 -0.27931 -0.60995 -0.2909 -0.60532 C -0.29312 -0.60439 -0.2952 -0.60393 -0.29742 -0.60324 C -0.30237 -0.59976 -0.30432 -0.59768 -0.31005 -0.5956 C -0.31266 -0.5949 -0.31487 -0.5949 -0.31735 -0.59375 C -0.3223 -0.59166 -0.32712 -0.58773 -0.33207 -0.58657 C -0.33454 -0.58588 -0.33715 -0.58564 -0.3395 -0.58449 C -0.34458 -0.5824 -0.34927 -0.57824 -0.35435 -0.57685 C -0.35682 -0.57615 -0.3593 -0.57615 -0.36177 -0.57523 C -0.37571 -0.5699 -0.36281 -0.57338 -0.37545 -0.56759 C -0.3804 -0.5655 -0.38535 -0.56412 -0.3903 -0.56203 C -0.39773 -0.55902 -0.40515 -0.55601 -0.41245 -0.55277 C -0.43316 -0.54282 -0.41896 -0.54745 -0.43772 -0.53958 C -0.44124 -0.53796 -0.44476 -0.53726 -0.44828 -0.53588 C -0.46586 -0.528 -0.44567 -0.53611 -0.45883 -0.52824 C -0.46078 -0.52708 -0.46886 -0.52523 -0.47042 -0.52453 C -0.48267 -0.51967 -0.46065 -0.52615 -0.47889 -0.52083 C -0.48137 -0.52013 -0.48384 -0.51967 -0.48632 -0.51898 C -0.48918 -0.51782 -0.49192 -0.51597 -0.49478 -0.51504 C -0.4996 -0.51342 -0.50469 -0.51296 -0.50951 -0.51134 C -0.51276 -0.51041 -0.51589 -0.50856 -0.51902 -0.50763 C -0.52657 -0.50532 -0.54181 -0.50416 -0.54755 -0.50393 L -0.57933 -0.50208 C -0.58077 -0.49953 -0.5822 -0.49722 -0.5835 -0.49444 C -0.58559 -0.49027 -0.58585 -0.48819 -0.58676 -0.4831 C -0.58715 -0.48078 -0.58767 -0.47824 -0.5878 -0.47569 C -0.58793 -0.47199 -0.5878 -0.46828 -0.5878 -0.46435 L -0.5878 -0.4641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669E-6 4.81481E-6 L -1.64669E-6 0.00023 C -0.00091 -0.00556 0.00104 -0.01274 0.00156 -0.01667 C 0.00196 -0.01922 0.00156 -0.02153 0.003 -0.02408 C 0.00417 -0.03125 0.00508 -0.03889 0.00521 -0.04815 C 0.00652 -0.05371 0.00678 -0.06112 0.00769 -0.06875 C 0.01003 -0.08797 0.0129 -0.08519 0.01746 -0.10718 C 0.01798 -0.1095 0.01824 -0.11204 0.01876 -0.11436 C 0.01954 -0.11829 0.02059 -0.12153 0.02124 -0.12547 C 0.02332 -0.1375 0.0241 -0.14514 0.02554 -0.15695 C 0.02554 -0.15996 0.02632 -0.18797 0.02475 -0.19838 C 0.0228 -0.20163 0.02345 -0.20371 0.02293 -0.20625 C 0.02215 -0.21575 0.02163 -0.22663 0.0185 -0.23496 C 0.01759 -0.2375 0.01642 -0.23982 0.01498 -0.24445 C 0.01381 -0.24908 0.01251 -0.25788 0.00847 -0.26413 C 0.00678 -0.26852 0.00443 -0.272 0.00261 -0.27639 C 0.00091 -0.28311 -0.00182 -0.29028 -0.00469 -0.29746 C -0.00469 -0.29723 -0.0125 -0.31713 -0.0125 -0.3169 C -0.01576 -0.32385 -0.02032 -0.33125 -0.02241 -0.33704 C -0.02644 -0.34375 -0.03166 -0.35116 -0.03452 -0.35695 C -0.03674 -0.36065 -0.03921 -0.36389 -0.04299 -0.36737 C -0.04546 -0.3713 -0.04599 -0.3757 -0.04976 -0.37963 C -0.05315 -0.38635 -0.05823 -0.39237 -0.06266 -0.39977 C -0.0667 -0.40649 -0.07009 -0.41274 -0.07478 -0.41783 C -0.07699 -0.42061 -0.07973 -0.42176 -0.08194 -0.42431 C -0.08416 -0.42663 -0.08585 -0.4301 -0.08793 -0.43264 C -0.09041 -0.43496 -0.09302 -0.43612 -0.09523 -0.43889 C -0.09744 -0.44167 -0.09888 -0.44653 -0.10122 -0.44885 C -0.10513 -0.45301 -0.10956 -0.45487 -0.1136 -0.45788 C -0.11581 -0.45926 -0.11777 -0.46088 -0.11985 -0.46227 C -0.12233 -0.46389 -0.12467 -0.46505 -0.12715 -0.46667 C -0.13106 -0.46852 -0.13184 -0.47153 -0.13418 -0.47315 C -0.13705 -0.47477 -0.13978 -0.475 -0.14265 -0.47593 C -0.15164 -0.48311 -0.15112 -0.48288 -0.16115 -0.48913 C -0.16389 -0.49075 -0.16675 -0.4926 -0.16949 -0.49399 C -0.17222 -0.49514 -0.17509 -0.49514 -0.17822 -0.49676 C -0.19176 -0.50278 -0.19372 -0.50649 -0.20492 -0.51065 C -0.20831 -0.51227 -0.21183 -0.51274 -0.21587 -0.51389 L -0.22472 -0.51852 C -0.23033 -0.52153 -0.23567 -0.5257 -0.2414 -0.52778 C -0.25456 -0.53264 -0.24687 -0.5301 -0.26654 -0.53426 C -0.27605 -0.53496 -0.31488 -0.53913 -0.33311 -0.5375 C -0.3382 -0.53727 -0.34315 -0.53635 -0.34797 -0.53542 C -0.35227 -0.53473 -0.35656 -0.53311 -0.36086 -0.53311 L -0.37454 -0.53264 L -0.38106 -0.53149 C -0.38353 -0.53102 -0.38601 -0.53125 -0.38835 -0.53033 C -0.40581 -0.52524 -0.37897 -0.52801 -0.40529 -0.52639 C -0.40633 -0.52593 -0.40828 -0.52547 -0.40972 -0.525 C -0.41141 -0.52454 -0.41323 -0.52454 -0.41493 -0.52385 C -0.41675 -0.52246 -0.42144 -0.52061 -0.42457 -0.51922 C -0.43473 -0.51528 -0.42639 -0.52246 -0.44085 -0.51158 C -0.45766 -0.49862 -0.45049 -0.50139 -0.46131 -0.49862 C -0.46144 -0.49746 -0.4643 -0.4963 -0.46574 -0.49538 C -0.466 -0.49399 -0.46938 -0.49352 -0.47108 -0.49213 C -0.48046 -0.48519 -0.47251 -0.4882 -0.48189 -0.48565 C -0.48632 -0.48125 -0.49049 -0.4757 -0.49518 -0.472 C -0.49661 -0.47107 -0.49804 -0.47014 -0.49791 -0.46875 C -0.50169 -0.46667 -0.50391 -0.46436 -0.50599 -0.46204 C -0.50716 -0.46088 -0.50821 -0.45973 -0.50925 -0.45857 C -0.51081 -0.45672 -0.51224 -0.4551 -0.51381 -0.45348 C -0.52501 -0.44098 -0.50547 -0.46158 -0.52136 -0.44491 C -0.52332 -0.44005 -0.52436 -0.43496 -0.52723 -0.43056 C -0.5267 -0.42778 -0.52944 -0.4257 -0.53061 -0.42315 C -0.53296 -0.41806 -0.53595 -0.41042 -0.53608 -0.4051 C -0.53843 -0.40232 -0.53921 -0.39908 -0.53999 -0.39607 C -0.54104 -0.38866 -0.54338 -0.38149 -0.54286 -0.37362 C -0.54195 -0.35811 -0.54077 -0.3595 -0.5383 -0.33959 C -0.53778 -0.33588 -0.53713 -0.33195 -0.53661 -0.32825 C -0.53778 -0.3257 -0.53791 -0.32292 -0.53582 -0.32061 C -0.53465 -0.31621 -0.531 -0.30487 -0.53061 -0.29908 C -0.52983 -0.29723 -0.52801 -0.29653 -0.52866 -0.29329 C -0.52488 -0.28125 -0.52723 -0.28704 -0.52605 -0.27616 C -0.52527 -0.23519 -0.52657 -0.26852 -0.52488 -0.24769 C -0.52462 -0.24399 -0.52475 -0.24005 -0.52423 -0.23635 C -0.52332 -0.22963 -0.52123 -0.22292 -0.52071 -0.21713 C -0.51967 -0.21459 -0.51876 -0.21181 -0.51772 -0.2095 C -0.5155 -0.20463 -0.51303 -0.2 -0.50925 -0.19538 L -0.50925 -0.19514 " pathEditMode="relative" rAng="207912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0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65 -0.08773 L 0.07191 -0.0875 C 0.0697 -0.09236 0.07035 -0.10046 0.07022 -0.10417 C 0.07022 -0.10695 0.06917 -0.10903 0.07022 -0.11204 C 0.06996 -0.11968 0.06944 -0.12732 0.068 -0.13611 C 0.06826 -0.14236 0.06696 -0.14954 0.06644 -0.15695 C 0.0654 -0.17662 0.06839 -0.17593 0.06878 -0.19884 C 0.06878 -0.20162 0.06865 -0.20417 0.06865 -0.20671 C 0.06865 -0.21088 0.06904 -0.21458 0.06904 -0.21852 C 0.06878 -0.23125 0.06813 -0.23866 0.06735 -0.25093 C 0.06696 -0.25371 0.06266 -0.28079 0.05927 -0.28958 C 0.0568 -0.29144 0.05693 -0.29375 0.05589 -0.29583 C 0.05367 -0.30463 0.0512 -0.31458 0.04677 -0.32037 C 0.0452 -0.32246 0.04377 -0.32384 0.04143 -0.32755 C 0.03947 -0.33125 0.03674 -0.33889 0.03166 -0.34259 C 0.02944 -0.34537 0.02644 -0.34746 0.0241 -0.3507 C 0.02123 -0.35602 0.01745 -0.36134 0.01342 -0.36667 C 0.01316 -0.36621 0.00247 -0.38079 0.00247 -0.38056 C -0.00183 -0.38496 -0.00756 -0.38958 -0.01082 -0.39375 C -0.01577 -0.39769 -0.02189 -0.40162 -0.0258 -0.40579 C -0.02853 -0.40787 -0.03153 -0.40949 -0.03557 -0.41088 C -0.03895 -0.41273 -0.03987 -0.4169 -0.04417 -0.41829 C -0.04873 -0.42292 -0.05446 -0.4257 -0.06006 -0.43009 C -0.06501 -0.43426 -0.06957 -0.4382 -0.07478 -0.44051 C -0.07739 -0.44167 -0.08012 -0.44121 -0.08273 -0.44236 C -0.0852 -0.44329 -0.08742 -0.4456 -0.08989 -0.44676 C -0.09276 -0.44746 -0.09536 -0.44722 -0.0981 -0.44861 C -0.10071 -0.44954 -0.10292 -0.45371 -0.1054 -0.45417 C -0.11009 -0.45602 -0.11451 -0.45533 -0.11894 -0.45579 C -0.12103 -0.45602 -0.12324 -0.45579 -0.12546 -0.45625 C -0.12806 -0.45671 -0.1308 -0.45648 -0.13327 -0.45648 C -0.13731 -0.45602 -0.13849 -0.45857 -0.14109 -0.4588 C -0.14409 -0.4581 -0.14682 -0.45718 -0.14969 -0.45648 C -0.15933 -0.4581 -0.15881 -0.4581 -0.16936 -0.45833 C -0.17236 -0.45833 -0.17535 -0.45857 -0.17835 -0.45787 C -0.18122 -0.45764 -0.18395 -0.45602 -0.18695 -0.45556 C -0.20115 -0.45371 -0.20336 -0.45602 -0.2147 -0.45371 C -0.21848 -0.45278 -0.22173 -0.45162 -0.22577 -0.45046 L -0.23515 -0.44977 C -0.24101 -0.44931 -0.24661 -0.45 -0.25235 -0.44884 C -0.26577 -0.44607 -0.25808 -0.44792 -0.27736 -0.44028 C -0.28661 -0.43588 -0.324 -0.41759 -0.34107 -0.40556 C -0.34562 -0.40185 -0.35031 -0.39884 -0.35461 -0.39514 C -0.35865 -0.39167 -0.36243 -0.38773 -0.36647 -0.38565 L -0.37937 -0.37732 L -0.38523 -0.37246 C -0.38757 -0.3706 -0.38992 -0.36921 -0.392 -0.36713 C -0.40751 -0.35232 -0.38262 -0.37014 -0.40725 -0.35394 C -0.40829 -0.35255 -0.40998 -0.35116 -0.41128 -0.35 C -0.41272 -0.34861 -0.41454 -0.34722 -0.41597 -0.34583 C -0.41741 -0.34329 -0.42158 -0.33889 -0.42431 -0.33588 C -0.43317 -0.32639 -0.42653 -0.33773 -0.43838 -0.31898 C -0.4518 -0.29722 -0.44568 -0.30417 -0.45532 -0.29537 C -0.45519 -0.29421 -0.45753 -0.29167 -0.45883 -0.28982 C -0.45883 -0.28843 -0.46196 -0.28588 -0.46339 -0.28357 C -0.47095 -0.27153 -0.46405 -0.27917 -0.47238 -0.2713 C -0.47577 -0.26435 -0.47877 -0.25695 -0.48255 -0.25093 C -0.48372 -0.24908 -0.48489 -0.24722 -0.4845 -0.24607 C -0.48776 -0.24213 -0.48932 -0.23866 -0.49101 -0.23496 C -0.49179 -0.23333 -0.49258 -0.23171 -0.49336 -0.22986 C -0.49453 -0.22755 -0.4957 -0.225 -0.49675 -0.22246 C -0.50508 -0.20417 -0.4901 -0.23496 -0.50235 -0.21019 C -0.50339 -0.2044 -0.50339 -0.19908 -0.50534 -0.19306 C -0.5043 -0.19097 -0.50652 -0.18727 -0.50717 -0.18426 C -0.50847 -0.17778 -0.5099 -0.16898 -0.50899 -0.16389 C -0.51082 -0.15996 -0.51095 -0.15648 -0.51121 -0.15324 C -0.51082 -0.14537 -0.51173 -0.1375 -0.50977 -0.13033 C -0.50613 -0.11597 -0.50534 -0.11829 -0.49922 -0.10046 C -0.49805 -0.09746 -0.49675 -0.09421 -0.49557 -0.09097 C -0.49635 -0.08773 -0.49583 -0.08519 -0.49362 -0.08403 C -0.49153 -0.08079 -0.48606 -0.07222 -0.48463 -0.0669 C -0.48372 -0.06574 -0.48176 -0.06597 -0.48189 -0.0625 C -0.4759 -0.05347 -0.47929 -0.05718 -0.47603 -0.04769 C -0.46808 -0.00949 -0.47525 -0.04028 -0.46991 -0.02153 C -0.469 -0.01806 -0.46848 -0.01435 -0.46717 -0.01088 C -0.46509 -0.00509 -0.46196 -0.00023 -0.46027 0.00509 C -0.45897 0.00694 -0.45766 0.00903 -0.45623 0.01065 C -0.45323 0.01435 -0.45011 0.0169 -0.44542 0.01921 L -0.44555 0.01944 " pathEditMode="relative" rAng="-921411" ptsTypes="AAAAAA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7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Види грибів, способи розмноження, корисні та шкідливі види. Сад і город.  Порадник - Новини Рівного. Відео on-line. Все про телекомпанію - Телеканал  «Рівне 1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1" y="4466428"/>
            <a:ext cx="2786109" cy="2153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7455" y="477467"/>
            <a:ext cx="10203721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Вправа «Так чи ні»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9592" y="1269554"/>
            <a:ext cx="538916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Гриби </a:t>
            </a:r>
            <a:r>
              <a:rPr lang="uk-UA" sz="3200" b="1" dirty="0">
                <a:solidFill>
                  <a:schemeClr val="bg1"/>
                </a:solidFill>
              </a:rPr>
              <a:t>належать до рослин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67495" y="1845618"/>
            <a:ext cx="705699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Гриби </a:t>
            </a:r>
            <a:r>
              <a:rPr lang="uk-UA" sz="3200" b="1" dirty="0">
                <a:solidFill>
                  <a:schemeClr val="bg1"/>
                </a:solidFill>
              </a:rPr>
              <a:t>– це окрема група організмів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27535" y="2493690"/>
            <a:ext cx="7646092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3) Гриби </a:t>
            </a:r>
            <a:r>
              <a:rPr lang="uk-UA" sz="3200" b="1" dirty="0">
                <a:solidFill>
                  <a:schemeClr val="bg1"/>
                </a:solidFill>
              </a:rPr>
              <a:t>живляться готовими поживними речовинами, як і тварини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9583" y="3637107"/>
            <a:ext cx="7782278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4) </a:t>
            </a:r>
            <a:r>
              <a:rPr lang="uk-UA" sz="3200" b="1" dirty="0">
                <a:solidFill>
                  <a:schemeClr val="bg1"/>
                </a:solidFill>
              </a:rPr>
              <a:t>Грибам, як і рослинам, потрібно </a:t>
            </a:r>
            <a:r>
              <a:rPr lang="uk-UA" sz="3200" b="1" dirty="0" smtClean="0">
                <a:solidFill>
                  <a:schemeClr val="bg1"/>
                </a:solidFill>
              </a:rPr>
              <a:t>світло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94138" y="4285179"/>
            <a:ext cx="7922871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5) </a:t>
            </a:r>
            <a:r>
              <a:rPr lang="uk-UA" sz="3200" b="1" dirty="0">
                <a:solidFill>
                  <a:schemeClr val="bg1"/>
                </a:solidFill>
              </a:rPr>
              <a:t>Гриби ведуть прикріплений спосіб </a:t>
            </a:r>
            <a:r>
              <a:rPr lang="uk-UA" sz="3200" b="1" dirty="0" smtClean="0">
                <a:solidFill>
                  <a:schemeClr val="bg1"/>
                </a:solidFill>
              </a:rPr>
              <a:t>життя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24980" y="4933251"/>
            <a:ext cx="684076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6) </a:t>
            </a:r>
            <a:r>
              <a:rPr lang="uk-UA" sz="3200" b="1" dirty="0">
                <a:solidFill>
                  <a:schemeClr val="bg1"/>
                </a:solidFill>
              </a:rPr>
              <a:t>Гриби належать до живої </a:t>
            </a:r>
            <a:r>
              <a:rPr lang="uk-UA" sz="3200" b="1" dirty="0" smtClean="0">
                <a:solidFill>
                  <a:schemeClr val="bg1"/>
                </a:solidFill>
              </a:rPr>
              <a:t>природи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Минус 12"/>
          <p:cNvSpPr/>
          <p:nvPr/>
        </p:nvSpPr>
        <p:spPr>
          <a:xfrm>
            <a:off x="10001168" y="1201827"/>
            <a:ext cx="627367" cy="457200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10025791" y="1760950"/>
            <a:ext cx="602744" cy="537292"/>
          </a:xfrm>
          <a:prstGeom prst="mathPl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10087119" y="2709714"/>
            <a:ext cx="602744" cy="537292"/>
          </a:xfrm>
          <a:prstGeom prst="mathPl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10061882" y="3637107"/>
            <a:ext cx="627367" cy="457200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10628535" y="4285179"/>
            <a:ext cx="602744" cy="537292"/>
          </a:xfrm>
          <a:prstGeom prst="mathPl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люс 18"/>
          <p:cNvSpPr/>
          <p:nvPr/>
        </p:nvSpPr>
        <p:spPr>
          <a:xfrm>
            <a:off x="10689249" y="4956992"/>
            <a:ext cx="602744" cy="537292"/>
          </a:xfrm>
          <a:prstGeom prst="mathPl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59501" y="5543397"/>
            <a:ext cx="725750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7) Всі гриби приносять користь природі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Минус 20"/>
          <p:cNvSpPr/>
          <p:nvPr/>
        </p:nvSpPr>
        <p:spPr>
          <a:xfrm>
            <a:off x="10689863" y="5543397"/>
            <a:ext cx="627367" cy="457200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3 клас\04 ЯДС\Грущинська\5 Тварини\079_Гриби\2026-03-27_203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62" y="1485578"/>
            <a:ext cx="9368984" cy="424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51471" y="621482"/>
            <a:ext cx="9954367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878065"/>
            <a:ext cx="1051470" cy="981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03999" y="1989634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організми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9943" y="2412971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поживними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55927" y="2881932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прикріплений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44478" y="3789834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тінистим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03799" y="465393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мікроскопічні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33304" y="5142711"/>
            <a:ext cx="1678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дріджі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3 клас\04 ЯДС\Грущинська\5 Тварини\079_Гриби\2026-03-27_203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60" y="621482"/>
            <a:ext cx="8152973" cy="57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19423" y="621481"/>
            <a:ext cx="2736305" cy="14195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878065"/>
            <a:ext cx="1051470" cy="981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5736" y="2323139"/>
            <a:ext cx="2952328" cy="306650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50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Стор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. 114-115 читати, в зошиті завдання до </a:t>
            </a:r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ур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79.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87775" y="5085978"/>
            <a:ext cx="302433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87775" y="5157986"/>
            <a:ext cx="302433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55927" y="4221882"/>
            <a:ext cx="151216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55927" y="4293890"/>
            <a:ext cx="151216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083919" y="5496489"/>
            <a:ext cx="172819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449279" y="5878066"/>
            <a:ext cx="157885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108255" y="2997746"/>
            <a:ext cx="201622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787775" y="4653930"/>
            <a:ext cx="302433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787775" y="4725938"/>
            <a:ext cx="302433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108255" y="3069754"/>
            <a:ext cx="201622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7758454" y="2637706"/>
            <a:ext cx="240141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rgbClr val="002060"/>
                  </a:solidFill>
                </a:rPr>
                <a:t>Труднощі виникали…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4 ЯДС\Грущинська\5 Тварини\2026-03-18_143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2" y="2919953"/>
            <a:ext cx="10582842" cy="35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: округлені кути 5">
            <a:extLst>
              <a:ext uri="{FF2B5EF4-FFF2-40B4-BE49-F238E27FC236}">
                <a16:creationId xmlns="" xmlns:a16="http://schemas.microsoft.com/office/drawing/2014/main" id="{5AAE9EE5-2172-4CC3-A404-92624BFA6431}"/>
              </a:ext>
            </a:extLst>
          </p:cNvPr>
          <p:cNvSpPr/>
          <p:nvPr/>
        </p:nvSpPr>
        <p:spPr>
          <a:xfrm>
            <a:off x="907456" y="1407355"/>
            <a:ext cx="4877019" cy="16623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Маленький, чепурненький,</a:t>
            </a:r>
          </a:p>
          <a:p>
            <a:pPr algn="ctr"/>
            <a:r>
              <a:rPr lang="uk-UA" sz="2800" b="1" dirty="0"/>
              <a:t>крізь землю пройшов,</a:t>
            </a:r>
          </a:p>
          <a:p>
            <a:pPr algn="ctr"/>
            <a:r>
              <a:rPr lang="uk-UA" sz="2800" b="1" dirty="0"/>
              <a:t>гарненьку шапочку знайшов</a:t>
            </a: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907455" y="477466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Відгадайте загадки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5AAE9EE5-2172-4CC3-A404-92624BFA6431}"/>
              </a:ext>
            </a:extLst>
          </p:cNvPr>
          <p:cNvSpPr/>
          <p:nvPr/>
        </p:nvSpPr>
        <p:spPr>
          <a:xfrm>
            <a:off x="6680965" y="1407355"/>
            <a:ext cx="3456384" cy="180641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Стоїть при </a:t>
            </a:r>
            <a:r>
              <a:rPr lang="ru-RU" sz="2800" b="1" dirty="0" err="1">
                <a:solidFill>
                  <a:schemeClr val="bg1"/>
                </a:solidFill>
              </a:rPr>
              <a:t>дорозі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</a:rPr>
              <a:t>одній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нозі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шапочку </a:t>
            </a:r>
            <a:r>
              <a:rPr lang="ru-RU" sz="2800" b="1" dirty="0">
                <a:solidFill>
                  <a:schemeClr val="bg1"/>
                </a:solidFill>
              </a:rPr>
              <a:t>має,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та нікого не вітає.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5AAE9EE5-2172-4CC3-A404-92624BFA6431}"/>
              </a:ext>
            </a:extLst>
          </p:cNvPr>
          <p:cNvSpPr/>
          <p:nvPr/>
        </p:nvSpPr>
        <p:spPr>
          <a:xfrm>
            <a:off x="907456" y="3397566"/>
            <a:ext cx="4752528" cy="19044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 теплий дощик народився,</a:t>
            </a:r>
          </a:p>
          <a:p>
            <a:pPr algn="ctr"/>
            <a:r>
              <a:rPr lang="uk-UA" sz="2800" b="1" dirty="0"/>
              <a:t>Парасолькою накрився.</a:t>
            </a:r>
          </a:p>
          <a:p>
            <a:pPr algn="ctr"/>
            <a:r>
              <a:rPr lang="uk-UA" sz="2800" b="1" dirty="0"/>
              <a:t>Мабуть з лісу поскакав,</a:t>
            </a:r>
          </a:p>
          <a:p>
            <a:pPr algn="ctr"/>
            <a:r>
              <a:rPr lang="uk-UA" sz="2800" b="1" dirty="0"/>
              <a:t>Якби другу ногу мав.</a:t>
            </a:r>
          </a:p>
        </p:txBody>
      </p:sp>
      <p:pic>
        <p:nvPicPr>
          <p:cNvPr id="9" name="Picture 4" descr="Белый гриб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97" y="3402648"/>
            <a:ext cx="4161720" cy="2776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7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1896F3DD-BC45-4241-9805-AA8A31A05C03}"/>
              </a:ext>
            </a:extLst>
          </p:cNvPr>
          <p:cNvSpPr/>
          <p:nvPr/>
        </p:nvSpPr>
        <p:spPr>
          <a:xfrm>
            <a:off x="979463" y="1498644"/>
            <a:ext cx="6552728" cy="7151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До якої природи належать гриби?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5AAE9EE5-2172-4CC3-A404-92624BFA6431}"/>
              </a:ext>
            </a:extLst>
          </p:cNvPr>
          <p:cNvSpPr/>
          <p:nvPr/>
        </p:nvSpPr>
        <p:spPr>
          <a:xfrm>
            <a:off x="979463" y="2290732"/>
            <a:ext cx="4680520" cy="151216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Чи доводилося </a:t>
            </a:r>
            <a:r>
              <a:rPr lang="uk-UA" sz="3200" b="1" dirty="0" smtClean="0"/>
              <a:t>вам з </a:t>
            </a:r>
            <a:r>
              <a:rPr lang="uk-UA" sz="3200" b="1" dirty="0"/>
              <a:t>дорослими збирати гриби?</a:t>
            </a: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="" xmlns:a16="http://schemas.microsoft.com/office/drawing/2014/main" id="{5AAE9EE5-2172-4CC3-A404-92624BFA6431}"/>
              </a:ext>
            </a:extLst>
          </p:cNvPr>
          <p:cNvSpPr/>
          <p:nvPr/>
        </p:nvSpPr>
        <p:spPr>
          <a:xfrm>
            <a:off x="979463" y="3874908"/>
            <a:ext cx="4680520" cy="70701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Які назви грибів відомі?</a:t>
            </a: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873679" y="64808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Поміркуймо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91" y="2290732"/>
            <a:ext cx="2592288" cy="2082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03" y="1382730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900209" y="4696452"/>
            <a:ext cx="7639658" cy="139763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дізнаєтеся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більше про загадковий світ грибів, їх життєве середовище і групи, на які поділяють гриби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9"/>
          <p:cNvSpPr txBox="1">
            <a:spLocks/>
          </p:cNvSpPr>
          <p:nvPr/>
        </p:nvSpPr>
        <p:spPr>
          <a:xfrm>
            <a:off x="907455" y="477466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Пригадаймо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07455" y="1269554"/>
            <a:ext cx="10297144" cy="1191816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Чому гриби з рослинами та тваринами належать до живої природи?</a:t>
            </a:r>
          </a:p>
        </p:txBody>
      </p:sp>
      <p:pic>
        <p:nvPicPr>
          <p:cNvPr id="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8" y="2486476"/>
            <a:ext cx="3561472" cy="2256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6" b="9252"/>
          <a:stretch/>
        </p:blipFill>
        <p:spPr bwMode="auto">
          <a:xfrm>
            <a:off x="4283267" y="2462988"/>
            <a:ext cx="3999631" cy="2280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07855" y="4662841"/>
            <a:ext cx="3528392" cy="584975"/>
          </a:xfr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 smtClean="0"/>
              <a:t>Ц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uk-UA" sz="3200" b="1" dirty="0" smtClean="0"/>
              <a:t>рина  </a:t>
            </a:r>
            <a:r>
              <a:rPr lang="uk-UA" sz="3200" b="1" dirty="0"/>
              <a:t>тварин</a:t>
            </a:r>
            <a:endParaRPr lang="ru-RU" sz="32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07455" y="4662841"/>
            <a:ext cx="3143177" cy="584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rmAutofit lnSpcReduction="10000"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Ц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uk-UA" sz="3200" b="1" dirty="0" smtClean="0"/>
              <a:t>рина  рослин</a:t>
            </a:r>
            <a:endParaRPr lang="ru-RU" sz="3200" b="1" dirty="0"/>
          </a:p>
        </p:txBody>
      </p:sp>
      <p:pic>
        <p:nvPicPr>
          <p:cNvPr id="1026" name="Picture 2" descr="Поради від грибника: як підготуватися до походу й не заблукати у лісі —  Суспільне Івано-Франківсь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087" y="2464651"/>
            <a:ext cx="3037494" cy="2280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8396287" y="4653930"/>
            <a:ext cx="2903294" cy="584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rmAutofit lnSpcReduction="10000"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Ц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uk-UA" sz="3200" b="1" dirty="0" smtClean="0"/>
              <a:t>рина  грибів</a:t>
            </a:r>
            <a:endParaRPr lang="ru-RU" sz="3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28766" y="5248366"/>
            <a:ext cx="1981228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Дихають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26291" y="5666171"/>
            <a:ext cx="2246526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Живляться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48618" y="5238905"/>
            <a:ext cx="2809628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Розвиваються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46146" y="5734050"/>
            <a:ext cx="3201788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Розмножуються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129418" y="5238904"/>
            <a:ext cx="2202877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Вмирають 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471" y="549474"/>
            <a:ext cx="10076837" cy="7920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Гриби – це тварини чи рослини?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ÐÐ°ÑÑÐ¸Ð½ÐºÐ¸ Ð¿Ð¾ Ð·Ð°Ð¿ÑÐ¾ÑÑ ÑÐ¾Ð¿Ð¾Ð»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413570"/>
            <a:ext cx="2554791" cy="282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4349" r="3584" b="5898"/>
          <a:stretch/>
        </p:blipFill>
        <p:spPr bwMode="auto">
          <a:xfrm>
            <a:off x="3854079" y="1419460"/>
            <a:ext cx="3325031" cy="2902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ÐÐ°ÑÑÐ¸Ð½ÐºÐ¸ Ð¿Ð¾ Ð·Ð°Ð¿ÑÐ¾ÑÑ Ð³ÑÐ¸Ð±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7" y="1440767"/>
            <a:ext cx="3731537" cy="2798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83519" y="4322371"/>
            <a:ext cx="9217024" cy="16651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Вчені – мік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логи дійшли висновку, що гриби це представники особливої ц</a:t>
            </a:r>
            <a:r>
              <a:rPr lang="uk-UA" sz="3200" b="1" dirty="0" smtClean="0">
                <a:solidFill>
                  <a:srgbClr val="FF0000"/>
                </a:solidFill>
              </a:rPr>
              <a:t>а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рини. Але вони мають у собі озн</a:t>
            </a:r>
            <a:r>
              <a:rPr lang="uk-UA" sz="3200" b="1" dirty="0" smtClean="0">
                <a:solidFill>
                  <a:srgbClr val="FF0000"/>
                </a:solidFill>
              </a:rPr>
              <a:t>а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ки  і рослин, і тварин.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9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9735" t="27029" r="39271" b="23788"/>
          <a:stretch/>
        </p:blipFill>
        <p:spPr>
          <a:xfrm>
            <a:off x="6283406" y="1824441"/>
            <a:ext cx="3309465" cy="43629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Левая фигурная скобка 4"/>
          <p:cNvSpPr/>
          <p:nvPr/>
        </p:nvSpPr>
        <p:spPr>
          <a:xfrm>
            <a:off x="6336569" y="2096051"/>
            <a:ext cx="546725" cy="3266070"/>
          </a:xfrm>
          <a:prstGeom prst="lef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единительная линия 10"/>
          <p:cNvCxnSpPr>
            <a:stCxn id="4" idx="1"/>
          </p:cNvCxnSpPr>
          <p:nvPr/>
        </p:nvCxnSpPr>
        <p:spPr>
          <a:xfrm flipH="1">
            <a:off x="8437006" y="1729041"/>
            <a:ext cx="835146" cy="44513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396287" y="3892778"/>
            <a:ext cx="1233976" cy="49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8" idx="1"/>
          </p:cNvCxnSpPr>
          <p:nvPr/>
        </p:nvCxnSpPr>
        <p:spPr>
          <a:xfrm flipH="1">
            <a:off x="8324280" y="5379906"/>
            <a:ext cx="1217239" cy="8433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051471" y="549474"/>
            <a:ext cx="10076837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Роздивіться будову грибів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51471" y="1462862"/>
            <a:ext cx="496855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Поняття</a:t>
            </a:r>
            <a:r>
              <a:rPr lang="ru-RU" sz="3200" b="1" dirty="0"/>
              <a:t> «</a:t>
            </a:r>
            <a:r>
              <a:rPr lang="ru-RU" sz="3200" b="1" dirty="0" err="1"/>
              <a:t>гриби</a:t>
            </a:r>
            <a:r>
              <a:rPr lang="ru-RU" sz="3200" b="1" dirty="0"/>
              <a:t>» </a:t>
            </a:r>
            <a:r>
              <a:rPr lang="ru-RU" sz="3200" b="1" dirty="0" err="1"/>
              <a:t>найчастіше</a:t>
            </a:r>
            <a:r>
              <a:rPr lang="ru-RU" sz="3200" b="1" dirty="0"/>
              <a:t> </a:t>
            </a:r>
            <a:r>
              <a:rPr lang="ru-RU" sz="3200" b="1" dirty="0" err="1"/>
              <a:t>стосується</a:t>
            </a:r>
            <a:r>
              <a:rPr lang="ru-RU" sz="3200" b="1" dirty="0"/>
              <a:t> </a:t>
            </a:r>
            <a:r>
              <a:rPr lang="ru-RU" sz="3200" b="1" dirty="0" err="1" smtClean="0"/>
              <a:t>шап</a:t>
            </a:r>
            <a:r>
              <a:rPr lang="ru-RU" sz="3200" b="1" dirty="0" err="1" smtClean="0">
                <a:solidFill>
                  <a:srgbClr val="FF0000"/>
                </a:solidFill>
              </a:rPr>
              <a:t>и</a:t>
            </a:r>
            <a:r>
              <a:rPr lang="ru-RU" sz="3200" b="1" dirty="0" err="1" smtClean="0"/>
              <a:t>нкових</a:t>
            </a:r>
            <a:r>
              <a:rPr lang="ru-RU" sz="3200" b="1" dirty="0" smtClean="0"/>
              <a:t> </a:t>
            </a:r>
            <a:r>
              <a:rPr lang="ru-RU" sz="3200" b="1" dirty="0" err="1"/>
              <a:t>грибів</a:t>
            </a:r>
            <a:r>
              <a:rPr lang="ru-RU" sz="3200" b="1" dirty="0"/>
              <a:t>, що мають </a:t>
            </a:r>
            <a:r>
              <a:rPr lang="ru-RU" sz="3200" b="1" dirty="0" err="1"/>
              <a:t>шап</a:t>
            </a:r>
            <a:r>
              <a:rPr lang="ru-RU" sz="3200" b="1" dirty="0" err="1">
                <a:solidFill>
                  <a:srgbClr val="FF0000"/>
                </a:solidFill>
              </a:rPr>
              <a:t>и</a:t>
            </a:r>
            <a:r>
              <a:rPr lang="ru-RU" sz="3200" b="1" dirty="0" err="1"/>
              <a:t>нку</a:t>
            </a:r>
            <a:r>
              <a:rPr lang="ru-RU" sz="3200" b="1" dirty="0"/>
              <a:t> й </a:t>
            </a:r>
            <a:r>
              <a:rPr lang="ru-RU" sz="3200" b="1" dirty="0" err="1"/>
              <a:t>ніжку</a:t>
            </a:r>
            <a:r>
              <a:rPr lang="ru-RU" sz="3200" b="1" dirty="0"/>
              <a:t> — </a:t>
            </a:r>
            <a:r>
              <a:rPr lang="ru-RU" sz="3200" b="1" dirty="0" err="1"/>
              <a:t>плодове</a:t>
            </a:r>
            <a:r>
              <a:rPr lang="ru-RU" sz="3200" b="1" dirty="0"/>
              <a:t> </a:t>
            </a:r>
            <a:r>
              <a:rPr lang="ru-RU" sz="3200" b="1" dirty="0" err="1"/>
              <a:t>тіло</a:t>
            </a:r>
            <a:r>
              <a:rPr lang="ru-RU" sz="3200" b="1" dirty="0"/>
              <a:t>, </a:t>
            </a:r>
            <a:r>
              <a:rPr lang="ru-RU" sz="3200" b="1" dirty="0" err="1"/>
              <a:t>зв’язане</a:t>
            </a:r>
            <a:r>
              <a:rPr lang="ru-RU" sz="3200" b="1" dirty="0"/>
              <a:t> з грибницею.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72152" y="1436653"/>
            <a:ext cx="182896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</a:rPr>
              <a:t>Шап</a:t>
            </a:r>
            <a:r>
              <a:rPr lang="ru-RU" sz="3200" b="1" cap="none" spc="0" dirty="0" err="1" smtClean="0">
                <a:ln w="0"/>
                <a:solidFill>
                  <a:srgbClr val="FF0000"/>
                </a:solidFill>
              </a:rPr>
              <a:t>и</a:t>
            </a:r>
            <a:r>
              <a:rPr lang="ru-RU" sz="32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</a:rPr>
              <a:t>нка</a:t>
            </a:r>
            <a:endParaRPr lang="ru-RU" sz="3200" b="1" cap="none" spc="0" dirty="0">
              <a:ln w="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95664" y="3528594"/>
            <a:ext cx="1248675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>
                <a:ln w="0"/>
                <a:solidFill>
                  <a:schemeClr val="accent3">
                    <a:lumMod val="50000"/>
                  </a:schemeClr>
                </a:solidFill>
              </a:rPr>
              <a:t>Ніжка</a:t>
            </a:r>
            <a:endParaRPr lang="ru-RU" sz="3200" b="1" cap="none" spc="0" dirty="0">
              <a:ln w="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14917" y="4502743"/>
            <a:ext cx="2693635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>
                <a:ln w="0"/>
                <a:solidFill>
                  <a:schemeClr val="accent3">
                    <a:lumMod val="50000"/>
                  </a:schemeClr>
                </a:solidFill>
              </a:rPr>
              <a:t>Плодове</a:t>
            </a:r>
            <a:r>
              <a:rPr lang="ru-RU" sz="3200" b="1" cap="none" spc="0" dirty="0">
                <a:ln w="0"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</a:rPr>
              <a:t>тіло</a:t>
            </a:r>
            <a:endParaRPr lang="ru-RU" sz="3200" b="1" cap="none" spc="0" dirty="0">
              <a:ln w="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41519" y="5087518"/>
            <a:ext cx="189686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>
                <a:ln w="0"/>
                <a:solidFill>
                  <a:schemeClr val="accent3">
                    <a:lumMod val="50000"/>
                  </a:schemeClr>
                </a:solidFill>
              </a:rPr>
              <a:t>Грибниця</a:t>
            </a:r>
            <a:endParaRPr lang="ru-RU" sz="3200" b="1" cap="none" spc="0" dirty="0">
              <a:ln w="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2763" y="1269554"/>
            <a:ext cx="9217024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нижнього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боку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шап</a:t>
            </a:r>
            <a:r>
              <a:rPr lang="ru-RU" sz="2800" b="1" dirty="0" err="1" smtClean="0">
                <a:solidFill>
                  <a:srgbClr val="FF0000"/>
                </a:solidFill>
              </a:rPr>
              <a:t>и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розміщуються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пластинки або трубочки. Тому всі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шап</a:t>
            </a:r>
            <a:r>
              <a:rPr lang="ru-RU" sz="2800" b="1" dirty="0" err="1">
                <a:solidFill>
                  <a:srgbClr val="FF0000"/>
                </a:solidFill>
              </a:rPr>
              <a:t>и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нкові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гриби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поділяють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на: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51471" y="549474"/>
            <a:ext cx="10076837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Будова грибів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8759" y="2223661"/>
            <a:ext cx="236921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пластинчасті</a:t>
            </a:r>
            <a:r>
              <a:rPr lang="ru-RU" sz="2800" b="1" dirty="0" smtClean="0"/>
              <a:t> </a:t>
            </a:r>
            <a:r>
              <a:rPr lang="ru-RU" sz="2800" b="1" dirty="0"/>
              <a:t>(лисички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9889" y="2229785"/>
            <a:ext cx="208878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трубчасті</a:t>
            </a:r>
            <a:r>
              <a:rPr lang="ru-RU" sz="2800" b="1" dirty="0" smtClean="0"/>
              <a:t> </a:t>
            </a:r>
            <a:r>
              <a:rPr lang="ru-RU" sz="2800" b="1" dirty="0"/>
              <a:t>(боровики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11" name="Picture 2" descr="Шапинкові гриби: трубчасті і пластинчасті — урок. Біологія, 6 кла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1" y="4123963"/>
            <a:ext cx="2977968" cy="2347222"/>
          </a:xfrm>
          <a:prstGeom prst="ellipse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Трубчасті гриби їстівні, отруйні і неїстівні, опис, відмінності від  пластинчастих, способи і - ЧП Козуб.Ю.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01" y="2247988"/>
            <a:ext cx="3096798" cy="2139909"/>
          </a:xfrm>
          <a:prstGeom prst="ellipse">
            <a:avLst/>
          </a:prstGeom>
          <a:ln w="381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Білий гриб - опис, види, де росте, користь, шкода,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28" y="3429794"/>
            <a:ext cx="2789226" cy="2093767"/>
          </a:xfrm>
          <a:prstGeom prst="ellipse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ᐉ Мицелий Лисички жёлтой живой зерново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658768"/>
            <a:ext cx="2880320" cy="2162148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Болотна сироїж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07" y="4122335"/>
            <a:ext cx="3171321" cy="23488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2|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12557</TotalTime>
  <Words>982</Words>
  <Application>Microsoft Office PowerPoint</Application>
  <PresentationFormat>Произвольный</PresentationFormat>
  <Paragraphs>176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Царина  тварин</vt:lpstr>
      <vt:lpstr>Гриби – це тварини чи рослини?</vt:lpstr>
      <vt:lpstr>Презентация PowerPoint</vt:lpstr>
      <vt:lpstr>Презентация PowerPoint</vt:lpstr>
      <vt:lpstr>Презентация PowerPoint</vt:lpstr>
      <vt:lpstr>Презентация PowerPoint</vt:lpstr>
      <vt:lpstr>Упізнайте гриби на світлинах</vt:lpstr>
      <vt:lpstr>Презентация PowerPoint</vt:lpstr>
      <vt:lpstr>Презентация PowerPoint</vt:lpstr>
      <vt:lpstr>Розмноження грибів</vt:lpstr>
      <vt:lpstr>Живлення грибів</vt:lpstr>
      <vt:lpstr>Роздивіться й обговоріть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946</cp:revision>
  <dcterms:created xsi:type="dcterms:W3CDTF">2025-08-27T14:01:18Z</dcterms:created>
  <dcterms:modified xsi:type="dcterms:W3CDTF">2026-03-30T10:20:41Z</dcterms:modified>
</cp:coreProperties>
</file>