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26" r:id="rId3"/>
    <p:sldId id="708" r:id="rId4"/>
    <p:sldId id="715" r:id="rId5"/>
    <p:sldId id="716" r:id="rId6"/>
    <p:sldId id="492" r:id="rId7"/>
    <p:sldId id="704" r:id="rId8"/>
    <p:sldId id="723" r:id="rId9"/>
    <p:sldId id="687" r:id="rId10"/>
    <p:sldId id="718" r:id="rId11"/>
    <p:sldId id="720" r:id="rId12"/>
    <p:sldId id="724" r:id="rId13"/>
    <p:sldId id="725" r:id="rId14"/>
    <p:sldId id="699" r:id="rId15"/>
    <p:sldId id="72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Правильно записую дієслова </a:t>
            </a:r>
            <a:r>
              <a:rPr lang="uk-UA" sz="4800" b="1" dirty="0" smtClean="0">
                <a:solidFill>
                  <a:srgbClr val="0070C0"/>
                </a:solidFill>
              </a:rPr>
              <a:t>на -</a:t>
            </a:r>
            <a:r>
              <a:rPr lang="uk-UA" sz="4800" b="1" dirty="0" err="1" smtClean="0">
                <a:solidFill>
                  <a:srgbClr val="0070C0"/>
                </a:solidFill>
              </a:rPr>
              <a:t>ться</a:t>
            </a:r>
            <a:r>
              <a:rPr lang="uk-UA" sz="4800" b="1" dirty="0">
                <a:solidFill>
                  <a:srgbClr val="0070C0"/>
                </a:solidFill>
              </a:rPr>
              <a:t>, -</a:t>
            </a:r>
            <a:r>
              <a:rPr lang="uk-UA" sz="4800" b="1" dirty="0" err="1">
                <a:solidFill>
                  <a:srgbClr val="0070C0"/>
                </a:solidFill>
              </a:rPr>
              <a:t>шся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6740103" y="3788986"/>
            <a:ext cx="345638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Річко Оріль, вода твоя тече звідкіль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8" y="3779393"/>
            <a:ext cx="2808312" cy="18043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0" y="621482"/>
            <a:ext cx="10081121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записані слова, </a:t>
            </a:r>
            <a:r>
              <a:rPr lang="uk-UA" sz="3600" b="1" dirty="0">
                <a:solidFill>
                  <a:schemeClr val="bg1"/>
                </a:solidFill>
              </a:rPr>
              <a:t>дотримуючись правила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455" y="1773610"/>
            <a:ext cx="103691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Милуєшся, прислухаєшся, здається,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визначається.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 descr="Місто Дніпро: історія, сучасність та життя в серці України 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3211710" y="1855492"/>
            <a:ext cx="816379" cy="145917"/>
            <a:chOff x="7883612" y="2366745"/>
            <a:chExt cx="5125684" cy="1820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6255209" y="1855492"/>
            <a:ext cx="249708" cy="151839"/>
            <a:chOff x="7890174" y="2366745"/>
            <a:chExt cx="5149668" cy="18202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10800000">
            <a:off x="8180263" y="1862643"/>
            <a:ext cx="552564" cy="212784"/>
            <a:chOff x="7890174" y="2366745"/>
            <a:chExt cx="5149668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D:\3 клас\01 УКР МОВА\1 Пономарьова\06 Дієслово\№082-Правильно записую дієслова на –ться, -шся\2026-02-27_16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637706"/>
            <a:ext cx="8404409" cy="19886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83519" y="4869953"/>
            <a:ext cx="840440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На які питання відповідають записані слова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За допомогою яких префіксів вони утворені?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60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494645"/>
            <a:ext cx="10290198" cy="11349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речення, вставляючи пропущені букви.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4401" y="1806857"/>
            <a:ext cx="935409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>
                <a:solidFill>
                  <a:schemeClr val="bg1"/>
                </a:solidFill>
              </a:rPr>
              <a:t>Вітер </a:t>
            </a:r>
            <a:r>
              <a:rPr lang="uk-UA" sz="3200" b="1" dirty="0" smtClean="0">
                <a:solidFill>
                  <a:schemeClr val="bg1"/>
                </a:solidFill>
              </a:rPr>
              <a:t>грає____  </a:t>
            </a:r>
            <a:r>
              <a:rPr lang="uk-UA" sz="3200" b="1" dirty="0">
                <a:solidFill>
                  <a:schemeClr val="bg1"/>
                </a:solidFill>
              </a:rPr>
              <a:t>з пожовклим листком: то </a:t>
            </a:r>
            <a:r>
              <a:rPr lang="uk-UA" sz="3200" b="1" dirty="0" smtClean="0">
                <a:solidFill>
                  <a:schemeClr val="bg1"/>
                </a:solidFill>
              </a:rPr>
              <a:t>пожене____ </a:t>
            </a:r>
            <a:r>
              <a:rPr lang="uk-UA" sz="3200" b="1" dirty="0">
                <a:solidFill>
                  <a:schemeClr val="bg1"/>
                </a:solidFill>
              </a:rPr>
              <a:t>біжком, то  </a:t>
            </a:r>
            <a:r>
              <a:rPr lang="uk-UA" sz="3200" b="1" dirty="0" err="1" smtClean="0">
                <a:solidFill>
                  <a:schemeClr val="bg1"/>
                </a:solidFill>
              </a:rPr>
              <a:t>підкраде</a:t>
            </a:r>
            <a:r>
              <a:rPr lang="uk-UA" sz="3200" b="1" dirty="0" smtClean="0">
                <a:solidFill>
                  <a:schemeClr val="bg1"/>
                </a:solidFill>
              </a:rPr>
              <a:t>____  </a:t>
            </a:r>
            <a:r>
              <a:rPr lang="uk-UA" sz="3200" b="1" dirty="0">
                <a:solidFill>
                  <a:schemeClr val="bg1"/>
                </a:solidFill>
              </a:rPr>
              <a:t>нишком.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>
                <a:solidFill>
                  <a:schemeClr val="bg1"/>
                </a:solidFill>
              </a:rPr>
              <a:t>. За двома зайцями </a:t>
            </a:r>
            <a:r>
              <a:rPr lang="uk-UA" sz="3200" b="1" dirty="0" smtClean="0">
                <a:solidFill>
                  <a:schemeClr val="bg1"/>
                </a:solidFill>
              </a:rPr>
              <a:t>пожене____ </a:t>
            </a:r>
            <a:r>
              <a:rPr lang="uk-UA" sz="3200" b="1" dirty="0">
                <a:solidFill>
                  <a:schemeClr val="bg1"/>
                </a:solidFill>
              </a:rPr>
              <a:t>— жодного не спіймаєш.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Здає____, </a:t>
            </a:r>
            <a:r>
              <a:rPr lang="uk-UA" sz="3200" b="1" dirty="0">
                <a:solidFill>
                  <a:schemeClr val="bg1"/>
                </a:solidFill>
              </a:rPr>
              <a:t>часу і не гаю, а не встигаю, не встигаю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77754" y="3282254"/>
            <a:ext cx="2106365" cy="94262"/>
            <a:chOff x="4386805" y="2801074"/>
            <a:chExt cx="1759352" cy="9599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1044092" y="3773377"/>
            <a:ext cx="1617339" cy="88465"/>
            <a:chOff x="4386805" y="2801074"/>
            <a:chExt cx="1759352" cy="9599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388554" y="4230593"/>
            <a:ext cx="1679141" cy="115037"/>
            <a:chOff x="4386805" y="2801074"/>
            <a:chExt cx="1759352" cy="9599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300179" y="4193296"/>
            <a:ext cx="1071772" cy="112452"/>
            <a:chOff x="4386805" y="2801074"/>
            <a:chExt cx="1759352" cy="9599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914401" y="4423097"/>
            <a:ext cx="74888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два останні речення. Підкресліть дієслова.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7696" y="1806857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ться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83992" y="2265127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ться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4119" y="2279680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ться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2537" y="2791741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шся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31592" y="3645818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ться</a:t>
            </a:r>
            <a:endParaRPr lang="uk-UA" sz="3600" b="1" dirty="0">
              <a:solidFill>
                <a:srgbClr val="FFFF0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9116368" y="3287936"/>
            <a:ext cx="576064" cy="77215"/>
            <a:chOff x="4386805" y="2801074"/>
            <a:chExt cx="1759352" cy="95993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5830935" y="4217827"/>
            <a:ext cx="1989287" cy="113934"/>
            <a:chOff x="4386805" y="2801074"/>
            <a:chExt cx="1759352" cy="95993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8121724" y="4189719"/>
            <a:ext cx="1989287" cy="113934"/>
            <a:chOff x="4386805" y="2801074"/>
            <a:chExt cx="1759352" cy="95993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 descr="http://xn----7sbaat7axljd3a2e.xn--p1ai/image/data/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648" y="4998226"/>
            <a:ext cx="6984775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9262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93088" cy="616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Доповни діалог запитаннями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791" y="1413570"/>
            <a:ext cx="7056784" cy="354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>
                <a:solidFill>
                  <a:schemeClr val="bg1"/>
                </a:solidFill>
              </a:rPr>
              <a:t>…?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прокидаюсь</a:t>
            </a:r>
            <a:r>
              <a:rPr lang="ru-RU" sz="3200" b="1" dirty="0">
                <a:solidFill>
                  <a:schemeClr val="bg1"/>
                </a:solidFill>
              </a:rPr>
              <a:t> о </a:t>
            </a:r>
            <a:r>
              <a:rPr lang="ru-RU" sz="3200" b="1" dirty="0" err="1">
                <a:solidFill>
                  <a:schemeClr val="bg1"/>
                </a:solidFill>
              </a:rPr>
              <a:t>сьомій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годині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>
                <a:solidFill>
                  <a:schemeClr val="bg1"/>
                </a:solidFill>
              </a:rPr>
              <a:t>…?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навчаюся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третьому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класі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>
                <a:solidFill>
                  <a:schemeClr val="bg1"/>
                </a:solidFill>
              </a:rPr>
              <a:t>…?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—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мною </a:t>
            </a:r>
            <a:r>
              <a:rPr lang="ru-RU" sz="3200" b="1" dirty="0" err="1">
                <a:solidFill>
                  <a:schemeClr val="bg1"/>
                </a:solidFill>
              </a:rPr>
              <a:t>навчаються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друзі</a:t>
            </a:r>
            <a:r>
              <a:rPr lang="ru-RU" sz="3200" b="1" dirty="0">
                <a:solidFill>
                  <a:schemeClr val="bg1"/>
                </a:solidFill>
              </a:rPr>
              <a:t> — Оля і </a:t>
            </a:r>
            <a:r>
              <a:rPr lang="ru-RU" sz="3200" b="1" dirty="0" err="1">
                <a:solidFill>
                  <a:schemeClr val="bg1"/>
                </a:solidFill>
              </a:rPr>
              <a:t>Микита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0109" y="1421207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Коли </a:t>
            </a:r>
            <a:r>
              <a:rPr lang="uk-UA" sz="3200" b="1" dirty="0">
                <a:solidFill>
                  <a:srgbClr val="FFFF00"/>
                </a:solidFill>
              </a:rPr>
              <a:t>ти прокидаєшся</a:t>
            </a:r>
            <a:r>
              <a:rPr lang="ru-RU" sz="3200" b="1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0109" y="2387227"/>
            <a:ext cx="5363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 якому класі ти навчаєшся?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5157" y="3323770"/>
            <a:ext cx="5215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Хто ще з тобою навчається? </a:t>
            </a:r>
          </a:p>
        </p:txBody>
      </p:sp>
      <p:pic>
        <p:nvPicPr>
          <p:cNvPr id="2050" name="Picture 2" descr="D:\3 клас\01 УКР МОВА\Укр мова конструктор\Уроки\Урок 61 Слова с суффиксом ар\Иллюстрации\Рис 22-06 Уч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413570"/>
            <a:ext cx="3085985" cy="31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10149372" cy="648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1825"/>
          <a:stretch/>
        </p:blipFill>
        <p:spPr>
          <a:xfrm>
            <a:off x="1771551" y="2136122"/>
            <a:ext cx="3948290" cy="4012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8143" t="409" r="52" b="-409"/>
          <a:stretch/>
        </p:blipFill>
        <p:spPr>
          <a:xfrm>
            <a:off x="5719841" y="2136122"/>
            <a:ext cx="4245815" cy="4012598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550" y="1209469"/>
            <a:ext cx="8194105" cy="926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роблять діти? Який у них настрій?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про це текст (3–4 речення).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19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1 УКР МОВА\1 Пономарьова\06 Дієслово\№082-Правильно записую дієслова на –ться, -шся\2026-02-27_165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9" y="1254407"/>
            <a:ext cx="90291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17774"/>
            <a:ext cx="1007736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9583" y="5013970"/>
            <a:ext cx="5616624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 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212" y="3752154"/>
            <a:ext cx="2096186" cy="21738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754305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79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4036859"/>
            <a:ext cx="1987031" cy="20162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6 Дієслово\№080-Розпізнаю дієслова\2026-02-22_1952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7" y="1341561"/>
            <a:ext cx="10036421" cy="25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3520" y="4016632"/>
            <a:ext cx="5616624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Прочитайте складені речення </a:t>
            </a:r>
          </a:p>
        </p:txBody>
      </p:sp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31" y="1052980"/>
            <a:ext cx="10965657" cy="1143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229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49" y="1150922"/>
            <a:ext cx="4544215" cy="34332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6104" y="2997746"/>
            <a:ext cx="357471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Я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кі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частини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мови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ми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вивчили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«Хмаринки»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18" y="1150922"/>
            <a:ext cx="4353598" cy="32892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530614" y="2867556"/>
            <a:ext cx="3096343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іменник?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69" y="1079460"/>
            <a:ext cx="45418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68295" y="2804409"/>
            <a:ext cx="323957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прикметник?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193" y="3069754"/>
            <a:ext cx="4544215" cy="34332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36159" y="4814687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числівник?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543" y="3256896"/>
            <a:ext cx="4544215" cy="34332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12896" y="5008272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вже знаєте 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про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дієслово?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3259B0EB-370C-4AF8-B1F3-6920751972B4}"/>
              </a:ext>
            </a:extLst>
          </p:cNvPr>
          <p:cNvSpPr/>
          <p:nvPr/>
        </p:nvSpPr>
        <p:spPr>
          <a:xfrm>
            <a:off x="3775352" y="2038553"/>
            <a:ext cx="2892743" cy="29414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 err="1" smtClean="0"/>
              <a:t>пробіг</a:t>
            </a:r>
            <a:r>
              <a:rPr lang="ru-RU" sz="3200" dirty="0"/>
              <a:t>. </a:t>
            </a:r>
            <a:endParaRPr lang="ru-RU" sz="3200" dirty="0" smtClean="0"/>
          </a:p>
          <a:p>
            <a:pPr>
              <a:lnSpc>
                <a:spcPct val="115000"/>
              </a:lnSpc>
            </a:pPr>
            <a:r>
              <a:rPr lang="ru-RU" sz="3200" dirty="0" err="1" smtClean="0"/>
              <a:t>скотився</a:t>
            </a:r>
            <a:r>
              <a:rPr lang="ru-RU" sz="3200" dirty="0"/>
              <a:t>. </a:t>
            </a:r>
            <a:endParaRPr lang="ru-RU" sz="3200" dirty="0" smtClean="0"/>
          </a:p>
          <a:p>
            <a:pPr>
              <a:lnSpc>
                <a:spcPct val="115000"/>
              </a:lnSpc>
            </a:pPr>
            <a:r>
              <a:rPr lang="ru-RU" sz="3200" dirty="0" err="1" smtClean="0"/>
              <a:t>розвеселилась</a:t>
            </a:r>
            <a:r>
              <a:rPr lang="ru-RU" sz="3200" dirty="0"/>
              <a:t>. </a:t>
            </a:r>
            <a:endParaRPr lang="ru-RU" sz="3200" dirty="0" smtClean="0"/>
          </a:p>
          <a:p>
            <a:pPr>
              <a:lnSpc>
                <a:spcPct val="115000"/>
              </a:lnSpc>
            </a:pPr>
            <a:r>
              <a:rPr lang="ru-RU" sz="3200" dirty="0" err="1" smtClean="0"/>
              <a:t>засміялася</a:t>
            </a:r>
            <a:r>
              <a:rPr lang="ru-RU" sz="3200" dirty="0"/>
              <a:t>. </a:t>
            </a:r>
            <a:endParaRPr lang="ru-RU" sz="3200" dirty="0" smtClean="0"/>
          </a:p>
          <a:p>
            <a:pPr>
              <a:lnSpc>
                <a:spcPct val="115000"/>
              </a:lnSpc>
            </a:pPr>
            <a:r>
              <a:rPr lang="ru-RU" sz="3200" dirty="0" smtClean="0"/>
              <a:t>прочитав.</a:t>
            </a:r>
            <a:endParaRPr lang="uk-UA" sz="3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29CE8C6F-29EE-42B0-B8A1-5508B5DF4165}"/>
              </a:ext>
            </a:extLst>
          </p:cNvPr>
          <p:cNvSpPr/>
          <p:nvPr/>
        </p:nvSpPr>
        <p:spPr>
          <a:xfrm>
            <a:off x="1015710" y="2061642"/>
            <a:ext cx="2774472" cy="29414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 err="1"/>
              <a:t>Біг</a:t>
            </a:r>
            <a:r>
              <a:rPr lang="ru-RU" sz="3200" dirty="0"/>
              <a:t> </a:t>
            </a:r>
            <a:r>
              <a:rPr lang="ru-RU" sz="3200" dirty="0" smtClean="0"/>
              <a:t>—</a:t>
            </a:r>
          </a:p>
          <a:p>
            <a:pPr>
              <a:lnSpc>
                <a:spcPct val="115000"/>
              </a:lnSpc>
            </a:pPr>
            <a:r>
              <a:rPr lang="ru-RU" sz="3200" dirty="0" err="1" smtClean="0"/>
              <a:t>Котився</a:t>
            </a:r>
            <a:r>
              <a:rPr lang="ru-RU" sz="3200" dirty="0" smtClean="0"/>
              <a:t> </a:t>
            </a:r>
            <a:r>
              <a:rPr lang="ru-RU" sz="3200" dirty="0"/>
              <a:t>— </a:t>
            </a:r>
            <a:endParaRPr lang="ru-RU" sz="3200" dirty="0" smtClean="0"/>
          </a:p>
          <a:p>
            <a:pPr>
              <a:lnSpc>
                <a:spcPct val="115000"/>
              </a:lnSpc>
            </a:pPr>
            <a:r>
              <a:rPr lang="ru-RU" sz="3200" dirty="0" smtClean="0"/>
              <a:t>Веселилась </a:t>
            </a:r>
            <a:r>
              <a:rPr lang="ru-RU" sz="3200" dirty="0"/>
              <a:t>— </a:t>
            </a:r>
            <a:r>
              <a:rPr lang="ru-RU" sz="3200" dirty="0" smtClean="0"/>
              <a:t> </a:t>
            </a:r>
          </a:p>
          <a:p>
            <a:pPr>
              <a:lnSpc>
                <a:spcPct val="115000"/>
              </a:lnSpc>
            </a:pPr>
            <a:r>
              <a:rPr lang="ru-RU" sz="3200" dirty="0" err="1" smtClean="0"/>
              <a:t>Сміялася</a:t>
            </a:r>
            <a:r>
              <a:rPr lang="ru-RU" sz="3200" dirty="0" smtClean="0"/>
              <a:t> —</a:t>
            </a:r>
          </a:p>
          <a:p>
            <a:pPr>
              <a:lnSpc>
                <a:spcPct val="115000"/>
              </a:lnSpc>
            </a:pPr>
            <a:r>
              <a:rPr lang="ru-RU" sz="3200" dirty="0" smtClean="0"/>
              <a:t>Читав </a:t>
            </a:r>
            <a:r>
              <a:rPr lang="ru-RU" sz="3200" dirty="0"/>
              <a:t>— </a:t>
            </a:r>
            <a:endParaRPr lang="uk-UA" sz="3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79463" y="606649"/>
            <a:ext cx="10234764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/>
              <a:t>Мовознавча</a:t>
            </a:r>
            <a:r>
              <a:rPr lang="ru-RU" sz="4000" b="1" dirty="0"/>
              <a:t> </a:t>
            </a:r>
            <a:r>
              <a:rPr lang="ru-RU" sz="4000" b="1" dirty="0" err="1"/>
              <a:t>розминка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1238" y="1475393"/>
            <a:ext cx="90412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Вправа «</a:t>
            </a:r>
            <a:r>
              <a:rPr lang="ru-RU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пару» </a:t>
            </a:r>
            <a:r>
              <a:rPr lang="ru-RU" sz="2800" b="1" dirty="0" smtClean="0">
                <a:solidFill>
                  <a:srgbClr val="0070C0"/>
                </a:solidFill>
              </a:rPr>
              <a:t>за </a:t>
            </a:r>
            <a:r>
              <a:rPr lang="ru-RU" sz="2800" b="1" dirty="0" err="1" smtClean="0">
                <a:solidFill>
                  <a:srgbClr val="0070C0"/>
                </a:solidFill>
              </a:rPr>
              <a:t>зразком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Зразок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r>
              <a:rPr lang="ru-RU" sz="2800" b="1" dirty="0" err="1">
                <a:solidFill>
                  <a:srgbClr val="0070C0"/>
                </a:solidFill>
              </a:rPr>
              <a:t>їхав</a:t>
            </a:r>
            <a:r>
              <a:rPr lang="ru-RU" sz="2800" b="1" dirty="0">
                <a:solidFill>
                  <a:srgbClr val="0070C0"/>
                </a:solidFill>
              </a:rPr>
              <a:t> — </a:t>
            </a:r>
            <a:r>
              <a:rPr lang="ru-RU" sz="2800" b="1" dirty="0" err="1">
                <a:solidFill>
                  <a:srgbClr val="0070C0"/>
                </a:solidFill>
              </a:rPr>
              <a:t>з’їхав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4310" y="3069754"/>
            <a:ext cx="320657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Що </a:t>
            </a:r>
            <a:r>
              <a:rPr lang="ru-RU" sz="2800" b="1" dirty="0" smtClean="0">
                <a:solidFill>
                  <a:srgbClr val="0070C0"/>
                </a:solidFill>
              </a:rPr>
              <a:t>спільного </a:t>
            </a:r>
            <a:r>
              <a:rPr lang="ru-RU" sz="2800" b="1" dirty="0" err="1">
                <a:solidFill>
                  <a:srgbClr val="0070C0"/>
                </a:solidFill>
              </a:rPr>
              <a:t>помітили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утворених</a:t>
            </a:r>
            <a:r>
              <a:rPr lang="ru-RU" sz="2800" b="1" dirty="0">
                <a:solidFill>
                  <a:srgbClr val="0070C0"/>
                </a:solidFill>
              </a:rPr>
              <a:t> словах?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5632" y="4454749"/>
            <a:ext cx="317525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Вони </a:t>
            </a:r>
            <a:r>
              <a:rPr lang="ru-RU" sz="2800" b="1" dirty="0" err="1" smtClean="0"/>
              <a:t>утворились</a:t>
            </a:r>
            <a:r>
              <a:rPr lang="ru-RU" sz="2800" b="1" dirty="0" smtClean="0"/>
              <a:t> </a:t>
            </a:r>
            <a:r>
              <a:rPr lang="ru-RU" sz="2800" b="1" dirty="0"/>
              <a:t>за допомогою </a:t>
            </a:r>
            <a:r>
              <a:rPr lang="ru-RU" sz="2800" b="1" dirty="0" err="1"/>
              <a:t>префіксів</a:t>
            </a:r>
            <a:endParaRPr lang="ru-RU" sz="2800" b="1" dirty="0"/>
          </a:p>
        </p:txBody>
      </p:sp>
      <p:pic>
        <p:nvPicPr>
          <p:cNvPr id="1026" name="Picture 2" descr="D:\3 клас\01 УКР МОВА\Укр мова конструктор\Уроки\Урок 61 Слова с суффиксом ар\Иллюстрации\Рис 7-02 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0888" y="1857328"/>
            <a:ext cx="1943048" cy="34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6285" y="5045644"/>
            <a:ext cx="546779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Що називають дієслова?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 які питання відповідають?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Наведіть приклади дієслів</a:t>
            </a:r>
            <a:endParaRPr lang="uk-UA" alt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13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9823" y="1413570"/>
            <a:ext cx="689371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будемо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вчитися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читати і записувати дієслова, що закінчуються на -</a:t>
            </a:r>
            <a:r>
              <a:rPr lang="uk-UA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ться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uk-UA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шся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Дослідимо, де знаходиться на карті України місто Дніпро, які річки протікають через Дніпропетровщину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31778"/>
            <a:ext cx="2952327" cy="28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айчистіша річка Європи в нашому кра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3" y="4120432"/>
            <a:ext cx="4106890" cy="232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5" y="961444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989634"/>
            <a:ext cx="4573697" cy="1023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3584" y="1603434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64552" y="538848"/>
            <a:ext cx="10340048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1" y="4896589"/>
            <a:ext cx="9554261" cy="1184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слова. До яких частин мови вони відносяться?  Доведіть свою думку. </a:t>
            </a:r>
            <a:r>
              <a:rPr lang="uk-UA" sz="28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2800" b="1" dirty="0" smtClean="0">
                <a:solidFill>
                  <a:schemeClr val="bg1"/>
                </a:solidFill>
              </a:rPr>
              <a:t> від них дієслова.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76" y="1404000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4877" r="8172" b="22510"/>
          <a:stretch/>
        </p:blipFill>
        <p:spPr>
          <a:xfrm>
            <a:off x="5004000" y="1404000"/>
            <a:ext cx="2052000" cy="1044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00" t="22074" r="60019" b="66273"/>
          <a:stretch/>
        </p:blipFill>
        <p:spPr>
          <a:xfrm>
            <a:off x="1224000" y="2805386"/>
            <a:ext cx="1260000" cy="750153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11" t="40717" r="49498" b="47630"/>
          <a:stretch/>
        </p:blipFill>
        <p:spPr>
          <a:xfrm>
            <a:off x="4218710" y="3018239"/>
            <a:ext cx="2435515" cy="750153"/>
          </a:xfrm>
          <a:prstGeom prst="rect">
            <a:avLst/>
          </a:prstGeom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36" t="40203" r="30543" b="48144"/>
          <a:stretch/>
        </p:blipFill>
        <p:spPr>
          <a:xfrm>
            <a:off x="6711115" y="2921847"/>
            <a:ext cx="1892510" cy="750153"/>
          </a:xfrm>
          <a:prstGeom prst="rect">
            <a:avLst/>
          </a:prstGeom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78" t="54390" r="58936" b="38898"/>
          <a:stretch/>
        </p:blipFill>
        <p:spPr>
          <a:xfrm>
            <a:off x="1097488" y="3672000"/>
            <a:ext cx="1620000" cy="43200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78" t="67074" r="58624" b="21273"/>
          <a:stretch/>
        </p:blipFill>
        <p:spPr>
          <a:xfrm>
            <a:off x="5096412" y="3594640"/>
            <a:ext cx="1557813" cy="734194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7" t="24889" r="55250" b="63259"/>
          <a:stretch/>
        </p:blipFill>
        <p:spPr>
          <a:xfrm>
            <a:off x="6955664" y="3584007"/>
            <a:ext cx="1815707" cy="726336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02" t="22074" r="42296" b="66273"/>
          <a:stretch/>
        </p:blipFill>
        <p:spPr>
          <a:xfrm>
            <a:off x="2380989" y="2823324"/>
            <a:ext cx="1837721" cy="750153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79" t="54390" r="35832" b="38898"/>
          <a:stretch/>
        </p:blipFill>
        <p:spPr>
          <a:xfrm>
            <a:off x="2527527" y="3673558"/>
            <a:ext cx="2376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Знайдіть на карті України місто Дніпро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78" y="1232481"/>
            <a:ext cx="554106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— Центром </a:t>
            </a:r>
            <a:r>
              <a:rPr lang="ru-RU" sz="2400" b="1" dirty="0" err="1">
                <a:solidFill>
                  <a:srgbClr val="0070C0"/>
                </a:solidFill>
              </a:rPr>
              <a:t>якої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області</a:t>
            </a:r>
            <a:r>
              <a:rPr lang="ru-RU" sz="2400" b="1" dirty="0">
                <a:solidFill>
                  <a:srgbClr val="0070C0"/>
                </a:solidFill>
              </a:rPr>
              <a:t> є місто Дніпро?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— </a:t>
            </a:r>
            <a:r>
              <a:rPr lang="ru-RU" sz="2400" b="1" dirty="0">
                <a:solidFill>
                  <a:srgbClr val="0070C0"/>
                </a:solidFill>
              </a:rPr>
              <a:t>Які </a:t>
            </a:r>
            <a:r>
              <a:rPr lang="ru-RU" sz="2400" b="1" dirty="0" err="1">
                <a:solidFill>
                  <a:srgbClr val="0070C0"/>
                </a:solidFill>
              </a:rPr>
              <a:t>області</a:t>
            </a:r>
            <a:r>
              <a:rPr lang="ru-RU" sz="2400" b="1" dirty="0">
                <a:solidFill>
                  <a:srgbClr val="0070C0"/>
                </a:solidFill>
              </a:rPr>
              <a:t> є </a:t>
            </a:r>
            <a:r>
              <a:rPr lang="ru-RU" sz="2400" b="1" dirty="0" err="1">
                <a:solidFill>
                  <a:srgbClr val="0070C0"/>
                </a:solidFill>
              </a:rPr>
              <a:t>сусідами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Дніпропетровської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області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— </a:t>
            </a:r>
            <a:r>
              <a:rPr lang="ru-RU" sz="2400" b="1" dirty="0">
                <a:solidFill>
                  <a:srgbClr val="0070C0"/>
                </a:solidFill>
              </a:rPr>
              <a:t>Розгляньте </a:t>
            </a:r>
            <a:r>
              <a:rPr lang="ru-RU" sz="2400" b="1" dirty="0" err="1">
                <a:solidFill>
                  <a:srgbClr val="0070C0"/>
                </a:solidFill>
              </a:rPr>
              <a:t>фізичну</a:t>
            </a:r>
            <a:r>
              <a:rPr lang="ru-RU" sz="2400" b="1" dirty="0">
                <a:solidFill>
                  <a:srgbClr val="0070C0"/>
                </a:solidFill>
              </a:rPr>
              <a:t> карту України. Яку інформацію </a:t>
            </a:r>
            <a:r>
              <a:rPr lang="ru-RU" sz="2400" b="1" dirty="0" err="1">
                <a:solidFill>
                  <a:srgbClr val="0070C0"/>
                </a:solidFill>
              </a:rPr>
              <a:t>отримали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Дніпропетровська область - Компанія Грейнфілд, ТОВ (Почино-Софіївка) -  Елеватори україни на карті. Елеватори розділені по областях, агросправочник  online, agromap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41" y="1195486"/>
            <a:ext cx="5468818" cy="37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апа Дніпропетровської області | infoportal.ua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39" y="1195486"/>
            <a:ext cx="5559609" cy="37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6689" y="3236587"/>
            <a:ext cx="547631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 </a:t>
            </a:r>
            <a:r>
              <a:rPr lang="uk-UA" sz="2400" b="1" dirty="0" smtClean="0"/>
              <a:t>     Дніпро (до 2016 року – Дніпропетровськ) —адміністративний центр Дніпропетровської області. Місто є четвертим за чисельністю населення в Україні після Києва, Харкова та Одеси.</a:t>
            </a:r>
            <a:r>
              <a:rPr lang="ru-RU" sz="2400" b="1" dirty="0" smtClean="0"/>
              <a:t> </a:t>
            </a:r>
            <a:r>
              <a:rPr lang="uk-UA" sz="2400" b="1" dirty="0" smtClean="0"/>
              <a:t>Дніпро вважається «космічною столицею» України.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77466"/>
            <a:ext cx="10585176" cy="74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інформацію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638" y="1248011"/>
            <a:ext cx="1054077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Через </a:t>
            </a:r>
            <a:r>
              <a:rPr lang="uk-UA" sz="3200" b="1" dirty="0">
                <a:solidFill>
                  <a:schemeClr val="bg1"/>
                </a:solidFill>
              </a:rPr>
              <a:t>Дніпропетровщину протікає невелика річка  </a:t>
            </a:r>
            <a:r>
              <a:rPr lang="uk-UA" sz="3200" b="1" dirty="0" err="1">
                <a:solidFill>
                  <a:schemeClr val="bg1"/>
                </a:solidFill>
              </a:rPr>
              <a:t>Оріоль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Стоїш на її березі і </a:t>
            </a:r>
            <a:r>
              <a:rPr lang="uk-UA" sz="3200" b="1" dirty="0">
                <a:solidFill>
                  <a:srgbClr val="FFFF00"/>
                </a:solidFill>
              </a:rPr>
              <a:t>милуєшся </a:t>
            </a:r>
            <a:r>
              <a:rPr lang="uk-UA" sz="3200" b="1" dirty="0" smtClean="0">
                <a:solidFill>
                  <a:schemeClr val="bg1"/>
                </a:solidFill>
              </a:rPr>
              <a:t>кришталевими </a:t>
            </a:r>
            <a:r>
              <a:rPr lang="uk-UA" sz="3200" b="1" dirty="0">
                <a:solidFill>
                  <a:schemeClr val="bg1"/>
                </a:solidFill>
              </a:rPr>
              <a:t>водами, </a:t>
            </a:r>
            <a:r>
              <a:rPr lang="uk-UA" sz="3200" b="1" dirty="0">
                <a:solidFill>
                  <a:srgbClr val="FFFF00"/>
                </a:solidFill>
              </a:rPr>
              <a:t>прислухаєшся </a:t>
            </a:r>
            <a:r>
              <a:rPr lang="uk-UA" sz="3200" b="1" dirty="0">
                <a:solidFill>
                  <a:schemeClr val="bg1"/>
                </a:solidFill>
              </a:rPr>
              <a:t>до їхнього плескоту. </a:t>
            </a:r>
            <a:r>
              <a:rPr lang="uk-UA" sz="3200" b="1" dirty="0">
                <a:solidFill>
                  <a:srgbClr val="FFFF00"/>
                </a:solidFill>
              </a:rPr>
              <a:t>Здається,</a:t>
            </a:r>
            <a:r>
              <a:rPr lang="uk-UA" sz="3200" b="1" dirty="0">
                <a:solidFill>
                  <a:schemeClr val="bg1"/>
                </a:solidFill>
              </a:rPr>
              <a:t> чистішої річки не бачив. Ні, не здається! </a:t>
            </a:r>
            <a:r>
              <a:rPr lang="uk-UA" sz="3200" b="1" dirty="0" err="1">
                <a:solidFill>
                  <a:schemeClr val="bg1"/>
                </a:solidFill>
              </a:rPr>
              <a:t>Оріоль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визнається </a:t>
            </a:r>
            <a:r>
              <a:rPr lang="uk-UA" sz="3200" b="1" dirty="0" smtClean="0">
                <a:solidFill>
                  <a:schemeClr val="bg1"/>
                </a:solidFill>
              </a:rPr>
              <a:t>найчистішою </a:t>
            </a:r>
            <a:r>
              <a:rPr lang="uk-UA" sz="3200" b="1" dirty="0">
                <a:solidFill>
                  <a:schemeClr val="bg1"/>
                </a:solidFill>
              </a:rPr>
              <a:t>річкою Європи!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ічко Оріль, вода твоя тече звідкіл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4183484"/>
            <a:ext cx="3816424" cy="2452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айчистіша річка Європи в нашому кра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26" y="4245891"/>
            <a:ext cx="4106890" cy="232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7495" y="4437905"/>
            <a:ext cx="185000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800" b="1" dirty="0">
                <a:solidFill>
                  <a:srgbClr val="0070C0"/>
                </a:solidFill>
              </a:rPr>
              <a:t>виділені </a:t>
            </a:r>
            <a:r>
              <a:rPr lang="uk-UA" sz="2800" b="1" dirty="0" smtClean="0">
                <a:solidFill>
                  <a:srgbClr val="0070C0"/>
                </a:solidFill>
              </a:rPr>
              <a:t>слова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8599</TotalTime>
  <Words>529</Words>
  <Application>Microsoft Office PowerPoint</Application>
  <PresentationFormat>Произвольный</PresentationFormat>
  <Paragraphs>123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Правильно записую дієслова на -ться, -шся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666</cp:revision>
  <dcterms:created xsi:type="dcterms:W3CDTF">2025-08-27T14:01:18Z</dcterms:created>
  <dcterms:modified xsi:type="dcterms:W3CDTF">2026-02-27T18:48:40Z</dcterms:modified>
</cp:coreProperties>
</file>