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82" r:id="rId2"/>
    <p:sldId id="579" r:id="rId3"/>
    <p:sldId id="552" r:id="rId4"/>
    <p:sldId id="499" r:id="rId5"/>
    <p:sldId id="326" r:id="rId6"/>
    <p:sldId id="518" r:id="rId7"/>
    <p:sldId id="553" r:id="rId8"/>
    <p:sldId id="570" r:id="rId9"/>
    <p:sldId id="554" r:id="rId10"/>
    <p:sldId id="567" r:id="rId11"/>
    <p:sldId id="571" r:id="rId12"/>
    <p:sldId id="503" r:id="rId13"/>
    <p:sldId id="572" r:id="rId14"/>
    <p:sldId id="576" r:id="rId15"/>
    <p:sldId id="577" r:id="rId16"/>
    <p:sldId id="536" r:id="rId17"/>
    <p:sldId id="578" r:id="rId18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909514"/>
            <a:ext cx="9289032" cy="21452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Кар­тини природи в поезії. Л. Забашта «Дивосвіт, дивос­віт...». Т. Шевченко </a:t>
            </a:r>
            <a:endParaRPr lang="uk-UA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За сонцем хмаронька пливе...»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96087" y="4016464"/>
            <a:ext cx="4176464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6.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Поезії про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дивосвіт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природи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82</a:t>
            </a:r>
          </a:p>
        </p:txBody>
      </p:sp>
      <p:pic>
        <p:nvPicPr>
          <p:cNvPr id="1026" name="Picture 2" descr="D:\3 клас\02 ЧИТАННЯ\1 Савченко уроки\7 Поезії про дивосвіт природи\№086-Л.Забашта. Дивосвіт, дивосвіт...Т.Шевченко. За сонцем хмаронька пливе\2026-03-03_224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53" y="3808809"/>
            <a:ext cx="2777573" cy="194430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9503" y="549474"/>
            <a:ext cx="9577064" cy="652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423" y="1341562"/>
            <a:ext cx="8280920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Поле, ліс, </a:t>
            </a:r>
            <a:r>
              <a:rPr lang="ru-RU" sz="2800" dirty="0" err="1"/>
              <a:t>річка</a:t>
            </a:r>
            <a:r>
              <a:rPr lang="ru-RU" sz="2800" dirty="0"/>
              <a:t>; </a:t>
            </a:r>
            <a:r>
              <a:rPr lang="ru-RU" sz="2800" dirty="0" err="1"/>
              <a:t>стукіт</a:t>
            </a:r>
            <a:r>
              <a:rPr lang="ru-RU" sz="2800" dirty="0"/>
              <a:t> дятла, </a:t>
            </a:r>
            <a:r>
              <a:rPr lang="ru-RU" sz="2800" dirty="0" err="1"/>
              <a:t>спів</a:t>
            </a:r>
            <a:r>
              <a:rPr lang="ru-RU" sz="2800" dirty="0"/>
              <a:t> жайворонка, </a:t>
            </a:r>
            <a:r>
              <a:rPr lang="ru-RU" sz="2800" dirty="0" err="1"/>
              <a:t>лелечий</a:t>
            </a:r>
            <a:r>
              <a:rPr lang="ru-RU" sz="2800" dirty="0"/>
              <a:t> </a:t>
            </a:r>
            <a:r>
              <a:rPr lang="ru-RU" sz="2800" dirty="0" err="1"/>
              <a:t>клекіт</a:t>
            </a:r>
            <a:r>
              <a:rPr lang="ru-RU" sz="2800" dirty="0"/>
              <a:t>; веселе сонечко, </a:t>
            </a:r>
            <a:r>
              <a:rPr lang="ru-RU" sz="2800" dirty="0" err="1"/>
              <a:t>хмаринка</a:t>
            </a:r>
            <a:r>
              <a:rPr lang="ru-RU" sz="2800" dirty="0"/>
              <a:t> в небі ... — усе це природа </a:t>
            </a:r>
            <a:r>
              <a:rPr lang="ru-RU" sz="2800" dirty="0" err="1"/>
              <a:t>мого</a:t>
            </a:r>
            <a:r>
              <a:rPr lang="ru-RU" sz="2800" dirty="0"/>
              <a:t> </a:t>
            </a:r>
            <a:r>
              <a:rPr lang="ru-RU" sz="2800" dirty="0" err="1"/>
              <a:t>рідного</a:t>
            </a:r>
            <a:r>
              <a:rPr lang="ru-RU" sz="2800" dirty="0"/>
              <a:t> краю. Сьогодні будемо </a:t>
            </a:r>
            <a:r>
              <a:rPr lang="ru-RU" sz="2800" dirty="0" err="1"/>
              <a:t>спостерігати</a:t>
            </a:r>
            <a:r>
              <a:rPr lang="ru-RU" sz="2800" dirty="0"/>
              <a:t> за </a:t>
            </a:r>
            <a:r>
              <a:rPr lang="ru-RU" sz="2800" dirty="0" err="1"/>
              <a:t>дивосвітом</a:t>
            </a:r>
            <a:r>
              <a:rPr lang="ru-RU" sz="2800" dirty="0"/>
              <a:t> природи </a:t>
            </a:r>
            <a:r>
              <a:rPr lang="ru-RU" sz="2800" dirty="0" err="1"/>
              <a:t>очима</a:t>
            </a:r>
            <a:r>
              <a:rPr lang="ru-RU" sz="2800" dirty="0"/>
              <a:t> Тараса Шевченка. </a:t>
            </a:r>
            <a:r>
              <a:rPr lang="ru-RU" sz="2800" dirty="0" err="1"/>
              <a:t>Закинутий</a:t>
            </a:r>
            <a:r>
              <a:rPr lang="ru-RU" sz="2800" dirty="0"/>
              <a:t> долею далеко від </a:t>
            </a:r>
            <a:r>
              <a:rPr lang="ru-RU" sz="2800" dirty="0" err="1"/>
              <a:t>Батьківщини</a:t>
            </a:r>
            <a:r>
              <a:rPr lang="ru-RU" sz="2800" dirty="0"/>
              <a:t>, Т. Шевченко дуже </a:t>
            </a:r>
            <a:r>
              <a:rPr lang="ru-RU" sz="2800" dirty="0" err="1"/>
              <a:t>сумував</a:t>
            </a:r>
            <a:r>
              <a:rPr lang="ru-RU" sz="2800" dirty="0"/>
              <a:t> за </a:t>
            </a:r>
            <a:r>
              <a:rPr lang="ru-RU" sz="2800" dirty="0" err="1"/>
              <a:t>вишневими</a:t>
            </a:r>
            <a:r>
              <a:rPr lang="ru-RU" sz="2800" dirty="0"/>
              <a:t> садами, </a:t>
            </a:r>
            <a:r>
              <a:rPr lang="ru-RU" sz="2800" dirty="0" err="1" smtClean="0"/>
              <a:t>біленькими</a:t>
            </a:r>
            <a:r>
              <a:rPr lang="ru-RU" sz="2800" dirty="0" smtClean="0"/>
              <a:t> </a:t>
            </a:r>
            <a:r>
              <a:rPr lang="ru-RU" sz="2800" dirty="0"/>
              <a:t>хатками, </a:t>
            </a:r>
            <a:r>
              <a:rPr lang="ru-RU" sz="2800" dirty="0" err="1"/>
              <a:t>українськими</a:t>
            </a:r>
            <a:r>
              <a:rPr lang="ru-RU" sz="2800" dirty="0"/>
              <a:t> </a:t>
            </a:r>
            <a:r>
              <a:rPr lang="ru-RU" sz="2800" dirty="0" err="1"/>
              <a:t>народними</a:t>
            </a:r>
            <a:r>
              <a:rPr lang="ru-RU" sz="2800" dirty="0"/>
              <a:t> </a:t>
            </a:r>
            <a:r>
              <a:rPr lang="ru-RU" sz="2800" dirty="0" err="1"/>
              <a:t>піснями</a:t>
            </a:r>
            <a:r>
              <a:rPr lang="ru-RU" sz="2800" dirty="0"/>
              <a:t>, своїми </a:t>
            </a:r>
            <a:r>
              <a:rPr lang="ru-RU" sz="2800" dirty="0" err="1"/>
              <a:t>рідними</a:t>
            </a:r>
            <a:r>
              <a:rPr lang="ru-RU" sz="2800" dirty="0"/>
              <a:t>. Мабуть, тому в його </a:t>
            </a:r>
            <a:r>
              <a:rPr lang="ru-RU" sz="2800" dirty="0" err="1"/>
              <a:t>поезіях</a:t>
            </a:r>
            <a:r>
              <a:rPr lang="ru-RU" sz="2800" dirty="0"/>
              <a:t> природа </a:t>
            </a:r>
            <a:r>
              <a:rPr lang="ru-RU" sz="2800" dirty="0" err="1"/>
              <a:t>оживає</a:t>
            </a:r>
            <a:r>
              <a:rPr lang="ru-RU" sz="2800" dirty="0"/>
              <a:t>, </a:t>
            </a:r>
            <a:r>
              <a:rPr lang="ru-RU" sz="2800" dirty="0" err="1"/>
              <a:t>набирає</a:t>
            </a:r>
            <a:r>
              <a:rPr lang="ru-RU" sz="2800" dirty="0"/>
              <a:t> </a:t>
            </a:r>
            <a:r>
              <a:rPr lang="ru-RU" sz="2800" dirty="0" err="1"/>
              <a:t>нових</a:t>
            </a:r>
            <a:r>
              <a:rPr lang="ru-RU" sz="2800" dirty="0"/>
              <a:t> </a:t>
            </a:r>
            <a:r>
              <a:rPr lang="ru-RU" sz="2800" dirty="0" err="1"/>
              <a:t>кольорів</a:t>
            </a:r>
            <a:r>
              <a:rPr lang="ru-RU" sz="2800" dirty="0"/>
              <a:t> і </a:t>
            </a:r>
            <a:r>
              <a:rPr lang="ru-RU" sz="2800" dirty="0" err="1"/>
              <a:t>барв</a:t>
            </a:r>
            <a:r>
              <a:rPr lang="ru-RU" sz="2800" dirty="0"/>
              <a:t>, </a:t>
            </a:r>
            <a:r>
              <a:rPr lang="ru-RU" sz="2800" dirty="0" err="1"/>
              <a:t>промовляє</a:t>
            </a:r>
            <a:r>
              <a:rPr lang="ru-RU" sz="2800" dirty="0"/>
              <a:t> до нас. Сьогодні в нас є можливість пере </a:t>
            </a:r>
            <a:r>
              <a:rPr lang="ru-RU" sz="2800" dirty="0" err="1"/>
              <a:t>конатися</a:t>
            </a:r>
            <a:r>
              <a:rPr lang="ru-RU" sz="2800" dirty="0"/>
              <a:t> в цьому.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портрет Шевчен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4319" y="1757344"/>
            <a:ext cx="315528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708025"/>
            <a:ext cx="10009112" cy="7055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Згадаємо – Тарас </a:t>
            </a:r>
            <a:r>
              <a:rPr lang="uk-UA" sz="4000" b="1" dirty="0" smtClean="0">
                <a:solidFill>
                  <a:schemeClr val="bg1"/>
                </a:solidFill>
              </a:rPr>
              <a:t>Шевченко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5567" y="1653597"/>
            <a:ext cx="4896544" cy="255454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 Григорович Шевченко </a:t>
            </a:r>
            <a:endParaRPr lang="uk-UA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(1814-1861</a:t>
            </a:r>
            <a:r>
              <a:rPr lang="uk-UA" sz="3200" b="1" dirty="0" smtClean="0">
                <a:solidFill>
                  <a:schemeClr val="bg1"/>
                </a:solidFill>
              </a:rPr>
              <a:t>)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український поет, художник, Кобзар.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Картинки по запросу &quot;тарас шевченко поет художник для діте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5" y="1617950"/>
            <a:ext cx="3093610" cy="42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441160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571751" y="1395172"/>
            <a:ext cx="2931739" cy="41228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сп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тоньки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одпоч</a:t>
            </a:r>
            <a:r>
              <a:rPr lang="uk-UA" sz="3600" b="1" dirty="0" err="1">
                <a:solidFill>
                  <a:srgbClr val="FFFF00"/>
                </a:solidFill>
              </a:rPr>
              <a:t>и</a:t>
            </a:r>
            <a:r>
              <a:rPr lang="uk-UA" sz="3600" b="1" dirty="0" err="1">
                <a:solidFill>
                  <a:schemeClr val="bg1"/>
                </a:solidFill>
              </a:rPr>
              <a:t>не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загов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рить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розстил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є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опов</a:t>
            </a:r>
            <a:r>
              <a:rPr lang="uk-UA" sz="3600" b="1" dirty="0" err="1">
                <a:solidFill>
                  <a:srgbClr val="FFFF00"/>
                </a:solidFill>
              </a:rPr>
              <a:t>и</a:t>
            </a:r>
            <a:r>
              <a:rPr lang="uk-UA" sz="3600" b="1" dirty="0" err="1">
                <a:solidFill>
                  <a:schemeClr val="bg1"/>
                </a:solidFill>
              </a:rPr>
              <a:t>є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хм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ронька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год</a:t>
            </a:r>
            <a:r>
              <a:rPr lang="uk-UA" sz="3600" b="1" dirty="0">
                <a:solidFill>
                  <a:srgbClr val="FFFF00"/>
                </a:solidFill>
              </a:rPr>
              <a:t>и</a:t>
            </a:r>
            <a:r>
              <a:rPr lang="uk-UA" sz="3600" b="1" dirty="0">
                <a:solidFill>
                  <a:schemeClr val="bg1"/>
                </a:solidFill>
              </a:rPr>
              <a:t>ночку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7" y="1395171"/>
            <a:ext cx="2664854" cy="37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0103" y="1409529"/>
            <a:ext cx="453650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ПОЛ</a:t>
            </a:r>
            <a:r>
              <a:rPr lang="ru-RU" sz="3200" b="1" dirty="0" smtClean="0">
                <a:solidFill>
                  <a:srgbClr val="FFFF00"/>
                </a:solidFill>
              </a:rPr>
              <a:t>А</a:t>
            </a:r>
            <a:r>
              <a:rPr lang="ru-RU" sz="3200" dirty="0"/>
              <a:t> </a:t>
            </a:r>
            <a:r>
              <a:rPr lang="ru-RU" sz="3200" dirty="0" smtClean="0"/>
              <a:t>– край </a:t>
            </a:r>
            <a:r>
              <a:rPr lang="ru-RU" sz="3200" dirty="0" err="1" smtClean="0"/>
              <a:t>кожної</a:t>
            </a:r>
            <a:r>
              <a:rPr lang="ru-RU" sz="3200" dirty="0" smtClean="0"/>
              <a:t> з половин </a:t>
            </a:r>
            <a:r>
              <a:rPr lang="ru-RU" sz="3200" dirty="0" err="1" smtClean="0"/>
              <a:t>одягу</a:t>
            </a:r>
            <a:r>
              <a:rPr lang="ru-RU" sz="3200" dirty="0" smtClean="0"/>
              <a:t> (</a:t>
            </a:r>
            <a:r>
              <a:rPr lang="ru-RU" sz="3200" dirty="0" err="1" smtClean="0"/>
              <a:t>пальта</a:t>
            </a:r>
            <a:r>
              <a:rPr lang="ru-RU" sz="3200" dirty="0" smtClean="0"/>
              <a:t>. жакета</a:t>
            </a:r>
            <a:r>
              <a:rPr lang="ru-RU" sz="3200" dirty="0"/>
              <a:t> і </a:t>
            </a:r>
            <a:r>
              <a:rPr lang="ru-RU" sz="3200" dirty="0" smtClean="0"/>
              <a:t>т. ін.), що </a:t>
            </a:r>
            <a:r>
              <a:rPr lang="ru-RU" sz="3200" dirty="0" err="1" smtClean="0"/>
              <a:t>розгортається</a:t>
            </a:r>
            <a:r>
              <a:rPr lang="ru-RU" sz="3200" dirty="0" smtClean="0"/>
              <a:t> </a:t>
            </a:r>
            <a:r>
              <a:rPr lang="ru-RU" sz="3200" dirty="0" err="1" smtClean="0"/>
              <a:t>спереду</a:t>
            </a:r>
            <a:r>
              <a:rPr lang="ru-RU" sz="3200" dirty="0" smtClean="0"/>
              <a:t>.</a:t>
            </a:r>
            <a:endParaRPr lang="uk-UA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40103" y="3861842"/>
            <a:ext cx="464949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ОПОВ</a:t>
            </a:r>
            <a:r>
              <a:rPr lang="ru-RU" sz="3200" b="1" dirty="0" smtClean="0">
                <a:solidFill>
                  <a:srgbClr val="FFFF00"/>
                </a:solidFill>
              </a:rPr>
              <a:t>И</a:t>
            </a:r>
            <a:r>
              <a:rPr lang="ru-RU" sz="3200" b="1" dirty="0"/>
              <a:t>Є</a:t>
            </a:r>
            <a:r>
              <a:rPr lang="ru-RU" sz="3200" dirty="0" smtClean="0"/>
              <a:t> – </a:t>
            </a:r>
            <a:r>
              <a:rPr lang="ru-RU" sz="3200" dirty="0" err="1" smtClean="0"/>
              <a:t>охоп</a:t>
            </a:r>
            <a:r>
              <a:rPr lang="uk-UA" sz="3200" dirty="0" err="1" smtClean="0"/>
              <a:t>ить</a:t>
            </a:r>
            <a:r>
              <a:rPr lang="ru-RU" sz="3200" dirty="0" smtClean="0"/>
              <a:t>, </a:t>
            </a:r>
            <a:r>
              <a:rPr lang="ru-RU" sz="3200" dirty="0" err="1" smtClean="0"/>
              <a:t>огорне</a:t>
            </a:r>
            <a:r>
              <a:rPr lang="ru-RU" sz="3200" dirty="0" smtClean="0"/>
              <a:t>, </a:t>
            </a:r>
            <a:r>
              <a:rPr lang="ru-RU" sz="3200" dirty="0" err="1" smtClean="0"/>
              <a:t>затягне</a:t>
            </a:r>
            <a:r>
              <a:rPr lang="ru-RU" sz="3200" dirty="0" smtClean="0"/>
              <a:t> (</a:t>
            </a:r>
            <a:r>
              <a:rPr lang="ru-RU" sz="3200" dirty="0" err="1" smtClean="0"/>
              <a:t>дим</a:t>
            </a:r>
            <a:r>
              <a:rPr lang="ru-RU" sz="3200" dirty="0"/>
              <a:t>,</a:t>
            </a:r>
            <a:r>
              <a:rPr lang="ru-RU" sz="3200" dirty="0" smtClean="0"/>
              <a:t> туман і т. ін.)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596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Срібні хмари, золоте сонце і сивий туман: показали чарівну красу світанку  на Рівненщині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79" y="4053980"/>
            <a:ext cx="3391466" cy="2260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431" y="405458"/>
            <a:ext cx="10729192" cy="6807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Тарас Шевченко. За </a:t>
            </a:r>
            <a:r>
              <a:rPr lang="uk-UA" sz="3600" b="1" dirty="0">
                <a:solidFill>
                  <a:schemeClr val="bg1"/>
                </a:solidFill>
              </a:rPr>
              <a:t>сонцем хмаронька пливе</a:t>
            </a:r>
            <a:r>
              <a:rPr lang="uk-UA" sz="3600" b="1" dirty="0" smtClean="0">
                <a:solidFill>
                  <a:schemeClr val="bg1"/>
                </a:solidFill>
              </a:rPr>
              <a:t>…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артинки по запросу &quot;природа україн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95" y="1307649"/>
            <a:ext cx="3176435" cy="2671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7" y="1269566"/>
            <a:ext cx="4223214" cy="333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21" y="1269554"/>
            <a:ext cx="3574358" cy="332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030" y="4622072"/>
            <a:ext cx="813496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/>
              <a:t>Які </a:t>
            </a:r>
            <a:r>
              <a:rPr lang="ru-RU" sz="2400" b="1" dirty="0" err="1"/>
              <a:t>дві</a:t>
            </a:r>
            <a:r>
              <a:rPr lang="ru-RU" sz="2400" b="1" dirty="0"/>
              <a:t> </a:t>
            </a:r>
            <a:r>
              <a:rPr lang="ru-RU" sz="2400" b="1" dirty="0" err="1"/>
              <a:t>картини</a:t>
            </a:r>
            <a:r>
              <a:rPr lang="ru-RU" sz="2400" b="1" dirty="0"/>
              <a:t> природи </a:t>
            </a:r>
            <a:r>
              <a:rPr lang="ru-RU" sz="2400" b="1" dirty="0" smtClean="0"/>
              <a:t>змальовано у вірші?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Прочитайте </a:t>
            </a:r>
            <a:r>
              <a:rPr lang="ru-RU" sz="2400" b="1" dirty="0"/>
              <a:t>вірш мовчки. </a:t>
            </a:r>
            <a:r>
              <a:rPr lang="ru-RU" sz="2400" b="1" dirty="0" err="1" smtClean="0"/>
              <a:t>Знайдіть</a:t>
            </a:r>
            <a:r>
              <a:rPr lang="ru-RU" sz="2400" b="1" dirty="0" smtClean="0"/>
              <a:t> </a:t>
            </a:r>
            <a:r>
              <a:rPr lang="ru-RU" sz="2400" b="1" dirty="0"/>
              <a:t>у ньому </a:t>
            </a:r>
            <a:r>
              <a:rPr lang="ru-RU" sz="2400" b="1" dirty="0" err="1" smtClean="0"/>
              <a:t>м</a:t>
            </a:r>
            <a:r>
              <a:rPr lang="ru-RU" sz="2400" b="1" dirty="0" err="1" smtClean="0">
                <a:solidFill>
                  <a:srgbClr val="FFFF00"/>
                </a:solidFill>
              </a:rPr>
              <a:t>е</a:t>
            </a:r>
            <a:r>
              <a:rPr lang="ru-RU" sz="2400" b="1" dirty="0" err="1" smtClean="0"/>
              <a:t>жі</a:t>
            </a:r>
            <a:r>
              <a:rPr lang="ru-RU" sz="2400" b="1" dirty="0" smtClean="0"/>
              <a:t> </a:t>
            </a:r>
            <a:r>
              <a:rPr lang="ru-RU" sz="2400" b="1" dirty="0" err="1"/>
              <a:t>першої</a:t>
            </a:r>
            <a:r>
              <a:rPr lang="ru-RU" sz="2400" b="1" dirty="0"/>
              <a:t> </a:t>
            </a:r>
            <a:r>
              <a:rPr lang="ru-RU" sz="2400" b="1" dirty="0" err="1"/>
              <a:t>картини</a:t>
            </a:r>
            <a:r>
              <a:rPr lang="ru-RU" sz="2400" b="1" dirty="0"/>
              <a:t>. З яким почуттям </a:t>
            </a:r>
            <a:r>
              <a:rPr lang="ru-RU" sz="2400" b="1" dirty="0" err="1"/>
              <a:t>описує</a:t>
            </a:r>
            <a:r>
              <a:rPr lang="ru-RU" sz="2400" b="1" dirty="0"/>
              <a:t> поет </a:t>
            </a:r>
            <a:r>
              <a:rPr lang="ru-RU" sz="2400" b="1" dirty="0" err="1"/>
              <a:t>хмароньку</a:t>
            </a:r>
            <a:r>
              <a:rPr lang="ru-RU" sz="2400" b="1" dirty="0"/>
              <a:t>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Який </a:t>
            </a:r>
            <a:r>
              <a:rPr lang="ru-RU" sz="2400" b="1" dirty="0"/>
              <a:t>настрій передано у </a:t>
            </a:r>
            <a:r>
              <a:rPr lang="ru-RU" sz="2400" b="1" dirty="0" err="1"/>
              <a:t>другій</a:t>
            </a:r>
            <a:r>
              <a:rPr lang="ru-RU" sz="2400" b="1" dirty="0"/>
              <a:t> </a:t>
            </a:r>
            <a:r>
              <a:rPr lang="ru-RU" sz="2400" b="1" dirty="0" err="1"/>
              <a:t>картині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8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9503" y="529913"/>
            <a:ext cx="9793088" cy="667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Поміркуйте разом!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6745" y="1269554"/>
            <a:ext cx="5257269" cy="26782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поет називає сивий туман ворогом?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Висловте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свою думку, звертаючись до тексту вірша.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Які вислови вжито в переносному значенні?</a:t>
            </a:r>
          </a:p>
        </p:txBody>
      </p:sp>
      <p:pic>
        <p:nvPicPr>
          <p:cNvPr id="1026" name="Picture 2" descr="Хмари над морем під час заходу сонця · Безкоштовне стокове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3" y="1400186"/>
            <a:ext cx="3672408" cy="4688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рібні хмари, золоте сонце і сивий туман: показали чарівну красу світанку  на Рівненщині (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19" y="3972710"/>
            <a:ext cx="4053678" cy="270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8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081" y="528877"/>
            <a:ext cx="10175510" cy="6686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Досліджуємо </a:t>
            </a:r>
            <a:r>
              <a:rPr lang="uk-UA" sz="3600" b="1" dirty="0">
                <a:solidFill>
                  <a:schemeClr val="bg1"/>
                </a:solidFill>
              </a:rPr>
              <a:t>картину Івана </a:t>
            </a:r>
            <a:r>
              <a:rPr lang="uk-UA" sz="3600" b="1" dirty="0" smtClean="0">
                <a:solidFill>
                  <a:schemeClr val="bg1"/>
                </a:solidFill>
              </a:rPr>
              <a:t>Айвазовського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86045" y="5227074"/>
            <a:ext cx="533856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Іван Айвазовський. 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Море з рожевою хмарою</a:t>
            </a:r>
          </a:p>
        </p:txBody>
      </p:sp>
      <p:pic>
        <p:nvPicPr>
          <p:cNvPr id="7170" name="Picture 2" descr="Картинки по запросу &quot;айвазовський море с розово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43" y="1341562"/>
            <a:ext cx="5410570" cy="38855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айвазовськ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07" y="1359772"/>
            <a:ext cx="3344271" cy="38855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8" y="405458"/>
            <a:ext cx="1044116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3839" y="1209455"/>
            <a:ext cx="6655692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Коли у людини буває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</a:rPr>
              <a:t>ностальгія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? Туга за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</a:rPr>
              <a:t>рідним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</a:rPr>
              <a:t>краєм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alt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1" y="1202193"/>
            <a:ext cx="2632016" cy="324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63839" y="3285778"/>
            <a:ext cx="66787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Підручник с.124. </a:t>
            </a:r>
            <a:r>
              <a:rPr lang="ru-RU" sz="3200" b="1" dirty="0" err="1">
                <a:solidFill>
                  <a:srgbClr val="002060"/>
                </a:solidFill>
              </a:rPr>
              <a:t>Виразно</a:t>
            </a:r>
            <a:r>
              <a:rPr lang="ru-RU" sz="3200" b="1" dirty="0">
                <a:solidFill>
                  <a:srgbClr val="002060"/>
                </a:solidFill>
              </a:rPr>
              <a:t> читати вірш Т. Г. Шевченка «За </a:t>
            </a:r>
            <a:r>
              <a:rPr lang="ru-RU" sz="3200" b="1" dirty="0" err="1">
                <a:solidFill>
                  <a:srgbClr val="002060"/>
                </a:solidFill>
              </a:rPr>
              <a:t>сонцем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хмаронька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пливе</a:t>
            </a:r>
            <a:r>
              <a:rPr lang="ru-RU" sz="3200" b="1" dirty="0">
                <a:solidFill>
                  <a:srgbClr val="002060"/>
                </a:solidFill>
              </a:rPr>
              <a:t> ...»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63839" y="2501744"/>
            <a:ext cx="6655693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267495" y="621918"/>
            <a:ext cx="9865096" cy="72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«Моя працьовитість»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058110" y="1485577"/>
            <a:ext cx="7634321" cy="5404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Розгляньте ілюстрації.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Оцініть свою роботу на уроці? 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2995687" y="4189492"/>
            <a:ext cx="2913112" cy="20347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94" y="2076243"/>
            <a:ext cx="2693926" cy="2032952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1" y="4269789"/>
            <a:ext cx="2701266" cy="1874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5960924" y="2082624"/>
            <a:ext cx="2726918" cy="2020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8842923" y="4456914"/>
            <a:ext cx="2289668" cy="13074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Впорав(ла)ся </a:t>
            </a:r>
          </a:p>
          <a:p>
            <a:r>
              <a:rPr lang="uk-UA" sz="2400" b="1" dirty="0" smtClean="0"/>
              <a:t>з усіма завданнями</a:t>
            </a:r>
            <a:endParaRPr lang="ru-RU" sz="2400" b="1" i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19516" y="4645196"/>
            <a:ext cx="2076171" cy="1123375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Відчув (ла) успіх від своєї роботи</a:t>
            </a:r>
            <a:endParaRPr lang="ru-RU" sz="2400" b="1" i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781014" y="2305922"/>
            <a:ext cx="2289668" cy="125930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Поповнив (ла) свою скриню знань і вмінь</a:t>
            </a:r>
            <a:endParaRPr lang="ru-RU" sz="2400" b="1" i="1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8793297" y="2351452"/>
            <a:ext cx="2289668" cy="1482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Отримав(ла) </a:t>
            </a:r>
          </a:p>
          <a:p>
            <a:r>
              <a:rPr lang="uk-UA" sz="2400" b="1" dirty="0" smtClean="0"/>
              <a:t>задоволення від своєї роботи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0300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054993" y="465279"/>
            <a:ext cx="10077597" cy="588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«Мої очікування»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732765" y="1125538"/>
            <a:ext cx="8544074" cy="6288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Розгляньте ілюстрації.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Поміркуйте, 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и очікуєте від уроку?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11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2947021" y="4149467"/>
            <a:ext cx="2925936" cy="20347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02" y="4229764"/>
            <a:ext cx="2679517" cy="1874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Похожее изображени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6004802" y="1948028"/>
            <a:ext cx="2679517" cy="21462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786114" y="4653930"/>
            <a:ext cx="2097403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Впораюсь </a:t>
            </a:r>
          </a:p>
          <a:p>
            <a:r>
              <a:rPr lang="uk-UA" sz="2400" b="1" dirty="0" smtClean="0"/>
              <a:t>з усіма завданнями</a:t>
            </a:r>
            <a:endParaRPr lang="ru-RU" sz="2400" b="1" i="1" dirty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1020034" y="4482997"/>
            <a:ext cx="1926987" cy="1620957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Відчую успіх від своєї роботи</a:t>
            </a:r>
            <a:endParaRPr lang="ru-RU" sz="2400" b="1" i="1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868913" y="2085984"/>
            <a:ext cx="2078108" cy="141581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/>
              <a:t>Поповню</a:t>
            </a:r>
            <a:r>
              <a:rPr lang="uk-UA" sz="2400" b="1" dirty="0" smtClean="0"/>
              <a:t> свою скриню знань і вмінь</a:t>
            </a:r>
            <a:endParaRPr lang="ru-RU" sz="2400" b="1" i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8764471" y="2063786"/>
            <a:ext cx="2119046" cy="1654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Отримаю </a:t>
            </a:r>
          </a:p>
          <a:p>
            <a:r>
              <a:rPr lang="uk-UA" sz="2400" b="1" dirty="0" smtClean="0"/>
              <a:t>задоволення від своєї роботи</a:t>
            </a:r>
            <a:endParaRPr lang="ru-RU" sz="2400" b="1" i="1" dirty="0"/>
          </a:p>
        </p:txBody>
      </p:sp>
      <p:pic>
        <p:nvPicPr>
          <p:cNvPr id="13" name="Рисунок 12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5870" r="1005" b="287"/>
          <a:stretch/>
        </p:blipFill>
        <p:spPr bwMode="auto">
          <a:xfrm>
            <a:off x="2987631" y="1948028"/>
            <a:ext cx="2925611" cy="21462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9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9269" y="528877"/>
            <a:ext cx="9788988" cy="6686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Гра </a:t>
            </a:r>
            <a:r>
              <a:rPr lang="ru-RU" sz="4000" b="1" dirty="0" smtClean="0"/>
              <a:t>«Додайте </a:t>
            </a:r>
            <a:r>
              <a:rPr lang="ru-RU" sz="4000" b="1" dirty="0" err="1" smtClean="0"/>
              <a:t>своє</a:t>
            </a:r>
            <a:r>
              <a:rPr lang="ru-RU" sz="4000" b="1" dirty="0" smtClean="0"/>
              <a:t>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3692" y="1685633"/>
            <a:ext cx="20164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/>
              <a:t>Летить</a:t>
            </a:r>
            <a:r>
              <a:rPr lang="ru-RU" sz="3600" b="1" dirty="0"/>
              <a:t> ... </a:t>
            </a:r>
            <a:endParaRPr lang="ru-RU" sz="3600" b="1" dirty="0" smtClean="0"/>
          </a:p>
        </p:txBody>
      </p:sp>
      <p:pic>
        <p:nvPicPr>
          <p:cNvPr id="8" name="Picture 2" descr="Поле Пшеницы. Футаж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96" y="2997746"/>
            <a:ext cx="4803218" cy="2705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а по номерам Родное село, ArtStory, AS0156 - описание, отзывы,  продажа | CultM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 b="10355"/>
          <a:stretch/>
        </p:blipFill>
        <p:spPr bwMode="auto">
          <a:xfrm>
            <a:off x="6439359" y="2843113"/>
            <a:ext cx="4201888" cy="3014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03198" y="1685633"/>
            <a:ext cx="20164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/>
              <a:t>Росте </a:t>
            </a:r>
            <a:r>
              <a:rPr lang="ru-RU" sz="3600" b="1" dirty="0"/>
              <a:t>... </a:t>
            </a:r>
            <a:endParaRPr lang="ru-RU" sz="36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540303" y="1661372"/>
            <a:ext cx="242821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/>
              <a:t>Берегти</a:t>
            </a:r>
            <a:r>
              <a:rPr lang="ru-RU" sz="3600" b="1" dirty="0" smtClean="0"/>
              <a:t> </a:t>
            </a:r>
            <a:r>
              <a:rPr lang="ru-RU" sz="3600" b="1" dirty="0"/>
              <a:t>...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5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2 ЧИТАННЯ\1 Савченко уроки\7 Поезії про дивосвіт природи\№086-Л.Забашта. Дивосвіт, дивосвіт...Т.Шевченко. За сонцем хмаронька пливе\2026-03-03_224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03" y="631278"/>
            <a:ext cx="6540947" cy="51181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71905" y="837506"/>
            <a:ext cx="4600045" cy="17790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Розкажіть,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об’єднує всі зображення колажу. 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906" y="4237206"/>
            <a:ext cx="4456029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 «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Поезії про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дивосвіт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природи</a:t>
            </a: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2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7455" y="477466"/>
            <a:ext cx="10297144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6" y="1286023"/>
            <a:ext cx="3077156" cy="3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47815" y="1307485"/>
            <a:ext cx="7200800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вже знаєте, що віршована мова має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рими, ритм.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відрізняється особливою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виразністю, образністю.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Поети й поетеси розповідають про природу так, що їхні спостереження, думки та почуття стають для читачів цікавими  відкритими, пробуджують уяву, спонукають до роздумів.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3479" y="4512002"/>
            <a:ext cx="1022513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ви будете продовжувати знайомитися з українськими поетами, згадаєте найвідомішого українського поета – Тараса Григоровича Шевченка.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Дослідите картину вже знайомого художника Івана Айвазовського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921036" y="549156"/>
            <a:ext cx="10297144" cy="6483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Читаючи твори цього розділу, ви будете: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502" y="1197546"/>
            <a:ext cx="6061621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/>
              <a:t>знаходити</a:t>
            </a:r>
            <a:r>
              <a:rPr lang="ru-RU" sz="2800" dirty="0"/>
              <a:t>, як </a:t>
            </a:r>
            <a:r>
              <a:rPr lang="ru-RU" sz="2800" dirty="0" err="1"/>
              <a:t>по-різному</a:t>
            </a:r>
            <a:r>
              <a:rPr lang="ru-RU" sz="2800" dirty="0"/>
              <a:t> описано у </a:t>
            </a:r>
            <a:r>
              <a:rPr lang="ru-RU" sz="2800" dirty="0" err="1"/>
              <a:t>віршах</a:t>
            </a:r>
            <a:r>
              <a:rPr lang="ru-RU" sz="2800" dirty="0"/>
              <a:t> небо, поле, </a:t>
            </a:r>
            <a:r>
              <a:rPr lang="ru-RU" sz="2800" dirty="0" err="1"/>
              <a:t>дощ</a:t>
            </a:r>
            <a:r>
              <a:rPr lang="ru-RU" sz="2800" dirty="0"/>
              <a:t>; які слова </a:t>
            </a:r>
            <a:r>
              <a:rPr lang="ru-RU" sz="2800" dirty="0" err="1"/>
              <a:t>вжито</a:t>
            </a:r>
            <a:r>
              <a:rPr lang="ru-RU" sz="2800" dirty="0"/>
              <a:t>, щоб </a:t>
            </a:r>
            <a:r>
              <a:rPr lang="ru-RU" sz="2800" dirty="0" err="1"/>
              <a:t>передати</a:t>
            </a:r>
            <a:r>
              <a:rPr lang="ru-RU" sz="2800" dirty="0"/>
              <a:t> різні </a:t>
            </a:r>
            <a:r>
              <a:rPr lang="ru-RU" sz="2800" dirty="0" err="1"/>
              <a:t>стани</a:t>
            </a:r>
            <a:r>
              <a:rPr lang="ru-RU" sz="2800" dirty="0"/>
              <a:t> природи, </a:t>
            </a:r>
            <a:r>
              <a:rPr lang="ru-RU" sz="2800" dirty="0" err="1"/>
              <a:t>настрої</a:t>
            </a:r>
            <a:r>
              <a:rPr lang="ru-RU" sz="2800" dirty="0"/>
              <a:t> і почуття людей;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/>
              <a:t>уявляти</a:t>
            </a:r>
            <a:r>
              <a:rPr lang="ru-RU" sz="2800" dirty="0" smtClean="0"/>
              <a:t> </a:t>
            </a:r>
            <a:r>
              <a:rPr lang="ru-RU" sz="2800" dirty="0" err="1"/>
              <a:t>прочитане</a:t>
            </a:r>
            <a:r>
              <a:rPr lang="ru-RU" sz="2800" dirty="0"/>
              <a:t>, </a:t>
            </a:r>
            <a:r>
              <a:rPr lang="ru-RU" sz="2800" dirty="0" err="1"/>
              <a:t>пройматися</a:t>
            </a:r>
            <a:r>
              <a:rPr lang="ru-RU" sz="2800" dirty="0"/>
              <a:t> </a:t>
            </a:r>
            <a:r>
              <a:rPr lang="ru-RU" sz="2800" dirty="0" err="1"/>
              <a:t>любов’ю</a:t>
            </a:r>
            <a:r>
              <a:rPr lang="ru-RU" sz="2800" dirty="0"/>
              <a:t> до рідної </a:t>
            </a:r>
            <a:r>
              <a:rPr lang="ru-RU" sz="2800" dirty="0" err="1" smtClean="0"/>
              <a:t>домівки</a:t>
            </a:r>
            <a:r>
              <a:rPr lang="ru-RU" sz="2800" dirty="0"/>
              <a:t>, своєї річки, </a:t>
            </a:r>
            <a:r>
              <a:rPr lang="ru-RU" sz="2800" dirty="0" err="1"/>
              <a:t>раптом</a:t>
            </a:r>
            <a:r>
              <a:rPr lang="ru-RU" sz="2800" dirty="0"/>
              <a:t> </a:t>
            </a:r>
            <a:r>
              <a:rPr lang="ru-RU" sz="2800" dirty="0" err="1"/>
              <a:t>розквітлої</a:t>
            </a:r>
            <a:r>
              <a:rPr lang="ru-RU" sz="2800" dirty="0"/>
              <a:t> </a:t>
            </a:r>
            <a:r>
              <a:rPr lang="ru-RU" sz="2800" dirty="0" err="1" smtClean="0"/>
              <a:t>вишеньки</a:t>
            </a:r>
            <a:r>
              <a:rPr lang="ru-RU" sz="2800" dirty="0" smtClean="0"/>
              <a:t>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/>
              <a:t>збагачувати</a:t>
            </a:r>
            <a:r>
              <a:rPr lang="ru-RU" sz="2800" dirty="0" smtClean="0"/>
              <a:t> </a:t>
            </a:r>
            <a:r>
              <a:rPr lang="ru-RU" sz="2800" dirty="0" err="1"/>
              <a:t>своє</a:t>
            </a:r>
            <a:r>
              <a:rPr lang="ru-RU" sz="2800" dirty="0"/>
              <a:t> мовлення </a:t>
            </a:r>
            <a:r>
              <a:rPr lang="ru-RU" sz="2800" dirty="0" err="1"/>
              <a:t>образними</a:t>
            </a:r>
            <a:r>
              <a:rPr lang="ru-RU" sz="2800" dirty="0"/>
              <a:t> </a:t>
            </a:r>
            <a:r>
              <a:rPr lang="ru-RU" sz="2800" dirty="0" err="1"/>
              <a:t>висловами</a:t>
            </a:r>
            <a:r>
              <a:rPr lang="ru-RU" sz="2800" dirty="0"/>
              <a:t>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/>
              <a:t>уявляти</a:t>
            </a:r>
            <a:r>
              <a:rPr lang="ru-RU" sz="2800" dirty="0" smtClean="0"/>
              <a:t> </a:t>
            </a:r>
            <a:r>
              <a:rPr lang="ru-RU" sz="2800" dirty="0"/>
              <a:t>себе у </a:t>
            </a:r>
            <a:r>
              <a:rPr lang="ru-RU" sz="2800" dirty="0" err="1"/>
              <a:t>ролі</a:t>
            </a:r>
            <a:r>
              <a:rPr lang="ru-RU" sz="2800" dirty="0"/>
              <a:t> </a:t>
            </a:r>
            <a:r>
              <a:rPr lang="ru-RU" sz="2800" dirty="0" err="1"/>
              <a:t>видавців</a:t>
            </a:r>
            <a:r>
              <a:rPr lang="ru-RU" sz="2800" dirty="0"/>
              <a:t> </a:t>
            </a:r>
            <a:r>
              <a:rPr lang="ru-RU" sz="2800" dirty="0" err="1"/>
              <a:t>книжок</a:t>
            </a:r>
            <a:r>
              <a:rPr lang="ru-RU" sz="2800" dirty="0"/>
              <a:t>, </a:t>
            </a:r>
            <a:r>
              <a:rPr lang="ru-RU" sz="2800" dirty="0" err="1"/>
              <a:t>використовуючи</a:t>
            </a:r>
            <a:r>
              <a:rPr lang="ru-RU" sz="2800" dirty="0"/>
              <a:t> інформацію з «Медіавіконця».</a:t>
            </a:r>
            <a:endParaRPr lang="ru-RU" sz="2800" b="1" dirty="0"/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!!! Учні\81e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35" y="1485578"/>
            <a:ext cx="41070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39510"/>
            <a:ext cx="10369152" cy="730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Знайомтесь </a:t>
            </a:r>
            <a:r>
              <a:rPr lang="uk-UA" sz="3600" b="1" dirty="0" smtClean="0">
                <a:solidFill>
                  <a:schemeClr val="bg1"/>
                </a:solidFill>
              </a:rPr>
              <a:t>- поетеса </a:t>
            </a:r>
            <a:r>
              <a:rPr lang="uk-UA" sz="3600" b="1" dirty="0">
                <a:solidFill>
                  <a:schemeClr val="bg1"/>
                </a:solidFill>
              </a:rPr>
              <a:t>Любов </a:t>
            </a:r>
            <a:r>
              <a:rPr lang="uk-UA" sz="3600" b="1" dirty="0" smtClean="0">
                <a:solidFill>
                  <a:schemeClr val="bg1"/>
                </a:solidFill>
              </a:rPr>
              <a:t>Забашта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6535" y="1353845"/>
            <a:ext cx="617239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 Василівна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Забашта –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smtClean="0">
                <a:solidFill>
                  <a:schemeClr val="bg1"/>
                </a:solidFill>
              </a:rPr>
              <a:t>1918-1990)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поетеса, драматург, прозаїк.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Картинки по запросу &quot;любов забашт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b="13759"/>
          <a:stretch/>
        </p:blipFill>
        <p:spPr bwMode="auto">
          <a:xfrm flipH="1">
            <a:off x="8379105" y="1485578"/>
            <a:ext cx="2825494" cy="36724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&quot;любов забашта книг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9" t="2516" r="4436" b="2670"/>
          <a:stretch/>
        </p:blipFill>
        <p:spPr bwMode="auto">
          <a:xfrm rot="773236">
            <a:off x="5452293" y="3472073"/>
            <a:ext cx="2073520" cy="29341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&quot;любов забашта книги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069">
            <a:off x="670820" y="3363575"/>
            <a:ext cx="2104871" cy="29130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&quot;любов забашта твори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21" y="3511201"/>
            <a:ext cx="2101090" cy="28396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39510"/>
            <a:ext cx="10369152" cy="730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Знайомтесь </a:t>
            </a:r>
            <a:r>
              <a:rPr lang="uk-UA" sz="3600" b="1" dirty="0" smtClean="0">
                <a:solidFill>
                  <a:schemeClr val="bg1"/>
                </a:solidFill>
              </a:rPr>
              <a:t>- поетеса </a:t>
            </a:r>
            <a:r>
              <a:rPr lang="uk-UA" sz="3600" b="1" dirty="0">
                <a:solidFill>
                  <a:schemeClr val="bg1"/>
                </a:solidFill>
              </a:rPr>
              <a:t>Любов </a:t>
            </a:r>
            <a:r>
              <a:rPr lang="uk-UA" sz="3600" b="1" dirty="0" smtClean="0">
                <a:solidFill>
                  <a:schemeClr val="bg1"/>
                </a:solidFill>
              </a:rPr>
              <a:t>Забашта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Картинки по запросу &quot;любов забашт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b="13759"/>
          <a:stretch/>
        </p:blipFill>
        <p:spPr bwMode="auto">
          <a:xfrm flipH="1">
            <a:off x="8379105" y="1485578"/>
            <a:ext cx="2825494" cy="36724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5447" y="1264004"/>
            <a:ext cx="7128792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Шепіт</a:t>
            </a:r>
            <a:r>
              <a:rPr lang="ru-RU" sz="2800" b="1" dirty="0"/>
              <a:t> води, зелених </a:t>
            </a:r>
            <a:r>
              <a:rPr lang="ru-RU" sz="2800" b="1" dirty="0" err="1"/>
              <a:t>дібров</a:t>
            </a:r>
            <a:r>
              <a:rPr lang="ru-RU" sz="2800" b="1" dirty="0"/>
              <a:t>, </a:t>
            </a:r>
            <a:r>
              <a:rPr lang="ru-RU" sz="2800" b="1" dirty="0" err="1"/>
              <a:t>спів</a:t>
            </a:r>
            <a:r>
              <a:rPr lang="ru-RU" sz="2800" b="1" dirty="0"/>
              <a:t> </a:t>
            </a:r>
            <a:r>
              <a:rPr lang="ru-RU" sz="2800" b="1" dirty="0" err="1"/>
              <a:t>пташок</a:t>
            </a:r>
            <a:r>
              <a:rPr lang="ru-RU" sz="2800" b="1" dirty="0"/>
              <a:t>, запах квітів — усе це природа </a:t>
            </a:r>
            <a:r>
              <a:rPr lang="ru-RU" sz="2800" b="1" dirty="0" err="1"/>
              <a:t>рідного</a:t>
            </a:r>
            <a:r>
              <a:rPr lang="ru-RU" sz="2800" b="1" dirty="0"/>
              <a:t> краю. </a:t>
            </a:r>
            <a:r>
              <a:rPr lang="ru-RU" sz="2800" b="1" dirty="0" err="1"/>
              <a:t>Недарма</a:t>
            </a:r>
            <a:r>
              <a:rPr lang="ru-RU" sz="2800" b="1" dirty="0"/>
              <a:t> природу називають ненькою. Всі ми — діти природи, та не всі </a:t>
            </a:r>
            <a:r>
              <a:rPr lang="ru-RU" sz="2800" b="1" dirty="0" err="1"/>
              <a:t>однаково</a:t>
            </a:r>
            <a:r>
              <a:rPr lang="ru-RU" sz="2800" b="1" dirty="0"/>
              <a:t> добре </a:t>
            </a:r>
            <a:r>
              <a:rPr lang="ru-RU" sz="2800" b="1" dirty="0" err="1"/>
              <a:t>ставимося</a:t>
            </a:r>
            <a:r>
              <a:rPr lang="ru-RU" sz="2800" b="1" dirty="0"/>
              <a:t> до неї. </a:t>
            </a:r>
            <a:r>
              <a:rPr lang="ru-RU" sz="2800" b="1" dirty="0" smtClean="0"/>
              <a:t>Природа </a:t>
            </a:r>
            <a:r>
              <a:rPr lang="ru-RU" sz="2800" b="1" dirty="0" err="1"/>
              <a:t>потребує</a:t>
            </a:r>
            <a:r>
              <a:rPr lang="ru-RU" sz="2800" b="1" dirty="0"/>
              <a:t> </a:t>
            </a:r>
            <a:r>
              <a:rPr lang="ru-RU" sz="2800" b="1" dirty="0" err="1"/>
              <a:t>постійної</a:t>
            </a:r>
            <a:r>
              <a:rPr lang="ru-RU" sz="2800" b="1" dirty="0"/>
              <a:t> </a:t>
            </a:r>
            <a:r>
              <a:rPr lang="ru-RU" sz="2800" b="1" dirty="0" err="1"/>
              <a:t>уваги</a:t>
            </a:r>
            <a:r>
              <a:rPr lang="ru-RU" sz="2800" b="1" dirty="0"/>
              <a:t>, турботи. Ми повинні </a:t>
            </a:r>
            <a:r>
              <a:rPr lang="ru-RU" sz="2800" b="1" dirty="0" err="1"/>
              <a:t>берегти</a:t>
            </a:r>
            <a:r>
              <a:rPr lang="ru-RU" sz="2800" b="1" dirty="0"/>
              <a:t> природу, </a:t>
            </a:r>
            <a:r>
              <a:rPr lang="ru-RU" sz="2800" b="1" dirty="0" err="1"/>
              <a:t>охороняти</a:t>
            </a:r>
            <a:r>
              <a:rPr lang="ru-RU" sz="2800" b="1" dirty="0"/>
              <a:t> її </a:t>
            </a:r>
            <a:r>
              <a:rPr lang="ru-RU" sz="2800" b="1" dirty="0" err="1"/>
              <a:t>багатства</a:t>
            </a:r>
            <a:r>
              <a:rPr lang="ru-RU" sz="2800" b="1" dirty="0"/>
              <a:t>. Сьогодні ми </a:t>
            </a:r>
            <a:r>
              <a:rPr lang="ru-RU" sz="2800" b="1" dirty="0" err="1"/>
              <a:t>вирушаємо</a:t>
            </a:r>
            <a:r>
              <a:rPr lang="ru-RU" sz="2800" b="1" dirty="0"/>
              <a:t> у «ДИВОСВІТ ПРИРОДИ». Нас запрошує Любов </a:t>
            </a:r>
            <a:r>
              <a:rPr lang="ru-RU" sz="2800" b="1" dirty="0" err="1"/>
              <a:t>Забашта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2761" y="5302002"/>
            <a:ext cx="757634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Земля красна </a:t>
            </a:r>
            <a:r>
              <a:rPr lang="ru-RU" sz="2800" b="1" dirty="0"/>
              <a:t>— красива, </a:t>
            </a:r>
            <a:r>
              <a:rPr lang="ru-RU" sz="2800" b="1" dirty="0" err="1"/>
              <a:t>кольорова</a:t>
            </a:r>
            <a:r>
              <a:rPr lang="ru-RU" sz="2800" b="1" dirty="0"/>
              <a:t>, </a:t>
            </a:r>
            <a:r>
              <a:rPr lang="ru-RU" sz="2800" b="1" dirty="0" err="1"/>
              <a:t>барвиста</a:t>
            </a:r>
            <a:r>
              <a:rPr lang="ru-RU" sz="2800" b="1" dirty="0"/>
              <a:t>. </a:t>
            </a:r>
            <a:r>
              <a:rPr lang="ru-RU" sz="2800" b="1" dirty="0" err="1">
                <a:solidFill>
                  <a:srgbClr val="FFFF00"/>
                </a:solidFill>
              </a:rPr>
              <a:t>Дивосвіт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— </a:t>
            </a:r>
            <a:r>
              <a:rPr lang="ru-RU" sz="2800" b="1" dirty="0" err="1"/>
              <a:t>дивний</a:t>
            </a:r>
            <a:r>
              <a:rPr lang="ru-RU" sz="2800" b="1" dirty="0"/>
              <a:t> </a:t>
            </a:r>
            <a:r>
              <a:rPr lang="ru-RU" sz="2800" b="1" dirty="0" err="1"/>
              <a:t>незвичайний</a:t>
            </a:r>
            <a:r>
              <a:rPr lang="ru-RU" sz="2800" b="1" dirty="0"/>
              <a:t> світ.</a:t>
            </a:r>
          </a:p>
        </p:txBody>
      </p:sp>
    </p:spTree>
    <p:extLst>
      <p:ext uri="{BB962C8B-B14F-4D97-AF65-F5344CB8AC3E}">
        <p14:creationId xmlns:p14="http://schemas.microsoft.com/office/powerpoint/2010/main" val="26501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1179" y="461061"/>
            <a:ext cx="1030029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Вірш </a:t>
            </a:r>
            <a:r>
              <a:rPr lang="uk-UA" sz="4000" b="1" dirty="0">
                <a:solidFill>
                  <a:schemeClr val="bg1"/>
                </a:solidFill>
              </a:rPr>
              <a:t>Любов Забашти «Дивосвіт, дивосвіт</a:t>
            </a:r>
            <a:r>
              <a:rPr lang="uk-UA" sz="4000" b="1" dirty="0" smtClean="0">
                <a:solidFill>
                  <a:schemeClr val="bg1"/>
                </a:solidFill>
              </a:rPr>
              <a:t>…»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6663" y="1123681"/>
            <a:ext cx="4680520" cy="4031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Дивосвіт, дивосвіт...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Хто придумав оцей світ?</a:t>
            </a:r>
          </a:p>
          <a:p>
            <a:r>
              <a:rPr lang="uk-UA" sz="3200" b="1" dirty="0">
                <a:solidFill>
                  <a:srgbClr val="295FFF"/>
                </a:solidFill>
              </a:rPr>
              <a:t>Землю красну отаку </a:t>
            </a:r>
          </a:p>
          <a:p>
            <a:r>
              <a:rPr lang="uk-UA" sz="3200" b="1" dirty="0">
                <a:solidFill>
                  <a:srgbClr val="295FFF"/>
                </a:solidFill>
              </a:rPr>
              <a:t>у зеленому вінку?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Всі ці квіти, і ліси,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і пташині голоси?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Ліс, і річка, і поля —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це ж усе моя земля!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8498" y="5155554"/>
            <a:ext cx="972989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З </a:t>
            </a:r>
            <a:r>
              <a:rPr lang="ru-RU" sz="2400" b="1" dirty="0"/>
              <a:t>яким почуттям поетеса </a:t>
            </a:r>
            <a:r>
              <a:rPr lang="ru-RU" sz="2400" b="1" dirty="0" err="1"/>
              <a:t>пише</a:t>
            </a:r>
            <a:r>
              <a:rPr lang="ru-RU" sz="2400" b="1" dirty="0"/>
              <a:t> про рідний край?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Передайте </a:t>
            </a:r>
            <a:r>
              <a:rPr lang="ru-RU" sz="2400" b="1" dirty="0"/>
              <a:t>їх, </a:t>
            </a:r>
            <a:r>
              <a:rPr lang="ru-RU" sz="2400" b="1" dirty="0" err="1"/>
              <a:t>читаючи</a:t>
            </a:r>
            <a:r>
              <a:rPr lang="ru-RU" sz="2400" b="1" dirty="0"/>
              <a:t> вірш. Які запитання дає авторка вірша?</a:t>
            </a:r>
            <a:r>
              <a:rPr lang="ru-RU" sz="2400" dirty="0"/>
              <a:t>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/>
              <a:t>Чим поетесу </a:t>
            </a:r>
            <a:r>
              <a:rPr lang="ru-RU" sz="2400" b="1" dirty="0" err="1"/>
              <a:t>вражає</a:t>
            </a:r>
            <a:r>
              <a:rPr lang="ru-RU" sz="2400" b="1" dirty="0"/>
              <a:t> земля</a:t>
            </a:r>
            <a:r>
              <a:rPr lang="ru-RU" sz="2400" b="1" dirty="0" smtClean="0"/>
              <a:t>?</a:t>
            </a:r>
            <a:r>
              <a:rPr lang="ru-RU" sz="2400" dirty="0"/>
              <a:t> </a:t>
            </a:r>
            <a:r>
              <a:rPr lang="ru-RU" sz="2400" b="1" dirty="0"/>
              <a:t>Чи </a:t>
            </a:r>
            <a:r>
              <a:rPr lang="ru-RU" sz="2400" b="1" dirty="0" err="1"/>
              <a:t>пишається</a:t>
            </a:r>
            <a:r>
              <a:rPr lang="ru-RU" sz="2400" b="1" dirty="0"/>
              <a:t> поетеса </a:t>
            </a:r>
            <a:r>
              <a:rPr lang="ru-RU" sz="2400" b="1" dirty="0" err="1"/>
              <a:t>рідною</a:t>
            </a:r>
            <a:r>
              <a:rPr lang="ru-RU" sz="2400" b="1" dirty="0"/>
              <a:t> землею?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Як ви зрозумієте </a:t>
            </a:r>
            <a:r>
              <a:rPr lang="ru-RU" sz="2400" b="1" dirty="0" err="1"/>
              <a:t>виділене</a:t>
            </a:r>
            <a:r>
              <a:rPr lang="ru-RU" sz="2400" b="1" dirty="0"/>
              <a:t> речення</a:t>
            </a:r>
            <a:r>
              <a:rPr lang="ru-RU" sz="2400" b="1" dirty="0" smtClean="0"/>
              <a:t>?</a:t>
            </a:r>
            <a:r>
              <a:rPr lang="ru-RU" sz="2400" dirty="0"/>
              <a:t> </a:t>
            </a:r>
            <a:r>
              <a:rPr lang="ru-RU" sz="2400" b="1" dirty="0"/>
              <a:t>Які слова </a:t>
            </a:r>
            <a:r>
              <a:rPr lang="ru-RU" sz="2400" b="1" dirty="0" err="1"/>
              <a:t>римуються</a:t>
            </a:r>
            <a:r>
              <a:rPr lang="ru-RU" sz="2400" b="1" dirty="0"/>
              <a:t>? </a:t>
            </a:r>
          </a:p>
        </p:txBody>
      </p:sp>
      <p:pic>
        <p:nvPicPr>
          <p:cNvPr id="7" name="Picture 4" descr="Картинки по запросу &quot;природа україн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4" y="1161765"/>
            <a:ext cx="5267069" cy="39557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3486</TotalTime>
  <Words>767</Words>
  <Application>Microsoft Office PowerPoint</Application>
  <PresentationFormat>Произвольный</PresentationFormat>
  <Paragraphs>102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244</cp:revision>
  <dcterms:created xsi:type="dcterms:W3CDTF">2025-08-27T14:01:18Z</dcterms:created>
  <dcterms:modified xsi:type="dcterms:W3CDTF">2026-03-04T12:37:14Z</dcterms:modified>
</cp:coreProperties>
</file>