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726" r:id="rId3"/>
    <p:sldId id="708" r:id="rId4"/>
    <p:sldId id="715" r:id="rId5"/>
    <p:sldId id="492" r:id="rId6"/>
    <p:sldId id="704" r:id="rId7"/>
    <p:sldId id="723" r:id="rId8"/>
    <p:sldId id="728" r:id="rId9"/>
    <p:sldId id="727" r:id="rId10"/>
    <p:sldId id="730" r:id="rId11"/>
    <p:sldId id="720" r:id="rId12"/>
    <p:sldId id="724" r:id="rId13"/>
    <p:sldId id="699" r:id="rId14"/>
    <p:sldId id="722" r:id="rId15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4673B-B7F4-4A21-9006-118821B4FA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4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63822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96786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43871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9920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71047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829148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38624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82691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00963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68392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23965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6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jpeg"/><Relationship Id="rId16" Type="http://schemas.microsoft.com/office/2007/relationships/hdphoto" Target="../media/hdphoto1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884711" y="1341562"/>
            <a:ext cx="8280920" cy="1080120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800" b="1" dirty="0">
                <a:solidFill>
                  <a:srgbClr val="0070C0"/>
                </a:solidFill>
              </a:rPr>
              <a:t>Змінюю дієслова за часами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5" name="Подзаголовок 6"/>
          <p:cNvSpPr>
            <a:spLocks noGrp="1"/>
          </p:cNvSpPr>
          <p:nvPr/>
        </p:nvSpPr>
        <p:spPr>
          <a:xfrm>
            <a:off x="7460183" y="3788986"/>
            <a:ext cx="2736304" cy="1794747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08814" tIns="54407" rIns="108814" bIns="54407" rtlCol="0">
            <a:noAutofit/>
          </a:bodyPr>
          <a:lstStyle>
            <a:lvl1pPr marL="0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4068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8136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32204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6272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20340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64408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08476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52544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r>
              <a:rPr lang="uk-UA" sz="2400" b="1" i="1" dirty="0" smtClean="0">
                <a:solidFill>
                  <a:srgbClr val="0070C0"/>
                </a:solidFill>
              </a:rPr>
              <a:t>3 клас. Розділ 6</a:t>
            </a:r>
            <a:r>
              <a:rPr lang="uk-UA" sz="2400" b="1" dirty="0" smtClean="0">
                <a:solidFill>
                  <a:srgbClr val="0070C0"/>
                </a:solidFill>
              </a:rPr>
              <a:t>. 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Дієслово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Урок 84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  <p:pic>
        <p:nvPicPr>
          <p:cNvPr id="4" name="Picture 4" descr="ᐈ Козацтво | Discover.in.u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75" y="3429794"/>
            <a:ext cx="3969300" cy="215393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419707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Замковий (Турецький) міст, Кам'янець-Подільський — фото, опис, адреса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354113" y="1947407"/>
            <a:ext cx="2867423" cy="15696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дізнавалися 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поспішав 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вирізав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54113" y="1341562"/>
            <a:ext cx="2867423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Минулий </a:t>
            </a:r>
            <a:r>
              <a:rPr lang="uk-UA" sz="3200" b="1" dirty="0" smtClean="0">
                <a:solidFill>
                  <a:schemeClr val="bg1"/>
                </a:solidFill>
              </a:rPr>
              <a:t>час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21535" y="1947407"/>
            <a:ext cx="3082415" cy="15696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дізна</a:t>
            </a:r>
            <a:r>
              <a:rPr lang="uk-UA" sz="3200" b="1" dirty="0" smtClean="0">
                <a:solidFill>
                  <a:srgbClr val="FFFF00"/>
                </a:solidFill>
              </a:rPr>
              <a:t>ю</a:t>
            </a:r>
            <a:r>
              <a:rPr lang="uk-UA" sz="3200" b="1" dirty="0" smtClean="0">
                <a:solidFill>
                  <a:schemeClr val="bg1"/>
                </a:solidFill>
              </a:rPr>
              <a:t>ться,</a:t>
            </a:r>
            <a:endParaRPr lang="uk-UA" sz="3200" b="1" dirty="0">
              <a:solidFill>
                <a:schemeClr val="bg1"/>
              </a:solidFill>
            </a:endParaRPr>
          </a:p>
          <a:p>
            <a:r>
              <a:rPr lang="uk-UA" sz="3200" b="1" dirty="0" smtClean="0">
                <a:solidFill>
                  <a:schemeClr val="bg1"/>
                </a:solidFill>
              </a:rPr>
              <a:t>поспішає, </a:t>
            </a:r>
            <a:endParaRPr lang="uk-UA" sz="3200" b="1" dirty="0">
              <a:solidFill>
                <a:schemeClr val="bg1"/>
              </a:solidFill>
            </a:endParaRPr>
          </a:p>
          <a:p>
            <a:r>
              <a:rPr lang="uk-UA" sz="3200" b="1" dirty="0" smtClean="0">
                <a:solidFill>
                  <a:schemeClr val="bg1"/>
                </a:solidFill>
              </a:rPr>
              <a:t>вирізає,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21536" y="1341562"/>
            <a:ext cx="3082415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Теперішній </a:t>
            </a:r>
            <a:r>
              <a:rPr lang="uk-UA" sz="3200" b="1" dirty="0">
                <a:solidFill>
                  <a:schemeClr val="bg1"/>
                </a:solidFill>
              </a:rPr>
              <a:t>час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01657" y="1916266"/>
            <a:ext cx="3182862" cy="15696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дізн</a:t>
            </a:r>
            <a:r>
              <a:rPr lang="uk-UA" sz="3200" b="1" dirty="0">
                <a:solidFill>
                  <a:srgbClr val="FFFF00"/>
                </a:solidFill>
              </a:rPr>
              <a:t>а</a:t>
            </a:r>
            <a:r>
              <a:rPr lang="uk-UA" sz="3200" b="1" dirty="0">
                <a:solidFill>
                  <a:schemeClr val="bg1"/>
                </a:solidFill>
              </a:rPr>
              <a:t>ються,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поспішить, </a:t>
            </a:r>
            <a:endParaRPr lang="uk-UA" sz="3200" b="1" dirty="0">
              <a:solidFill>
                <a:schemeClr val="bg1"/>
              </a:solidFill>
            </a:endParaRPr>
          </a:p>
          <a:p>
            <a:r>
              <a:rPr lang="uk-UA" sz="3200" b="1" dirty="0" err="1" smtClean="0">
                <a:solidFill>
                  <a:schemeClr val="bg1"/>
                </a:solidFill>
              </a:rPr>
              <a:t>виріже</a:t>
            </a:r>
            <a:r>
              <a:rPr lang="uk-UA" sz="3200" b="1" dirty="0" smtClean="0">
                <a:solidFill>
                  <a:schemeClr val="bg1"/>
                </a:solidFill>
              </a:rPr>
              <a:t>.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03951" y="1362632"/>
            <a:ext cx="3180568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Майбутній час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53414" y="494643"/>
            <a:ext cx="10079177" cy="6788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Змініть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виписані</a:t>
            </a:r>
            <a:r>
              <a:rPr lang="ru-RU" sz="4000" b="1" dirty="0" smtClean="0">
                <a:solidFill>
                  <a:schemeClr val="bg1"/>
                </a:solidFill>
              </a:rPr>
              <a:t> дієслова за часами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114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100" name="Picture 4" descr="ᐈ Козацтво | Discover.in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719" y="3632493"/>
            <a:ext cx="5405200" cy="27346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47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9912" y="4221882"/>
            <a:ext cx="5934208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Спишіть </a:t>
            </a:r>
            <a:r>
              <a:rPr lang="uk-UA" sz="2800" b="1" dirty="0">
                <a:solidFill>
                  <a:srgbClr val="0070C0"/>
                </a:solidFill>
              </a:rPr>
              <a:t>інформацію </a:t>
            </a:r>
            <a:r>
              <a:rPr lang="uk-UA" sz="2800" b="1" dirty="0" err="1">
                <a:solidFill>
                  <a:srgbClr val="0070C0"/>
                </a:solidFill>
              </a:rPr>
              <a:t>Читалочки</a:t>
            </a:r>
            <a:r>
              <a:rPr lang="uk-UA" sz="2800" b="1" dirty="0">
                <a:solidFill>
                  <a:srgbClr val="0070C0"/>
                </a:solidFill>
              </a:rPr>
              <a:t>. </a:t>
            </a:r>
            <a:r>
              <a:rPr lang="uk-UA" sz="2800" b="1" dirty="0" smtClean="0">
                <a:solidFill>
                  <a:srgbClr val="0070C0"/>
                </a:solidFill>
              </a:rPr>
              <a:t>Поставте </a:t>
            </a:r>
            <a:r>
              <a:rPr lang="uk-UA" sz="2800" b="1" dirty="0">
                <a:solidFill>
                  <a:srgbClr val="0070C0"/>
                </a:solidFill>
              </a:rPr>
              <a:t>дієслова у потрібному часі.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14401" y="494645"/>
            <a:ext cx="10290198" cy="63089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Прочитайте </a:t>
            </a:r>
            <a:r>
              <a:rPr lang="uk-UA" sz="3600" b="1" dirty="0" smtClean="0">
                <a:solidFill>
                  <a:schemeClr val="bg1"/>
                </a:solidFill>
              </a:rPr>
              <a:t>текст</a:t>
            </a:r>
            <a:r>
              <a:rPr lang="ru-RU" sz="3600" b="1" dirty="0" smtClean="0"/>
              <a:t>, </a:t>
            </a:r>
            <a:r>
              <a:rPr lang="ru-RU" sz="3600" b="1" dirty="0" err="1"/>
              <a:t>змінивши</a:t>
            </a:r>
            <a:r>
              <a:rPr lang="ru-RU" sz="3600" b="1" dirty="0"/>
              <a:t> слова, що в дужках.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55871" y="1451313"/>
            <a:ext cx="8277447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Очевидці  </a:t>
            </a:r>
            <a:r>
              <a:rPr lang="uk-UA" sz="3200" b="1" dirty="0">
                <a:solidFill>
                  <a:schemeClr val="bg1"/>
                </a:solidFill>
              </a:rPr>
              <a:t>(розповідати), що козаки були відважними, чесними, </a:t>
            </a:r>
            <a:r>
              <a:rPr lang="uk-UA" sz="3200" b="1" dirty="0" smtClean="0">
                <a:solidFill>
                  <a:schemeClr val="bg1"/>
                </a:solidFill>
              </a:rPr>
              <a:t>справедливими</a:t>
            </a:r>
            <a:r>
              <a:rPr lang="uk-UA" sz="3200" b="1" dirty="0">
                <a:solidFill>
                  <a:schemeClr val="bg1"/>
                </a:solidFill>
              </a:rPr>
              <a:t>. Усі </a:t>
            </a:r>
            <a:r>
              <a:rPr lang="uk-UA" sz="3200" b="1" dirty="0" smtClean="0">
                <a:solidFill>
                  <a:schemeClr val="bg1"/>
                </a:solidFill>
              </a:rPr>
              <a:t>рішення  </a:t>
            </a:r>
            <a:r>
              <a:rPr lang="uk-UA" sz="3200" b="1" dirty="0">
                <a:solidFill>
                  <a:schemeClr val="bg1"/>
                </a:solidFill>
              </a:rPr>
              <a:t>(ухвалювати</a:t>
            </a:r>
            <a:r>
              <a:rPr lang="uk-UA" sz="3200" b="1" dirty="0" smtClean="0">
                <a:solidFill>
                  <a:schemeClr val="bg1"/>
                </a:solidFill>
              </a:rPr>
              <a:t>)  </a:t>
            </a:r>
            <a:r>
              <a:rPr lang="uk-UA" sz="3200" b="1" dirty="0">
                <a:solidFill>
                  <a:schemeClr val="bg1"/>
                </a:solidFill>
              </a:rPr>
              <a:t>спільно. (Голосувати</a:t>
            </a:r>
            <a:r>
              <a:rPr lang="uk-UA" sz="3200" b="1" dirty="0" smtClean="0">
                <a:solidFill>
                  <a:schemeClr val="bg1"/>
                </a:solidFill>
              </a:rPr>
              <a:t>)  </a:t>
            </a:r>
            <a:r>
              <a:rPr lang="uk-UA" sz="3200" b="1" dirty="0">
                <a:solidFill>
                  <a:schemeClr val="bg1"/>
                </a:solidFill>
              </a:rPr>
              <a:t>шапками. Якщо вгору </a:t>
            </a:r>
            <a:r>
              <a:rPr lang="uk-UA" sz="3200" b="1" dirty="0" smtClean="0">
                <a:solidFill>
                  <a:schemeClr val="bg1"/>
                </a:solidFill>
              </a:rPr>
              <a:t> (</a:t>
            </a:r>
            <a:r>
              <a:rPr lang="uk-UA" sz="3200" b="1" dirty="0">
                <a:solidFill>
                  <a:schemeClr val="bg1"/>
                </a:solidFill>
              </a:rPr>
              <a:t>злітати) </a:t>
            </a:r>
            <a:r>
              <a:rPr lang="uk-UA" sz="3200" b="1" dirty="0" smtClean="0">
                <a:solidFill>
                  <a:schemeClr val="bg1"/>
                </a:solidFill>
              </a:rPr>
              <a:t> більшість </a:t>
            </a:r>
            <a:r>
              <a:rPr lang="uk-UA" sz="3200" b="1" dirty="0">
                <a:solidFill>
                  <a:schemeClr val="bg1"/>
                </a:solidFill>
              </a:rPr>
              <a:t>шапок, значить питання було вирішене.</a:t>
            </a:r>
          </a:p>
        </p:txBody>
      </p:sp>
      <p:sp>
        <p:nvSpPr>
          <p:cNvPr id="2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" y="5901422"/>
            <a:ext cx="1123480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07655" y="1451313"/>
            <a:ext cx="244827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розповідали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546322" y="2436197"/>
            <a:ext cx="244827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ухвалювали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596087" y="2436197"/>
            <a:ext cx="230425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Голосували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029440" y="2925738"/>
            <a:ext cx="147269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</a:rPr>
              <a:t>злітала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34" name="Picture 2" descr="Картинки по запросу &quot;козаки картинк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159" y="4005858"/>
            <a:ext cx="4251272" cy="2594062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92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30" grpId="0" animBg="1"/>
      <p:bldP spid="31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5227" y="477466"/>
            <a:ext cx="9933348" cy="10356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Прочитайте </a:t>
            </a:r>
            <a:r>
              <a:rPr lang="uk-UA" sz="3600" b="1" dirty="0">
                <a:solidFill>
                  <a:schemeClr val="bg1"/>
                </a:solidFill>
              </a:rPr>
              <a:t>розповідь давнього мандрівника про </a:t>
            </a:r>
            <a:r>
              <a:rPr lang="uk-UA" sz="3600" b="1" dirty="0" smtClean="0">
                <a:solidFill>
                  <a:schemeClr val="bg1"/>
                </a:solidFill>
              </a:rPr>
              <a:t>козаків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1431" y="1514355"/>
            <a:ext cx="7056783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3200" b="1" dirty="0">
                <a:solidFill>
                  <a:schemeClr val="bg1"/>
                </a:solidFill>
              </a:rPr>
              <a:t>Козаки</a:t>
            </a:r>
            <a:r>
              <a:rPr lang="uk-UA" sz="3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sz="3200" b="1" dirty="0">
                <a:solidFill>
                  <a:srgbClr val="FFFF00"/>
                </a:solidFill>
              </a:rPr>
              <a:t>тримають</a:t>
            </a:r>
            <a:r>
              <a:rPr lang="uk-UA" sz="3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sz="3200" b="1" dirty="0">
                <a:solidFill>
                  <a:schemeClr val="bg1"/>
                </a:solidFill>
              </a:rPr>
              <a:t>себе в бездоганній фізичній формі. Щодня по 6–8 годин </a:t>
            </a:r>
            <a:r>
              <a:rPr lang="uk-UA" sz="3200" b="1" dirty="0">
                <a:solidFill>
                  <a:srgbClr val="FFFF00"/>
                </a:solidFill>
              </a:rPr>
              <a:t>тренуються</a:t>
            </a:r>
            <a:r>
              <a:rPr lang="uk-UA" sz="3200" b="1" dirty="0">
                <a:solidFill>
                  <a:schemeClr val="bg1"/>
                </a:solidFill>
              </a:rPr>
              <a:t>:</a:t>
            </a:r>
            <a:r>
              <a:rPr lang="uk-UA" sz="3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sz="3200" b="1" dirty="0">
                <a:solidFill>
                  <a:srgbClr val="FFFF00"/>
                </a:solidFill>
              </a:rPr>
              <a:t>їздять</a:t>
            </a:r>
            <a:r>
              <a:rPr lang="uk-UA" sz="3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sz="3200" b="1" dirty="0">
                <a:solidFill>
                  <a:schemeClr val="bg1"/>
                </a:solidFill>
              </a:rPr>
              <a:t>на конях, </a:t>
            </a:r>
            <a:r>
              <a:rPr lang="uk-UA" sz="3200" b="1" dirty="0">
                <a:solidFill>
                  <a:srgbClr val="FFFF00"/>
                </a:solidFill>
              </a:rPr>
              <a:t>стріляють</a:t>
            </a:r>
            <a:r>
              <a:rPr lang="uk-UA" sz="3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sz="3200" b="1" dirty="0">
                <a:solidFill>
                  <a:schemeClr val="bg1"/>
                </a:solidFill>
              </a:rPr>
              <a:t>із пістолів, </a:t>
            </a:r>
            <a:r>
              <a:rPr lang="uk-UA" sz="3200" b="1" dirty="0">
                <a:solidFill>
                  <a:srgbClr val="FFFF00"/>
                </a:solidFill>
              </a:rPr>
              <a:t>фехтують</a:t>
            </a:r>
            <a:r>
              <a:rPr lang="uk-UA" sz="3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sz="3200" b="1" dirty="0">
                <a:solidFill>
                  <a:schemeClr val="bg1"/>
                </a:solidFill>
              </a:rPr>
              <a:t>шаблями, </a:t>
            </a:r>
            <a:r>
              <a:rPr lang="uk-UA" sz="3200" b="1" dirty="0">
                <a:solidFill>
                  <a:srgbClr val="FFFF00"/>
                </a:solidFill>
              </a:rPr>
              <a:t>плавають. </a:t>
            </a:r>
            <a:r>
              <a:rPr lang="uk-UA" sz="3200" b="1" dirty="0">
                <a:solidFill>
                  <a:schemeClr val="bg1"/>
                </a:solidFill>
              </a:rPr>
              <a:t>Молодь </a:t>
            </a:r>
            <a:r>
              <a:rPr lang="uk-UA" sz="3200" b="1" dirty="0">
                <a:solidFill>
                  <a:srgbClr val="FFFF00"/>
                </a:solidFill>
              </a:rPr>
              <a:t>вивчає </a:t>
            </a:r>
            <a:r>
              <a:rPr lang="uk-UA" sz="3200" b="1" dirty="0">
                <a:solidFill>
                  <a:schemeClr val="bg1"/>
                </a:solidFill>
              </a:rPr>
              <a:t>козацькі правила, </a:t>
            </a:r>
            <a:r>
              <a:rPr lang="uk-UA" sz="3200" b="1" dirty="0">
                <a:solidFill>
                  <a:srgbClr val="FFFF00"/>
                </a:solidFill>
              </a:rPr>
              <a:t>влаштовує</a:t>
            </a:r>
            <a:r>
              <a:rPr lang="uk-UA" sz="3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sz="3200" b="1" dirty="0">
                <a:solidFill>
                  <a:schemeClr val="bg1"/>
                </a:solidFill>
              </a:rPr>
              <a:t>змагання з риболовлі, </a:t>
            </a:r>
            <a:r>
              <a:rPr lang="uk-UA" sz="3200" b="1" dirty="0">
                <a:solidFill>
                  <a:srgbClr val="FFFF00"/>
                </a:solidFill>
              </a:rPr>
              <a:t>пірнає</a:t>
            </a:r>
            <a:r>
              <a:rPr lang="uk-UA" sz="3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sz="3200" b="1" dirty="0">
                <a:solidFill>
                  <a:schemeClr val="bg1"/>
                </a:solidFill>
              </a:rPr>
              <a:t>на глибину.</a:t>
            </a: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61807" y="4005858"/>
            <a:ext cx="382357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Змініть </a:t>
            </a:r>
            <a:r>
              <a:rPr lang="uk-UA" sz="2400" b="1" dirty="0">
                <a:solidFill>
                  <a:srgbClr val="0070C0"/>
                </a:solidFill>
              </a:rPr>
              <a:t>час дієслів так, щоб це була розповідь про минулі часи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125357" y="5287564"/>
            <a:ext cx="9793088" cy="92665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0070C0"/>
                </a:solidFill>
              </a:rPr>
              <a:t>Родзинка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запропонувала</a:t>
            </a:r>
            <a:r>
              <a:rPr lang="ru-RU" sz="2400" b="1" dirty="0">
                <a:solidFill>
                  <a:srgbClr val="0070C0"/>
                </a:solidFill>
              </a:rPr>
              <a:t> конкурс на </a:t>
            </a:r>
            <a:r>
              <a:rPr lang="ru-RU" sz="2400" b="1" dirty="0" err="1">
                <a:solidFill>
                  <a:srgbClr val="0070C0"/>
                </a:solidFill>
              </a:rPr>
              <a:t>найкращу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розповідь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про </a:t>
            </a:r>
            <a:r>
              <a:rPr lang="ru-RU" sz="2400" b="1" dirty="0" err="1">
                <a:solidFill>
                  <a:srgbClr val="0070C0"/>
                </a:solidFill>
              </a:rPr>
              <a:t>козаків</a:t>
            </a:r>
            <a:r>
              <a:rPr lang="ru-RU" sz="2400" b="1" dirty="0">
                <a:solidFill>
                  <a:srgbClr val="0070C0"/>
                </a:solidFill>
              </a:rPr>
              <a:t>. </a:t>
            </a:r>
            <a:r>
              <a:rPr lang="ru-RU" sz="2400" b="1" dirty="0" err="1" smtClean="0">
                <a:solidFill>
                  <a:srgbClr val="0070C0"/>
                </a:solidFill>
              </a:rPr>
              <a:t>Візьміть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участь у цьому </a:t>
            </a:r>
            <a:r>
              <a:rPr lang="ru-RU" sz="2400" b="1" dirty="0" err="1">
                <a:solidFill>
                  <a:srgbClr val="0070C0"/>
                </a:solidFill>
              </a:rPr>
              <a:t>конкурсі</a:t>
            </a:r>
            <a:r>
              <a:rPr lang="ru-RU" sz="2400" b="1" dirty="0">
                <a:solidFill>
                  <a:srgbClr val="0070C0"/>
                </a:solidFill>
              </a:rPr>
              <a:t>. </a:t>
            </a:r>
            <a:r>
              <a:rPr lang="ru-RU" sz="2400" b="1" dirty="0" smtClean="0">
                <a:solidFill>
                  <a:srgbClr val="0070C0"/>
                </a:solidFill>
              </a:rPr>
              <a:t>Складіть </a:t>
            </a:r>
            <a:r>
              <a:rPr lang="ru-RU" sz="2400" b="1" dirty="0">
                <a:solidFill>
                  <a:srgbClr val="0070C0"/>
                </a:solidFill>
              </a:rPr>
              <a:t>текст (3–4 речення).</a:t>
            </a:r>
            <a:endParaRPr lang="uk-UA" sz="2400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Козацькі забави / Мамаєва Слобод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807" y="1624409"/>
            <a:ext cx="3823570" cy="24534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78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26034" y="505630"/>
            <a:ext cx="10077364" cy="6077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Пояснення 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Rectangle 1">
            <a:extLst>
              <a:ext uri="{FF2B5EF4-FFF2-40B4-BE49-F238E27FC236}"/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3439" y="4716818"/>
            <a:ext cx="9001000" cy="105560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80975" indent="-180975">
              <a:spcBef>
                <a:spcPct val="0"/>
              </a:spcBef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lang="uk-UA" altLang="ru-RU" sz="2800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Що </a:t>
            </a:r>
            <a:r>
              <a:rPr lang="uk-UA" altLang="ru-RU" sz="2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називають </a:t>
            </a:r>
            <a:r>
              <a:rPr lang="uk-UA" altLang="ru-RU" sz="2800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і на </a:t>
            </a:r>
            <a:r>
              <a:rPr lang="uk-UA" altLang="ru-RU" sz="2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які питання відповідають </a:t>
            </a:r>
            <a:r>
              <a:rPr lang="uk-UA" altLang="ru-RU" sz="2800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дієслова?</a:t>
            </a:r>
          </a:p>
          <a:p>
            <a:pPr marL="180975" indent="-180975">
              <a:spcBef>
                <a:spcPct val="0"/>
              </a:spcBef>
              <a:buFont typeface="Wingdings" panose="05000000000000000000" pitchFamily="2" charset="2"/>
              <a:buChar char="§"/>
              <a:tabLst>
                <a:tab pos="180975" algn="l"/>
              </a:tabLst>
              <a:defRPr/>
            </a:pPr>
            <a:r>
              <a:rPr lang="uk-UA" altLang="ru-RU" sz="2800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Як змінюються дієслова? Як визначити час дієслова? </a:t>
            </a:r>
          </a:p>
        </p:txBody>
      </p:sp>
      <p:pic>
        <p:nvPicPr>
          <p:cNvPr id="2050" name="Picture 2" descr="D:\3 клас\01 УКР МОВА\1 Пономарьова\06 Дієслово\№084-Змінюю дієслова за часами\2026-02-27_1943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29" y="1197546"/>
            <a:ext cx="10307537" cy="309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439" y="3830981"/>
            <a:ext cx="1874779" cy="1944216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81432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49235" y="1307948"/>
            <a:ext cx="3877636" cy="161778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70C0"/>
                </a:solidFill>
              </a:rPr>
              <a:t>Вправа «Колесо». </a:t>
            </a:r>
            <a:r>
              <a:rPr lang="uk-UA" sz="2400" b="1" dirty="0" smtClean="0">
                <a:solidFill>
                  <a:srgbClr val="0070C0"/>
                </a:solidFill>
              </a:rPr>
              <a:t>Назвіть </a:t>
            </a:r>
            <a:r>
              <a:rPr lang="uk-UA" sz="2400" b="1" dirty="0">
                <a:solidFill>
                  <a:srgbClr val="0070C0"/>
                </a:solidFill>
              </a:rPr>
              <a:t>дієслова, що характеризують </a:t>
            </a:r>
            <a:r>
              <a:rPr lang="uk-UA" sz="2400" b="1" dirty="0" smtClean="0">
                <a:solidFill>
                  <a:srgbClr val="0070C0"/>
                </a:solidFill>
              </a:rPr>
              <a:t>вашу </a:t>
            </a:r>
            <a:r>
              <a:rPr lang="uk-UA" sz="2400" b="1" dirty="0">
                <a:solidFill>
                  <a:srgbClr val="0070C0"/>
                </a:solidFill>
              </a:rPr>
              <a:t>діяльність на цьому </a:t>
            </a:r>
            <a:r>
              <a:rPr lang="uk-UA" sz="2400" b="1" dirty="0" smtClean="0">
                <a:solidFill>
                  <a:srgbClr val="0070C0"/>
                </a:solidFill>
              </a:rPr>
              <a:t>уроці.</a:t>
            </a:r>
            <a:endParaRPr lang="uk-UA" sz="2400" b="1" dirty="0">
              <a:solidFill>
                <a:srgbClr val="0070C0"/>
              </a:solidFill>
            </a:endParaRPr>
          </a:p>
        </p:txBody>
      </p:sp>
      <p:pic>
        <p:nvPicPr>
          <p:cNvPr id="6146" name="Picture 2" descr="Картинки по запросу &quot;клипарт чертовое колесо&quot;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048" y="0"/>
            <a:ext cx="6780062" cy="668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артинки по запросу &quot;клипарт дети на уроке&quot;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36"/>
          <a:stretch/>
        </p:blipFill>
        <p:spPr bwMode="auto">
          <a:xfrm>
            <a:off x="835447" y="3069754"/>
            <a:ext cx="3877639" cy="290571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5493707" y="1862710"/>
            <a:ext cx="1966476" cy="461772"/>
          </a:xfrm>
          <a:prstGeom prst="rect">
            <a:avLst/>
          </a:prstGeom>
          <a:solidFill>
            <a:srgbClr val="FF7C8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працював/ла 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96157" y="1234320"/>
            <a:ext cx="1417844" cy="4617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писав/ла 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543356" y="1960148"/>
            <a:ext cx="1554243" cy="461772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слухав/ла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908455" y="3362191"/>
            <a:ext cx="218651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відповідав/ла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572302" y="5016714"/>
            <a:ext cx="1848321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err="1">
                <a:solidFill>
                  <a:schemeClr val="bg1"/>
                </a:solidFill>
              </a:rPr>
              <a:t>с</a:t>
            </a:r>
            <a:r>
              <a:rPr lang="uk-UA" sz="2400" b="1" dirty="0" err="1" smtClean="0">
                <a:solidFill>
                  <a:schemeClr val="bg1"/>
                </a:solidFill>
              </a:rPr>
              <a:t>тарав</a:t>
            </a:r>
            <a:r>
              <a:rPr lang="uk-UA" sz="2400" b="1" dirty="0" smtClean="0">
                <a:solidFill>
                  <a:schemeClr val="bg1"/>
                </a:solidFill>
              </a:rPr>
              <a:t>/</a:t>
            </a:r>
            <a:r>
              <a:rPr lang="uk-UA" sz="2400" b="1" dirty="0" err="1" smtClean="0">
                <a:solidFill>
                  <a:schemeClr val="bg1"/>
                </a:solidFill>
              </a:rPr>
              <a:t>лася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646079" y="5613611"/>
            <a:ext cx="1517997" cy="461772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думав/ла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359973" y="5016714"/>
            <a:ext cx="1867170" cy="461772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складав/ла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924780" y="3362190"/>
            <a:ext cx="1863483" cy="46177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добирав/ла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49235" y="494644"/>
            <a:ext cx="3877636" cy="703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52481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41" grpId="0" animBg="1"/>
      <p:bldP spid="42" grpId="0" animBg="1"/>
      <p:bldP spid="64" grpId="0" animBg="1"/>
      <p:bldP spid="65" grpId="0" animBg="1"/>
      <p:bldP spid="6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>
            <a:spLocks noChangeArrowheads="1"/>
          </p:cNvSpPr>
          <p:nvPr/>
        </p:nvSpPr>
        <p:spPr bwMode="auto">
          <a:xfrm>
            <a:off x="4341246" y="2077587"/>
            <a:ext cx="1701831" cy="777061"/>
          </a:xfrm>
          <a:prstGeom prst="horizontalScroll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err="1" smtClean="0">
                <a:solidFill>
                  <a:schemeClr val="bg1"/>
                </a:solidFill>
                <a:latin typeface="+mn-lt"/>
              </a:rPr>
              <a:t>Слухаю</a:t>
            </a:r>
            <a:endParaRPr lang="ru-RU" altLang="ru-RU" sz="7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365" name="Рисунок 6" descr="Рис 38-13 Сов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8" b="16869"/>
          <a:stretch>
            <a:fillRect/>
          </a:stretch>
        </p:blipFill>
        <p:spPr bwMode="auto">
          <a:xfrm>
            <a:off x="1033470" y="2173522"/>
            <a:ext cx="2538281" cy="3205266"/>
          </a:xfrm>
          <a:prstGeom prst="round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272799" y="1371918"/>
            <a:ext cx="9643768" cy="617382"/>
          </a:xfrm>
          <a:prstGeom prst="rect">
            <a:avLst/>
          </a:prstGeom>
          <a:ln w="38100">
            <a:solidFill>
              <a:srgbClr val="0070C0"/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uk-UA" sz="2400" b="1" dirty="0" smtClean="0">
                <a:solidFill>
                  <a:srgbClr val="0070C0"/>
                </a:solidFill>
                <a:latin typeface="+mn-lt"/>
              </a:rPr>
              <a:t>Прочитайте дієслова. Виберіть дії, від яких відчуваєте задоволення</a:t>
            </a:r>
            <a:endParaRPr lang="ru-RU" sz="24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033470" y="538933"/>
            <a:ext cx="10019216" cy="73012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" name="Горизонтальный свиток 7"/>
          <p:cNvSpPr>
            <a:spLocks noChangeArrowheads="1"/>
          </p:cNvSpPr>
          <p:nvPr/>
        </p:nvSpPr>
        <p:spPr bwMode="auto">
          <a:xfrm>
            <a:off x="4579863" y="3505065"/>
            <a:ext cx="2521843" cy="777061"/>
          </a:xfrm>
          <a:prstGeom prst="horizontalScroll">
            <a:avLst/>
          </a:prstGeom>
          <a:solidFill>
            <a:schemeClr val="accent6">
              <a:lumMod val="50000"/>
            </a:schemeClr>
          </a:solidFill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err="1" smtClean="0">
                <a:solidFill>
                  <a:schemeClr val="bg1"/>
                </a:solidFill>
                <a:latin typeface="+mn-lt"/>
              </a:rPr>
              <a:t>відповідаю</a:t>
            </a:r>
            <a:endParaRPr lang="ru-RU" altLang="ru-RU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Горизонтальный свиток 8"/>
          <p:cNvSpPr>
            <a:spLocks noChangeArrowheads="1"/>
          </p:cNvSpPr>
          <p:nvPr/>
        </p:nvSpPr>
        <p:spPr bwMode="auto">
          <a:xfrm>
            <a:off x="8758135" y="2754619"/>
            <a:ext cx="1969371" cy="777061"/>
          </a:xfrm>
          <a:prstGeom prst="horizontalScroll">
            <a:avLst/>
          </a:prstGeom>
          <a:ln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err="1" smtClean="0">
                <a:solidFill>
                  <a:schemeClr val="bg1"/>
                </a:solidFill>
                <a:latin typeface="+mn-lt"/>
              </a:rPr>
              <a:t>міркую</a:t>
            </a:r>
            <a:r>
              <a:rPr lang="ru-RU" altLang="ru-RU" b="1" dirty="0" smtClean="0">
                <a:solidFill>
                  <a:schemeClr val="bg1"/>
                </a:solidFill>
                <a:latin typeface="+mn-lt"/>
              </a:rPr>
              <a:t> </a:t>
            </a:r>
            <a:endParaRPr lang="ru-RU" altLang="ru-RU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Горизонтальный свиток 9"/>
          <p:cNvSpPr>
            <a:spLocks noChangeArrowheads="1"/>
          </p:cNvSpPr>
          <p:nvPr/>
        </p:nvSpPr>
        <p:spPr bwMode="auto">
          <a:xfrm>
            <a:off x="4341249" y="2787285"/>
            <a:ext cx="1701828" cy="777061"/>
          </a:xfrm>
          <a:prstGeom prst="horizontalScroll">
            <a:avLst/>
          </a:prstGeom>
          <a:ln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chemeClr val="bg1"/>
                </a:solidFill>
                <a:latin typeface="+mn-lt"/>
              </a:rPr>
              <a:t>чую</a:t>
            </a:r>
            <a:endParaRPr lang="ru-RU" altLang="ru-RU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Горизонтальный свиток 10"/>
          <p:cNvSpPr>
            <a:spLocks noChangeArrowheads="1"/>
          </p:cNvSpPr>
          <p:nvPr/>
        </p:nvSpPr>
        <p:spPr bwMode="auto">
          <a:xfrm>
            <a:off x="8731446" y="1989634"/>
            <a:ext cx="2022748" cy="777061"/>
          </a:xfrm>
          <a:prstGeom prst="horizontalScroll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err="1" smtClean="0">
                <a:solidFill>
                  <a:schemeClr val="bg1"/>
                </a:solidFill>
                <a:latin typeface="+mn-lt"/>
              </a:rPr>
              <a:t>розумію</a:t>
            </a:r>
            <a:endParaRPr lang="ru-RU" altLang="ru-RU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Горизонтальный свиток 11"/>
          <p:cNvSpPr>
            <a:spLocks noChangeArrowheads="1"/>
          </p:cNvSpPr>
          <p:nvPr/>
        </p:nvSpPr>
        <p:spPr bwMode="auto">
          <a:xfrm>
            <a:off x="6094683" y="5102597"/>
            <a:ext cx="2600466" cy="777061"/>
          </a:xfrm>
          <a:prstGeom prst="horizontalScroll">
            <a:avLst/>
          </a:prstGeom>
          <a:solidFill>
            <a:srgbClr val="00B0F0"/>
          </a:solidFill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err="1" smtClean="0">
                <a:solidFill>
                  <a:schemeClr val="bg1"/>
                </a:solidFill>
                <a:latin typeface="+mn-lt"/>
              </a:rPr>
              <a:t>намагаюсь</a:t>
            </a:r>
            <a:r>
              <a:rPr lang="ru-RU" altLang="ru-RU" b="1" dirty="0" smtClean="0">
                <a:solidFill>
                  <a:schemeClr val="bg1"/>
                </a:solidFill>
                <a:latin typeface="+mn-lt"/>
              </a:rPr>
              <a:t> </a:t>
            </a:r>
            <a:endParaRPr lang="ru-RU" altLang="ru-RU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Горизонтальный свиток 12"/>
          <p:cNvSpPr>
            <a:spLocks noChangeArrowheads="1"/>
          </p:cNvSpPr>
          <p:nvPr/>
        </p:nvSpPr>
        <p:spPr bwMode="auto">
          <a:xfrm>
            <a:off x="4970169" y="4282126"/>
            <a:ext cx="2055386" cy="777061"/>
          </a:xfrm>
          <a:prstGeom prst="horizontalScroll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err="1" smtClean="0">
                <a:solidFill>
                  <a:schemeClr val="bg1"/>
                </a:solidFill>
                <a:latin typeface="+mn-lt"/>
              </a:rPr>
              <a:t>виконую</a:t>
            </a:r>
            <a:endParaRPr lang="ru-RU" altLang="ru-RU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Горизонтальный свиток 13"/>
          <p:cNvSpPr>
            <a:spLocks noChangeArrowheads="1"/>
          </p:cNvSpPr>
          <p:nvPr/>
        </p:nvSpPr>
        <p:spPr bwMode="auto">
          <a:xfrm>
            <a:off x="6397647" y="2044887"/>
            <a:ext cx="1902749" cy="777061"/>
          </a:xfrm>
          <a:prstGeom prst="horizontalScroll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chemeClr val="bg1"/>
                </a:solidFill>
                <a:latin typeface="+mn-lt"/>
              </a:rPr>
              <a:t>дивлюсь </a:t>
            </a:r>
            <a:endParaRPr lang="ru-RU" altLang="ru-RU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Горизонтальный свиток 14"/>
          <p:cNvSpPr>
            <a:spLocks noChangeArrowheads="1"/>
          </p:cNvSpPr>
          <p:nvPr/>
        </p:nvSpPr>
        <p:spPr bwMode="auto">
          <a:xfrm>
            <a:off x="6484674" y="2766221"/>
            <a:ext cx="1902751" cy="777061"/>
          </a:xfrm>
          <a:prstGeom prst="horizontalScroll">
            <a:avLst/>
          </a:prstGeom>
          <a:ln/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err="1" smtClean="0">
                <a:solidFill>
                  <a:schemeClr val="bg1"/>
                </a:solidFill>
                <a:latin typeface="+mn-lt"/>
              </a:rPr>
              <a:t>бачу</a:t>
            </a:r>
            <a:endParaRPr lang="ru-RU" altLang="ru-RU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Горизонтальный свиток 15"/>
          <p:cNvSpPr>
            <a:spLocks noChangeArrowheads="1"/>
          </p:cNvSpPr>
          <p:nvPr/>
        </p:nvSpPr>
        <p:spPr bwMode="auto">
          <a:xfrm>
            <a:off x="7479394" y="4251802"/>
            <a:ext cx="2029538" cy="777061"/>
          </a:xfrm>
          <a:prstGeom prst="horizontalScroll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chemeClr val="bg1"/>
                </a:solidFill>
                <a:latin typeface="+mn-lt"/>
              </a:rPr>
              <a:t>творю</a:t>
            </a:r>
            <a:endParaRPr lang="ru-RU" altLang="ru-RU" sz="7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Горизонтальный свиток 16"/>
          <p:cNvSpPr>
            <a:spLocks noChangeArrowheads="1"/>
          </p:cNvSpPr>
          <p:nvPr/>
        </p:nvSpPr>
        <p:spPr bwMode="auto">
          <a:xfrm>
            <a:off x="7333879" y="3482711"/>
            <a:ext cx="2718592" cy="777061"/>
          </a:xfrm>
          <a:prstGeom prst="horizontalScroll">
            <a:avLst/>
          </a:prstGeom>
          <a:solidFill>
            <a:schemeClr val="accent6">
              <a:lumMod val="50000"/>
            </a:schemeClr>
          </a:solidFill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 err="1" smtClean="0">
                <a:solidFill>
                  <a:schemeClr val="bg1"/>
                </a:solidFill>
                <a:latin typeface="+mn-lt"/>
              </a:rPr>
              <a:t>співпрацюю</a:t>
            </a:r>
            <a:endParaRPr lang="ru-RU" altLang="ru-RU" sz="7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853060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3 клас\01 УКР МОВА\1 Пономарьова\06 Дієслово\№083-Розрізняю часові форми дієслів\2026-02-27_1836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146" y="1278355"/>
            <a:ext cx="10010098" cy="349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95487" y="549474"/>
            <a:ext cx="9865096" cy="7077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</a:t>
            </a:r>
            <a:r>
              <a:rPr lang="uk-UA" sz="4000" b="1" dirty="0">
                <a:solidFill>
                  <a:schemeClr val="bg1"/>
                </a:solidFill>
              </a:rPr>
              <a:t>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113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391" y="4352188"/>
            <a:ext cx="2077586" cy="2108109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">
            <a:extLst>
              <a:ext uri="{FF2B5EF4-FFF2-40B4-BE49-F238E27FC236}"/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65146" y="4887969"/>
            <a:ext cx="7704840" cy="105560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uk-UA" altLang="ru-RU" sz="2800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Що </a:t>
            </a:r>
            <a:r>
              <a:rPr lang="uk-UA" altLang="ru-RU" sz="2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називають </a:t>
            </a:r>
            <a:r>
              <a:rPr lang="uk-UA" altLang="ru-RU" sz="2800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і на </a:t>
            </a:r>
            <a:r>
              <a:rPr lang="uk-UA" altLang="ru-RU" sz="2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які питання відповідають </a:t>
            </a:r>
            <a:r>
              <a:rPr lang="uk-UA" altLang="ru-RU" sz="2800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дієслова? Як змінюються </a:t>
            </a:r>
            <a:r>
              <a:rPr lang="uk-UA" altLang="ru-RU" sz="2800" b="1" dirty="0" err="1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дієлова</a:t>
            </a:r>
            <a:r>
              <a:rPr lang="uk-UA" altLang="ru-RU" sz="2800" b="1" dirty="0" smtClean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4737822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831" y="1052980"/>
            <a:ext cx="10965657" cy="114326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endParaRPr lang="ru-RU" dirty="0"/>
          </a:p>
        </p:txBody>
      </p:sp>
      <p:pic>
        <p:nvPicPr>
          <p:cNvPr id="12290" name="Picture 2" descr="http://ahdetki.ru/uploads/images/00/00/01/2012/07/16/bad676668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649" y="1150922"/>
            <a:ext cx="4544215" cy="3433268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456104" y="2997746"/>
            <a:ext cx="3574711" cy="1094762"/>
          </a:xfrm>
          <a:prstGeom prst="rect">
            <a:avLst/>
          </a:prstGeom>
        </p:spPr>
        <p:txBody>
          <a:bodyPr wrap="square" lIns="108814" tIns="54407" rIns="108814" bIns="54407">
            <a:sp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  <a:cs typeface="Times New Roman" pitchFamily="18" charset="0"/>
              </a:rPr>
              <a:t>Я</a:t>
            </a:r>
            <a:r>
              <a:rPr lang="ru-RU" sz="3200" b="1" dirty="0" err="1">
                <a:solidFill>
                  <a:srgbClr val="002060"/>
                </a:solidFill>
                <a:cs typeface="Times New Roman" pitchFamily="18" charset="0"/>
              </a:rPr>
              <a:t>кі</a:t>
            </a:r>
            <a:r>
              <a:rPr lang="ru-RU" sz="32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cs typeface="Times New Roman" pitchFamily="18" charset="0"/>
              </a:rPr>
              <a:t>частини</a:t>
            </a:r>
            <a:r>
              <a:rPr lang="ru-RU" sz="3200" b="1" dirty="0">
                <a:solidFill>
                  <a:srgbClr val="002060"/>
                </a:solidFill>
                <a:cs typeface="Times New Roman" pitchFamily="18" charset="0"/>
              </a:rPr>
              <a:t> мови </a:t>
            </a:r>
            <a:r>
              <a:rPr lang="ru-RU" sz="3200" b="1" dirty="0" smtClean="0">
                <a:solidFill>
                  <a:srgbClr val="002060"/>
                </a:solidFill>
                <a:cs typeface="Times New Roman" pitchFamily="18" charset="0"/>
              </a:rPr>
              <a:t>ми </a:t>
            </a:r>
            <a:r>
              <a:rPr lang="ru-RU" sz="3200" b="1" dirty="0" err="1">
                <a:solidFill>
                  <a:srgbClr val="002060"/>
                </a:solidFill>
                <a:cs typeface="Times New Roman" pitchFamily="18" charset="0"/>
              </a:rPr>
              <a:t>вивчили</a:t>
            </a:r>
            <a:r>
              <a:rPr lang="uk-UA" sz="3200" b="1" dirty="0">
                <a:solidFill>
                  <a:srgbClr val="002060"/>
                </a:solidFill>
                <a:cs typeface="Times New Roman" pitchFamily="18" charset="0"/>
              </a:rPr>
              <a:t>? </a:t>
            </a:r>
            <a:endParaRPr lang="ru-RU" sz="32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1087863" y="500415"/>
            <a:ext cx="9921309" cy="72024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Вправа «Хмаринки»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7" name="Picture 2" descr="http://ahdetki.ru/uploads/images/00/00/01/2012/07/16/bad676668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71718" y="1150922"/>
            <a:ext cx="4353598" cy="3289252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4530614" y="2867556"/>
            <a:ext cx="3096343" cy="1094762"/>
          </a:xfrm>
          <a:prstGeom prst="rect">
            <a:avLst/>
          </a:prstGeom>
        </p:spPr>
        <p:txBody>
          <a:bodyPr wrap="square" lIns="108814" tIns="54407" rIns="108814" bIns="54407">
            <a:sp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  <a:cs typeface="Times New Roman" pitchFamily="18" charset="0"/>
              </a:rPr>
              <a:t>Що знаєте про іменник? </a:t>
            </a:r>
            <a:endParaRPr lang="ru-RU" sz="32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669" y="1079460"/>
            <a:ext cx="4541837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8468295" y="2804409"/>
            <a:ext cx="3239571" cy="1094762"/>
          </a:xfrm>
          <a:prstGeom prst="rect">
            <a:avLst/>
          </a:prstGeom>
        </p:spPr>
        <p:txBody>
          <a:bodyPr wrap="square" lIns="108814" tIns="54407" rIns="108814" bIns="54407">
            <a:sp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  <a:cs typeface="Times New Roman" pitchFamily="18" charset="0"/>
              </a:rPr>
              <a:t>Що знаєте про прикметник? </a:t>
            </a:r>
            <a:endParaRPr lang="ru-RU" sz="32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20" name="Picture 2" descr="http://ahdetki.ru/uploads/images/00/00/01/2012/07/16/bad676668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4193" y="3069754"/>
            <a:ext cx="4544215" cy="3433268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3036159" y="4814687"/>
            <a:ext cx="3456384" cy="1094762"/>
          </a:xfrm>
          <a:prstGeom prst="rect">
            <a:avLst/>
          </a:prstGeom>
        </p:spPr>
        <p:txBody>
          <a:bodyPr wrap="square" lIns="108814" tIns="54407" rIns="108814" bIns="54407">
            <a:sp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  <a:cs typeface="Times New Roman" pitchFamily="18" charset="0"/>
              </a:rPr>
              <a:t>Що знаєте про числівник? </a:t>
            </a:r>
            <a:endParaRPr lang="ru-RU" sz="32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12" name="Picture 2" descr="http://ahdetki.ru/uploads/images/00/00/01/2012/07/16/bad676668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2543" y="3256896"/>
            <a:ext cx="4544215" cy="3433268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7112896" y="5008272"/>
            <a:ext cx="3456384" cy="1094762"/>
          </a:xfrm>
          <a:prstGeom prst="rect">
            <a:avLst/>
          </a:prstGeom>
        </p:spPr>
        <p:txBody>
          <a:bodyPr wrap="square" lIns="108814" tIns="54407" rIns="108814" bIns="54407">
            <a:sp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  <a:cs typeface="Times New Roman" pitchFamily="18" charset="0"/>
              </a:rPr>
              <a:t>Що </a:t>
            </a:r>
            <a:r>
              <a:rPr lang="uk-UA" sz="3200" b="1" dirty="0" smtClean="0">
                <a:solidFill>
                  <a:srgbClr val="002060"/>
                </a:solidFill>
                <a:cs typeface="Times New Roman" pitchFamily="18" charset="0"/>
              </a:rPr>
              <a:t>вже знаєте </a:t>
            </a:r>
            <a:r>
              <a:rPr lang="uk-UA" sz="3200" b="1" dirty="0">
                <a:solidFill>
                  <a:srgbClr val="002060"/>
                </a:solidFill>
                <a:cs typeface="Times New Roman" pitchFamily="18" charset="0"/>
              </a:rPr>
              <a:t>про </a:t>
            </a:r>
            <a:r>
              <a:rPr lang="uk-UA" sz="3200" b="1" dirty="0" smtClean="0">
                <a:solidFill>
                  <a:srgbClr val="002060"/>
                </a:solidFill>
                <a:cs typeface="Times New Roman" pitchFamily="18" charset="0"/>
              </a:rPr>
              <a:t>дієслово? </a:t>
            </a:r>
            <a:endParaRPr lang="ru-RU" sz="32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79265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549474"/>
            <a:ext cx="9899742" cy="7920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</a:t>
            </a:r>
            <a:r>
              <a:rPr lang="uk-UA" sz="4000" b="1" dirty="0" smtClean="0">
                <a:solidFill>
                  <a:schemeClr val="bg1"/>
                </a:solidFill>
              </a:rPr>
              <a:t>уроку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5535" y="1413569"/>
            <a:ext cx="6605678" cy="255454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уроці ми </a:t>
            </a:r>
            <a:r>
              <a:rPr lang="uk-UA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будемо вчитися змінювати дієслова за </a:t>
            </a:r>
            <a:r>
              <a:rPr lang="uk-UA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часами. Побуваємо </a:t>
            </a:r>
            <a:r>
              <a:rPr lang="uk-UA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Дніпровських порогах, поговоримо про минулі події і людей.</a:t>
            </a:r>
          </a:p>
        </p:txBody>
      </p:sp>
      <p:pic>
        <p:nvPicPr>
          <p:cNvPr id="4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" b="1690"/>
          <a:stretch/>
        </p:blipFill>
        <p:spPr bwMode="auto">
          <a:xfrm>
            <a:off x="1051472" y="1414203"/>
            <a:ext cx="2952327" cy="284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Козацькі забави / Мамаєва Слобод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342" y="4077866"/>
            <a:ext cx="2907113" cy="25824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47477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3 клас\01 УКР МОВА\2026-01-04_194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1" y="1374739"/>
            <a:ext cx="9554261" cy="390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2" t="46908" r="18429" b="34574"/>
          <a:stretch/>
        </p:blipFill>
        <p:spPr>
          <a:xfrm>
            <a:off x="3427734" y="1784807"/>
            <a:ext cx="4573697" cy="102396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93903" y="-704032"/>
            <a:ext cx="474665" cy="59269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94066" y="-786662"/>
            <a:ext cx="578025" cy="7217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544349" y="1329466"/>
            <a:ext cx="578025" cy="7217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726649" y="-704032"/>
            <a:ext cx="511850" cy="63913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297" y="-684537"/>
            <a:ext cx="578025" cy="7217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2803" y="-705329"/>
            <a:ext cx="578025" cy="7217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3163" y="-684309"/>
            <a:ext cx="534586" cy="67972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0022" y="-726347"/>
            <a:ext cx="578025" cy="72176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2360" y="-745347"/>
            <a:ext cx="578025" cy="72176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699836" y="-684537"/>
            <a:ext cx="474665" cy="59269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321B7C6-6BF4-4968-9848-26B8E09818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444" y="-712868"/>
            <a:ext cx="1741135" cy="743688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945590" y="538848"/>
            <a:ext cx="8426703" cy="8027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Хвилинка каліграфії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64551" y="5085978"/>
            <a:ext cx="9554261" cy="7493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Запишіть дієслова. Поставте до них запитання. </a:t>
            </a:r>
          </a:p>
        </p:txBody>
      </p:sp>
      <p:pic>
        <p:nvPicPr>
          <p:cNvPr id="29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8618" y="553241"/>
            <a:ext cx="1715124" cy="243137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98D7F059-A0B8-4F28-9877-C98DD5A1E73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514" y="-745347"/>
            <a:ext cx="1928220" cy="82017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0" t="81168" r="35250" b="3796"/>
          <a:stretch/>
        </p:blipFill>
        <p:spPr>
          <a:xfrm>
            <a:off x="5726649" y="2534648"/>
            <a:ext cx="2741158" cy="103136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65" t="34948" r="12104" b="51998"/>
          <a:stretch/>
        </p:blipFill>
        <p:spPr>
          <a:xfrm>
            <a:off x="945590" y="3383931"/>
            <a:ext cx="2153389" cy="89545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7" t="16058" r="14835" b="68355"/>
          <a:stretch/>
        </p:blipFill>
        <p:spPr>
          <a:xfrm>
            <a:off x="1405939" y="2491945"/>
            <a:ext cx="4043589" cy="111677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5" t="63652" r="11590" b="20137"/>
          <a:stretch/>
        </p:blipFill>
        <p:spPr>
          <a:xfrm>
            <a:off x="3329659" y="3121039"/>
            <a:ext cx="2739513" cy="111204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EF2C7E8F-ECD0-492E-9285-452AD7136A4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416" y="981522"/>
            <a:ext cx="2566315" cy="166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237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3414" y="494643"/>
            <a:ext cx="10079177" cy="6788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Прочитайте </a:t>
            </a:r>
            <a:r>
              <a:rPr lang="ru-RU" sz="4000" b="1" dirty="0" err="1" smtClean="0">
                <a:solidFill>
                  <a:schemeClr val="bg1"/>
                </a:solidFill>
              </a:rPr>
              <a:t>повідомлення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55226" y="1232481"/>
            <a:ext cx="1007736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Випишіть </a:t>
            </a:r>
            <a:r>
              <a:rPr lang="uk-UA" sz="2800" b="1" dirty="0">
                <a:solidFill>
                  <a:srgbClr val="0070C0"/>
                </a:solidFill>
              </a:rPr>
              <a:t>в колонку виділені дієслова. </a:t>
            </a:r>
            <a:r>
              <a:rPr lang="uk-UA" sz="2800" b="1" dirty="0" smtClean="0">
                <a:solidFill>
                  <a:srgbClr val="0070C0"/>
                </a:solidFill>
              </a:rPr>
              <a:t>Визначте </a:t>
            </a:r>
            <a:r>
              <a:rPr lang="uk-UA" sz="2800" b="1" dirty="0">
                <a:solidFill>
                  <a:srgbClr val="0070C0"/>
                </a:solidFill>
              </a:rPr>
              <a:t>їх час. </a:t>
            </a: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53413" y="1773610"/>
            <a:ext cx="10079178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</a:rPr>
              <a:t>     </a:t>
            </a:r>
            <a:r>
              <a:rPr lang="ru-RU" sz="3200" b="1" dirty="0"/>
              <a:t>У </a:t>
            </a:r>
            <a:r>
              <a:rPr lang="uk-UA" sz="3200" b="1" dirty="0"/>
              <a:t>давні часи річку Дніпро </a:t>
            </a:r>
            <a:r>
              <a:rPr lang="uk-UA" sz="3200" b="1" dirty="0" smtClean="0">
                <a:solidFill>
                  <a:srgbClr val="FFFF00"/>
                </a:solidFill>
              </a:rPr>
              <a:t>перетинали</a:t>
            </a:r>
            <a:r>
              <a:rPr lang="uk-UA" sz="3200" b="1" dirty="0" smtClean="0"/>
              <a:t> </a:t>
            </a:r>
            <a:r>
              <a:rPr lang="uk-UA" sz="3200" b="1" dirty="0"/>
              <a:t>9 порогів. Це кам’яні скелі </a:t>
            </a:r>
            <a:r>
              <a:rPr lang="uk-UA" sz="3200" b="1" dirty="0" smtClean="0"/>
              <a:t>заввишки </a:t>
            </a:r>
            <a:r>
              <a:rPr lang="uk-UA" sz="3200" b="1" dirty="0"/>
              <a:t>7–9 метрів. На островах за порогами </a:t>
            </a:r>
            <a:r>
              <a:rPr lang="uk-UA" sz="3200" b="1" dirty="0">
                <a:solidFill>
                  <a:srgbClr val="FFFF00"/>
                </a:solidFill>
              </a:rPr>
              <a:t>селилися</a:t>
            </a:r>
            <a:r>
              <a:rPr lang="uk-UA" sz="3200" b="1" dirty="0"/>
              <a:t> козаки. Дніпрові пороги робили козаків недосяжними для ворогів. Бо ніхто не </a:t>
            </a:r>
            <a:r>
              <a:rPr lang="uk-UA" sz="3200" b="1" dirty="0">
                <a:solidFill>
                  <a:srgbClr val="FFFF00"/>
                </a:solidFill>
              </a:rPr>
              <a:t>перепливав</a:t>
            </a:r>
            <a:r>
              <a:rPr lang="uk-UA" sz="3200" b="1" dirty="0">
                <a:solidFill>
                  <a:srgbClr val="295FFF"/>
                </a:solidFill>
              </a:rPr>
              <a:t> </a:t>
            </a:r>
            <a:r>
              <a:rPr lang="uk-UA" sz="3200" b="1" dirty="0"/>
              <a:t>через такі перешкоди.</a:t>
            </a:r>
          </a:p>
        </p:txBody>
      </p:sp>
      <p:pic>
        <p:nvPicPr>
          <p:cNvPr id="1026" name="Picture 2" descr="D:\3 клас\01 УКР МОВА\1 Пономарьова\06 Дієслово\№084-Змінюю дієслова за часами\2026-02-27_1903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535" y="4408828"/>
            <a:ext cx="5635931" cy="211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263465" y="5695141"/>
            <a:ext cx="3221053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0070C0"/>
                </a:solidFill>
              </a:rPr>
              <a:t>Сергій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Світославський</a:t>
            </a:r>
            <a:r>
              <a:rPr lang="ru-RU" sz="2400" b="1" dirty="0">
                <a:solidFill>
                  <a:srgbClr val="0070C0"/>
                </a:solidFill>
              </a:rPr>
              <a:t>. </a:t>
            </a:r>
            <a:r>
              <a:rPr lang="ru-RU" sz="2400" b="1" dirty="0" err="1">
                <a:solidFill>
                  <a:srgbClr val="0070C0"/>
                </a:solidFill>
              </a:rPr>
              <a:t>Дніпровські</a:t>
            </a:r>
            <a:r>
              <a:rPr lang="ru-RU" sz="2400" b="1" dirty="0">
                <a:solidFill>
                  <a:srgbClr val="0070C0"/>
                </a:solidFill>
              </a:rPr>
              <a:t> пороги</a:t>
            </a:r>
          </a:p>
        </p:txBody>
      </p:sp>
    </p:spTree>
    <p:extLst>
      <p:ext uri="{BB962C8B-B14F-4D97-AF65-F5344CB8AC3E}">
        <p14:creationId xmlns:p14="http://schemas.microsoft.com/office/powerpoint/2010/main" val="278338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5227" y="1248921"/>
            <a:ext cx="9861340" cy="95673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Уявіть, </a:t>
            </a:r>
            <a:r>
              <a:rPr lang="uk-UA" sz="2400" b="1" dirty="0">
                <a:solidFill>
                  <a:srgbClr val="0070C0"/>
                </a:solidFill>
              </a:rPr>
              <a:t>що події, описані в тексті про пороги, відбуваються зараз. Як тоді звучатимуть дієслова? </a:t>
            </a:r>
            <a:r>
              <a:rPr lang="uk-UA" sz="2400" b="1" dirty="0" smtClean="0">
                <a:solidFill>
                  <a:srgbClr val="0070C0"/>
                </a:solidFill>
              </a:rPr>
              <a:t>Запишіть </a:t>
            </a:r>
            <a:r>
              <a:rPr lang="uk-UA" sz="2400" b="1" dirty="0">
                <a:solidFill>
                  <a:srgbClr val="0070C0"/>
                </a:solidFill>
              </a:rPr>
              <a:t>їх у другу колонку. </a:t>
            </a:r>
            <a:r>
              <a:rPr lang="uk-UA" sz="2400" b="1" dirty="0" smtClean="0">
                <a:solidFill>
                  <a:srgbClr val="0070C0"/>
                </a:solidFill>
              </a:rPr>
              <a:t>Надпишіть </a:t>
            </a:r>
            <a:r>
              <a:rPr lang="uk-UA" sz="2400" b="1" dirty="0">
                <a:solidFill>
                  <a:srgbClr val="0070C0"/>
                </a:solidFill>
              </a:rPr>
              <a:t>час. </a:t>
            </a:r>
          </a:p>
        </p:txBody>
      </p:sp>
      <p:sp>
        <p:nvSpPr>
          <p:cNvPr id="2" name="AutoShape 2" descr="Замковий (Турецький) міст, Кам'янець-Подільський — фото, опис, адреса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763439" y="3747607"/>
            <a:ext cx="2867423" cy="15696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Перетинали –</a:t>
            </a:r>
            <a:endParaRPr lang="uk-UA" sz="3200" b="1" dirty="0">
              <a:solidFill>
                <a:schemeClr val="bg1"/>
              </a:solidFill>
            </a:endParaRPr>
          </a:p>
          <a:p>
            <a:r>
              <a:rPr lang="uk-UA" sz="3200" b="1" dirty="0">
                <a:solidFill>
                  <a:schemeClr val="bg1"/>
                </a:solidFill>
              </a:rPr>
              <a:t>селилися </a:t>
            </a:r>
            <a:r>
              <a:rPr lang="uk-UA" sz="3200" b="1" dirty="0" smtClean="0">
                <a:solidFill>
                  <a:schemeClr val="bg1"/>
                </a:solidFill>
              </a:rPr>
              <a:t>– </a:t>
            </a:r>
            <a:endParaRPr lang="uk-UA" sz="3200" b="1" dirty="0">
              <a:solidFill>
                <a:schemeClr val="bg1"/>
              </a:solidFill>
            </a:endParaRPr>
          </a:p>
          <a:p>
            <a:r>
              <a:rPr lang="uk-UA" sz="3200" b="1" dirty="0" smtClean="0">
                <a:solidFill>
                  <a:schemeClr val="bg1"/>
                </a:solidFill>
              </a:rPr>
              <a:t>перепливав –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3439" y="3141762"/>
            <a:ext cx="2867423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Минулий </a:t>
            </a:r>
            <a:r>
              <a:rPr lang="uk-UA" sz="3200" b="1" dirty="0" smtClean="0">
                <a:solidFill>
                  <a:schemeClr val="bg1"/>
                </a:solidFill>
              </a:rPr>
              <a:t>час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30861" y="3747607"/>
            <a:ext cx="3082415" cy="15696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перетинають,</a:t>
            </a:r>
            <a:endParaRPr lang="uk-UA" sz="3200" b="1" dirty="0">
              <a:solidFill>
                <a:schemeClr val="bg1"/>
              </a:solidFill>
            </a:endParaRPr>
          </a:p>
          <a:p>
            <a:r>
              <a:rPr lang="uk-UA" sz="3200" b="1" dirty="0" smtClean="0">
                <a:solidFill>
                  <a:schemeClr val="bg1"/>
                </a:solidFill>
              </a:rPr>
              <a:t>селяться, </a:t>
            </a:r>
            <a:endParaRPr lang="uk-UA" sz="3200" b="1" dirty="0">
              <a:solidFill>
                <a:schemeClr val="bg1"/>
              </a:solidFill>
            </a:endParaRPr>
          </a:p>
          <a:p>
            <a:r>
              <a:rPr lang="uk-UA" sz="3200" b="1" dirty="0" smtClean="0">
                <a:solidFill>
                  <a:schemeClr val="bg1"/>
                </a:solidFill>
              </a:rPr>
              <a:t>перепливає,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30862" y="3141762"/>
            <a:ext cx="3082415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Теперішній </a:t>
            </a:r>
            <a:r>
              <a:rPr lang="uk-UA" sz="3200" b="1" dirty="0">
                <a:solidFill>
                  <a:schemeClr val="bg1"/>
                </a:solidFill>
              </a:rPr>
              <a:t>час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10983" y="3716466"/>
            <a:ext cx="3254870" cy="15696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перетинатимуть,</a:t>
            </a:r>
            <a:endParaRPr lang="uk-UA" sz="3200" b="1" dirty="0">
              <a:solidFill>
                <a:schemeClr val="bg1"/>
              </a:solidFill>
            </a:endParaRPr>
          </a:p>
          <a:p>
            <a:r>
              <a:rPr lang="uk-UA" sz="3200" b="1" dirty="0" smtClean="0">
                <a:solidFill>
                  <a:schemeClr val="bg1"/>
                </a:solidFill>
              </a:rPr>
              <a:t>оселяться, </a:t>
            </a:r>
            <a:endParaRPr lang="uk-UA" sz="3200" b="1" dirty="0">
              <a:solidFill>
                <a:schemeClr val="bg1"/>
              </a:solidFill>
            </a:endParaRPr>
          </a:p>
          <a:p>
            <a:r>
              <a:rPr lang="uk-UA" sz="3200" b="1" dirty="0" err="1" smtClean="0">
                <a:solidFill>
                  <a:schemeClr val="bg1"/>
                </a:solidFill>
              </a:rPr>
              <a:t>перепливе</a:t>
            </a:r>
            <a:r>
              <a:rPr lang="uk-UA" sz="3200" b="1" dirty="0" smtClean="0">
                <a:solidFill>
                  <a:schemeClr val="bg1"/>
                </a:solidFill>
              </a:rPr>
              <a:t>.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13277" y="3162832"/>
            <a:ext cx="3180568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Майбутній час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53414" y="494643"/>
            <a:ext cx="10079177" cy="6788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Зміна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дієслів</a:t>
            </a:r>
            <a:r>
              <a:rPr lang="ru-RU" sz="4000" b="1" dirty="0" smtClean="0">
                <a:solidFill>
                  <a:schemeClr val="bg1"/>
                </a:solidFill>
              </a:rPr>
              <a:t> за часами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354113" y="2300155"/>
            <a:ext cx="9562454" cy="76372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Поставте </a:t>
            </a:r>
            <a:r>
              <a:rPr lang="uk-UA" sz="2400" b="1" dirty="0">
                <a:solidFill>
                  <a:srgbClr val="0070C0"/>
                </a:solidFill>
              </a:rPr>
              <a:t>виписані дієслова у формі майбутнього часу. </a:t>
            </a:r>
            <a:r>
              <a:rPr lang="uk-UA" sz="2400" b="1" dirty="0" smtClean="0">
                <a:solidFill>
                  <a:srgbClr val="0070C0"/>
                </a:solidFill>
              </a:rPr>
              <a:t>Запишіть </a:t>
            </a:r>
            <a:r>
              <a:rPr lang="uk-UA" sz="2400" b="1" dirty="0">
                <a:solidFill>
                  <a:srgbClr val="0070C0"/>
                </a:solidFill>
              </a:rPr>
              <a:t>їх у третю колонку</a:t>
            </a:r>
            <a:r>
              <a:rPr lang="ru-RU" sz="2400" b="1" dirty="0">
                <a:solidFill>
                  <a:srgbClr val="0070C0"/>
                </a:solidFill>
              </a:rPr>
              <a:t>.  </a:t>
            </a:r>
            <a:r>
              <a:rPr lang="uk-UA" sz="2400" b="1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13" name="Picture 2" descr="Козацькі забави / Мамаєва Слобод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375" y="4307510"/>
            <a:ext cx="2574877" cy="2287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16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3414" y="494643"/>
            <a:ext cx="10079177" cy="6788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Прочитайте інформацію про </a:t>
            </a:r>
            <a:r>
              <a:rPr lang="ru-RU" sz="4000" b="1" dirty="0" err="1" smtClean="0">
                <a:solidFill>
                  <a:schemeClr val="bg1"/>
                </a:solidFill>
              </a:rPr>
              <a:t>козаків</a:t>
            </a:r>
            <a:r>
              <a:rPr lang="ru-RU" sz="4000" b="1" dirty="0" smtClean="0">
                <a:solidFill>
                  <a:schemeClr val="bg1"/>
                </a:solidFill>
              </a:rPr>
              <a:t>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6270" y="4479934"/>
            <a:ext cx="669480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Випишіть </a:t>
            </a:r>
            <a:r>
              <a:rPr lang="ru-RU" sz="2800" b="1" dirty="0">
                <a:solidFill>
                  <a:srgbClr val="0070C0"/>
                </a:solidFill>
              </a:rPr>
              <a:t>з тексту три </a:t>
            </a:r>
            <a:r>
              <a:rPr lang="ru-RU" sz="2800" b="1" dirty="0" smtClean="0">
                <a:solidFill>
                  <a:srgbClr val="0070C0"/>
                </a:solidFill>
              </a:rPr>
              <a:t>дієслова в колонку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6418" y="1269554"/>
            <a:ext cx="10513167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За </a:t>
            </a:r>
            <a:r>
              <a:rPr lang="uk-UA" sz="3200" b="1" dirty="0">
                <a:solidFill>
                  <a:schemeClr val="bg1"/>
                </a:solidFill>
              </a:rPr>
              <a:t>поведінкою птахів та інших тварин козаки дізнавалися про наближення ворога. Тоді козак поспішав до річки чи озера. Вирізав довгу очеретину, брав її до рота і з головою занурювався під воду. Краєчок очеретини над водою був непомітний. Козак таким чином дихав, а вороги не розуміли, куди він подівся. 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8900343" y="1773610"/>
            <a:ext cx="223224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208155" y="2277666"/>
            <a:ext cx="169218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059583" y="2793048"/>
            <a:ext cx="1368152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663978" y="2793048"/>
            <a:ext cx="894191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539952" y="3213770"/>
            <a:ext cx="223224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205438" y="3717826"/>
            <a:ext cx="66902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8689971" y="3733541"/>
            <a:ext cx="111612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205438" y="4221882"/>
            <a:ext cx="223224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099396" y="4221882"/>
            <a:ext cx="1458773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Як козаки по Дніпру ходил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389" y="4328809"/>
            <a:ext cx="3823452" cy="21506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20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0233259SlideId27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10233259SlideId27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8852</TotalTime>
  <Words>563</Words>
  <Application>Microsoft Office PowerPoint</Application>
  <PresentationFormat>Произвольный</PresentationFormat>
  <Paragraphs>115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Змінюю дієслова за часами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684</cp:revision>
  <dcterms:created xsi:type="dcterms:W3CDTF">2025-08-27T14:01:18Z</dcterms:created>
  <dcterms:modified xsi:type="dcterms:W3CDTF">2026-03-04T10:30:10Z</dcterms:modified>
</cp:coreProperties>
</file>