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82" r:id="rId2"/>
    <p:sldId id="579" r:id="rId3"/>
    <p:sldId id="584" r:id="rId4"/>
    <p:sldId id="552" r:id="rId5"/>
    <p:sldId id="326" r:id="rId6"/>
    <p:sldId id="581" r:id="rId7"/>
    <p:sldId id="503" r:id="rId8"/>
    <p:sldId id="554" r:id="rId9"/>
    <p:sldId id="582" r:id="rId10"/>
    <p:sldId id="577" r:id="rId11"/>
    <p:sldId id="536" r:id="rId12"/>
    <p:sldId id="578" r:id="rId1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1197546"/>
            <a:ext cx="9289032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Морський пейзаж у вірші Лесі Українки «Плине білий човник...»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44419" y="4020828"/>
            <a:ext cx="417646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6.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Поезії про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дивосвіт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природи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84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 descr="Плине білий човник] Українка, Ле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" t="2289" r="2658" b="2644"/>
          <a:stretch/>
        </p:blipFill>
        <p:spPr bwMode="auto">
          <a:xfrm>
            <a:off x="1548282" y="3212206"/>
            <a:ext cx="1824174" cy="25452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190" y="333450"/>
            <a:ext cx="9937104" cy="596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Роздивіться</a:t>
            </a:r>
            <a:r>
              <a:rPr lang="ru-RU" sz="3600" b="1" dirty="0"/>
              <a:t> </a:t>
            </a:r>
            <a:r>
              <a:rPr lang="ru-RU" sz="3600" b="1" dirty="0" smtClean="0"/>
              <a:t>і </a:t>
            </a:r>
            <a:r>
              <a:rPr lang="ru-RU" sz="3600" b="1" dirty="0" err="1" smtClean="0"/>
              <a:t>порівняйте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картини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8846" y="3820693"/>
            <a:ext cx="403244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Сергій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Васильківський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Ранок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морі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3 клас\02 ЧИТАННЯ\1 Савченко уроки\7 Поезії про дивосвіт природи\№087-Л. Українка. Плине білий човник. О.Олесь. В небі жайворонки вються\2026-03-04_23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30" y="1060154"/>
            <a:ext cx="3861182" cy="2677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айвазовський море с розово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63" y="1053530"/>
            <a:ext cx="3672408" cy="2634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0040" y="4559127"/>
            <a:ext cx="406789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ВЕЧІР. </a:t>
            </a:r>
            <a:endParaRPr lang="ru-RU" sz="2400" b="1" dirty="0" smtClean="0"/>
          </a:p>
          <a:p>
            <a:r>
              <a:rPr lang="ru-RU" sz="2400" b="1" dirty="0" smtClean="0"/>
              <a:t>Червоний</a:t>
            </a:r>
            <a:r>
              <a:rPr lang="ru-RU" sz="2400" b="1" dirty="0"/>
              <a:t>, </a:t>
            </a:r>
            <a:r>
              <a:rPr lang="ru-RU" sz="2400" b="1" dirty="0" err="1"/>
              <a:t>туманний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Пливе</a:t>
            </a:r>
            <a:r>
              <a:rPr lang="ru-RU" sz="2400" b="1" dirty="0"/>
              <a:t>, </a:t>
            </a:r>
            <a:r>
              <a:rPr lang="ru-RU" sz="2400" b="1" dirty="0" err="1"/>
              <a:t>розстилає</a:t>
            </a:r>
            <a:r>
              <a:rPr lang="ru-RU" sz="2400" b="1" dirty="0"/>
              <a:t>, зове. </a:t>
            </a:r>
            <a:endParaRPr lang="ru-RU" sz="2400" b="1" dirty="0" smtClean="0"/>
          </a:p>
          <a:p>
            <a:r>
              <a:rPr lang="ru-RU" sz="2400" b="1" dirty="0" err="1" smtClean="0"/>
              <a:t>Сивий</a:t>
            </a:r>
            <a:r>
              <a:rPr lang="ru-RU" sz="2400" b="1" dirty="0" smtClean="0"/>
              <a:t> </a:t>
            </a:r>
            <a:r>
              <a:rPr lang="ru-RU" sz="2400" b="1" dirty="0"/>
              <a:t>туман </a:t>
            </a:r>
            <a:r>
              <a:rPr lang="ru-RU" sz="2400" b="1" dirty="0" err="1"/>
              <a:t>огортає</a:t>
            </a:r>
            <a:r>
              <a:rPr lang="ru-RU" sz="2400" b="1" dirty="0"/>
              <a:t> </a:t>
            </a:r>
            <a:r>
              <a:rPr lang="ru-RU" sz="2400" b="1" dirty="0" err="1"/>
              <a:t>човник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Очікування</a:t>
            </a:r>
            <a:r>
              <a:rPr lang="ru-RU" sz="24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039" y="3728130"/>
            <a:ext cx="369013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Іван Айвазовський.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Море з рожевою хмарою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3072" y="4653930"/>
            <a:ext cx="403649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РАНОК. </a:t>
            </a:r>
            <a:endParaRPr lang="ru-RU" sz="2400" b="1" dirty="0" smtClean="0"/>
          </a:p>
          <a:p>
            <a:r>
              <a:rPr lang="ru-RU" sz="2400" b="1" dirty="0" err="1" smtClean="0"/>
              <a:t>Рожевий</a:t>
            </a:r>
            <a:r>
              <a:rPr lang="ru-RU" sz="2400" b="1" dirty="0"/>
              <a:t>, </a:t>
            </a:r>
            <a:r>
              <a:rPr lang="ru-RU" sz="2400" b="1" dirty="0" err="1"/>
              <a:t>срібний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Плине</a:t>
            </a:r>
            <a:r>
              <a:rPr lang="ru-RU" sz="2400" b="1" dirty="0"/>
              <a:t>, </a:t>
            </a:r>
            <a:r>
              <a:rPr lang="ru-RU" sz="2400" b="1" dirty="0" err="1"/>
              <a:t>ряхтить</a:t>
            </a:r>
            <a:r>
              <a:rPr lang="ru-RU" sz="2400" b="1" dirty="0"/>
              <a:t>, </a:t>
            </a:r>
            <a:r>
              <a:rPr lang="ru-RU" sz="2400" b="1" dirty="0" err="1"/>
              <a:t>сяє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Вітер</a:t>
            </a:r>
            <a:r>
              <a:rPr lang="ru-RU" sz="2400" b="1" dirty="0" smtClean="0"/>
              <a:t> </a:t>
            </a:r>
            <a:r>
              <a:rPr lang="ru-RU" sz="2400" b="1" dirty="0" err="1"/>
              <a:t>ледве</a:t>
            </a:r>
            <a:r>
              <a:rPr lang="ru-RU" sz="2400" b="1" dirty="0"/>
              <a:t>, </a:t>
            </a:r>
            <a:r>
              <a:rPr lang="ru-RU" sz="2400" b="1" dirty="0" err="1"/>
              <a:t>колише</a:t>
            </a:r>
            <a:r>
              <a:rPr lang="ru-RU" sz="2400" b="1" dirty="0"/>
              <a:t> </a:t>
            </a:r>
            <a:r>
              <a:rPr lang="ru-RU" sz="2400" b="1" dirty="0" err="1"/>
              <a:t>човник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Спокій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3839" y="1209455"/>
            <a:ext cx="665569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Яка тема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головна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думка вірша?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02193"/>
            <a:ext cx="2632016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50458" y="3889017"/>
            <a:ext cx="725476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с.125. </a:t>
            </a:r>
            <a:r>
              <a:rPr lang="ru-RU" sz="2800" b="1" dirty="0" err="1">
                <a:solidFill>
                  <a:srgbClr val="002060"/>
                </a:solidFill>
              </a:rPr>
              <a:t>Виразно</a:t>
            </a:r>
            <a:r>
              <a:rPr lang="ru-RU" sz="2800" b="1" dirty="0">
                <a:solidFill>
                  <a:srgbClr val="002060"/>
                </a:solidFill>
              </a:rPr>
              <a:t> читати вірш </a:t>
            </a:r>
            <a:r>
              <a:rPr lang="ru-RU" sz="2800" b="1" dirty="0" smtClean="0">
                <a:solidFill>
                  <a:srgbClr val="002060"/>
                </a:solidFill>
              </a:rPr>
              <a:t>Л.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>
                <a:solidFill>
                  <a:srgbClr val="002060"/>
                </a:solidFill>
              </a:rPr>
              <a:t>«Плине білий човник</a:t>
            </a:r>
            <a:r>
              <a:rPr lang="uk-UA" sz="2800" b="1" dirty="0" smtClean="0">
                <a:solidFill>
                  <a:srgbClr val="002060"/>
                </a:solidFill>
              </a:rPr>
              <a:t>...»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*Намалюйте </a:t>
            </a:r>
            <a:r>
              <a:rPr lang="ru-RU" sz="2800" b="1" dirty="0">
                <a:solidFill>
                  <a:srgbClr val="002060"/>
                </a:solidFill>
              </a:rPr>
              <a:t>власні </a:t>
            </a:r>
            <a:r>
              <a:rPr lang="ru-RU" sz="2800" b="1" dirty="0" err="1">
                <a:solidFill>
                  <a:srgbClr val="002060"/>
                </a:solidFill>
              </a:rPr>
              <a:t>ілюстрації</a:t>
            </a:r>
            <a:r>
              <a:rPr lang="ru-RU" sz="2800" b="1" dirty="0">
                <a:solidFill>
                  <a:srgbClr val="002060"/>
                </a:solidFill>
              </a:rPr>
              <a:t> до цих </a:t>
            </a:r>
            <a:r>
              <a:rPr lang="ru-RU" sz="2800" b="1" dirty="0" err="1">
                <a:solidFill>
                  <a:srgbClr val="002060"/>
                </a:solidFill>
              </a:rPr>
              <a:t>поезій</a:t>
            </a:r>
            <a:r>
              <a:rPr lang="ru-RU" sz="2800" b="1" dirty="0">
                <a:solidFill>
                  <a:srgbClr val="002060"/>
                </a:solidFill>
              </a:rPr>
              <a:t> (за </a:t>
            </a:r>
            <a:r>
              <a:rPr lang="ru-RU" sz="2800" b="1" dirty="0" err="1">
                <a:solidFill>
                  <a:srgbClr val="002060"/>
                </a:solidFill>
              </a:rPr>
              <a:t>бажанням</a:t>
            </a:r>
            <a:r>
              <a:rPr lang="ru-RU" sz="2800" b="1" dirty="0" smtClean="0">
                <a:solidFill>
                  <a:srgbClr val="002060"/>
                </a:solidFill>
              </a:rPr>
              <a:t>).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4449" y="3163027"/>
            <a:ext cx="665569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0458" y="1788950"/>
            <a:ext cx="6969073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Оспівування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краси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місячної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ночі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морі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замилування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красою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місячної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ночі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морі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267495" y="621918"/>
            <a:ext cx="9865096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8110" y="1485577"/>
            <a:ext cx="7634321" cy="5404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Розгляньте ілюстрації.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уроці?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2995687" y="4189492"/>
            <a:ext cx="2913112" cy="20347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94" y="2076243"/>
            <a:ext cx="2693926" cy="20329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4269789"/>
            <a:ext cx="2701266" cy="1874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5960924" y="2082624"/>
            <a:ext cx="2726918" cy="2020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8842923" y="4456914"/>
            <a:ext cx="2289668" cy="13074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Впорав(ла)ся </a:t>
            </a:r>
          </a:p>
          <a:p>
            <a:r>
              <a:rPr lang="uk-UA" sz="2400" b="1" dirty="0" smtClean="0"/>
              <a:t>з усіма завданнями</a:t>
            </a:r>
            <a:endParaRPr lang="ru-RU" sz="24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516" y="4645196"/>
            <a:ext cx="2076171" cy="112337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 (ла) успіх від своєї роботи</a:t>
            </a:r>
            <a:endParaRPr lang="ru-RU" sz="24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781014" y="2305922"/>
            <a:ext cx="2289668" cy="125930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Поповнив (ла) свою скриню знань і вмінь</a:t>
            </a:r>
            <a:endParaRPr lang="ru-RU" sz="24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8793297" y="2351452"/>
            <a:ext cx="2289668" cy="14825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Отримав(ла) </a:t>
            </a:r>
          </a:p>
          <a:p>
            <a:r>
              <a:rPr lang="uk-UA" sz="2400" b="1" dirty="0" smtClean="0"/>
              <a:t>задоволення від своєї роботи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0300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54993" y="465279"/>
            <a:ext cx="10077597" cy="588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732765" y="1125538"/>
            <a:ext cx="8544074" cy="62887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Розгляньте ілюстрації.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Поміркуйте, 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и очікуєте від уроку?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2947021" y="4149467"/>
            <a:ext cx="2925936" cy="20347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02" y="4229764"/>
            <a:ext cx="2679517" cy="1874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6004802" y="1948028"/>
            <a:ext cx="2679517" cy="21462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786114" y="4653930"/>
            <a:ext cx="2097403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Впораюсь </a:t>
            </a:r>
          </a:p>
          <a:p>
            <a:r>
              <a:rPr lang="uk-UA" sz="2400" b="1" dirty="0" smtClean="0"/>
              <a:t>з усіма завданнями</a:t>
            </a:r>
            <a:endParaRPr lang="ru-RU" sz="24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020034" y="4482997"/>
            <a:ext cx="1926987" cy="162095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Відчую успіх від своєї роботи</a:t>
            </a:r>
            <a:endParaRPr lang="ru-RU" sz="24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8913" y="2085984"/>
            <a:ext cx="2078108" cy="14158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/>
              <a:t>Поповню</a:t>
            </a:r>
            <a:r>
              <a:rPr lang="uk-UA" sz="2400" b="1" dirty="0" smtClean="0"/>
              <a:t> свою скриню знань і вмінь</a:t>
            </a:r>
            <a:endParaRPr lang="ru-RU" sz="24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8764471" y="2063786"/>
            <a:ext cx="2119046" cy="1654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Отримаю </a:t>
            </a:r>
          </a:p>
          <a:p>
            <a:r>
              <a:rPr lang="uk-UA" sz="2400" b="1" dirty="0" smtClean="0"/>
              <a:t>задоволення від своєї роботи</a:t>
            </a:r>
            <a:endParaRPr lang="ru-RU" sz="24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2987631" y="1948028"/>
            <a:ext cx="2925611" cy="21462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9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Срібні хмари, золоте сонце і сивий туман: показали чарівну красу світанку  на Рівненщині (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4053980"/>
            <a:ext cx="3391466" cy="226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707" y="1413570"/>
            <a:ext cx="7797572" cy="5049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Тарас Шевченко. За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сонцем хмаронька пливе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Картинки по запросу &quot;природа україн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1307649"/>
            <a:ext cx="3176435" cy="2671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7" y="1969028"/>
            <a:ext cx="4223214" cy="33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21" y="1969016"/>
            <a:ext cx="3574358" cy="332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0789" y="494643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707" y="5368158"/>
            <a:ext cx="268500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Що автор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цьому вірші?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0400" y="5373986"/>
            <a:ext cx="56599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Автор показує свій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душевний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стан,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спричинений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розлукою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рідним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краєм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57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269" y="528877"/>
            <a:ext cx="9788988" cy="668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Гра </a:t>
            </a:r>
            <a:r>
              <a:rPr lang="ru-RU" sz="4000" b="1" dirty="0" smtClean="0"/>
              <a:t>«Додайте </a:t>
            </a:r>
            <a:r>
              <a:rPr lang="ru-RU" sz="4000" b="1" dirty="0" err="1" smtClean="0"/>
              <a:t>своє</a:t>
            </a:r>
            <a:r>
              <a:rPr lang="ru-RU" sz="4000" b="1" dirty="0" smtClean="0"/>
              <a:t> слово»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692" y="1685633"/>
            <a:ext cx="20164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/>
              <a:t>Летить</a:t>
            </a:r>
            <a:r>
              <a:rPr lang="ru-RU" sz="3600" b="1" dirty="0"/>
              <a:t> ... </a:t>
            </a:r>
            <a:endParaRPr lang="ru-RU" sz="3600" b="1" dirty="0" smtClean="0"/>
          </a:p>
        </p:txBody>
      </p:sp>
      <p:pic>
        <p:nvPicPr>
          <p:cNvPr id="8" name="Picture 2" descr="Поле Пшеницы. Футаж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96" y="2997746"/>
            <a:ext cx="4803218" cy="2705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а по номерам Родное село, ArtStory, AS0156 - описание, отзывы,  продажа | CultM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8" b="10355"/>
          <a:stretch/>
        </p:blipFill>
        <p:spPr bwMode="auto">
          <a:xfrm>
            <a:off x="6439359" y="2843113"/>
            <a:ext cx="4201888" cy="3014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03198" y="1685633"/>
            <a:ext cx="20164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Росте </a:t>
            </a:r>
            <a:r>
              <a:rPr lang="ru-RU" sz="3600" b="1" dirty="0"/>
              <a:t>... </a:t>
            </a:r>
            <a:endParaRPr lang="ru-RU" sz="3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540303" y="1661372"/>
            <a:ext cx="24282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/>
              <a:t>Берегти</a:t>
            </a:r>
            <a:r>
              <a:rPr lang="ru-RU" sz="3600" b="1" dirty="0" smtClean="0"/>
              <a:t> </a:t>
            </a:r>
            <a:r>
              <a:rPr lang="ru-RU" sz="3600" b="1" dirty="0"/>
              <a:t>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5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86023"/>
            <a:ext cx="3456383" cy="3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863" y="1307485"/>
            <a:ext cx="662473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будете продовжувати знайомитися з українськими поетами, згадаєте найвідомішу українську поетесу – Лесю Українку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Ознайомитеся з картиною художника Сергія Васильківського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6186" y="405458"/>
            <a:ext cx="10271594" cy="1196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Згадайте - Леся Українка. </a:t>
            </a:r>
            <a:r>
              <a:rPr lang="uk-UA" sz="3600" b="1" dirty="0" smtClean="0">
                <a:solidFill>
                  <a:schemeClr val="bg1"/>
                </a:solidFill>
              </a:rPr>
              <a:t>Які </a:t>
            </a:r>
            <a:r>
              <a:rPr lang="uk-UA" sz="3600" b="1" dirty="0">
                <a:solidFill>
                  <a:schemeClr val="bg1"/>
                </a:solidFill>
              </a:rPr>
              <a:t>твори поетеси ви читали? (2 клас – «На зеленому горбочку…»)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399" y="1602143"/>
            <a:ext cx="8136904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Леся Українка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поетеса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мрійницею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літератури. Дуже вона любила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подорожувати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все, що бачила,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описувала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допомогою слова. Себе вона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«колобком», який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біжить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світу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його, або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мандрівним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перекотиполем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— котиться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притягує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себе красу природи і світу. Ольга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Кобилянська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її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павутинкою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Вірші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наповнені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враженнями,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емоціями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думками,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спонукають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життя,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тішитись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красою світу.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словом поетеса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поліпшувала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настрій,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зачаровувала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заспокоювала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душу. Як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уважаєте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жила у наш час,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із нами, ким би вона була?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и по запросу &quot;леся українка портрет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7" t="11602" r="7811" b="11110"/>
          <a:stretch/>
        </p:blipFill>
        <p:spPr bwMode="auto">
          <a:xfrm>
            <a:off x="8540303" y="1682211"/>
            <a:ext cx="32935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71751" y="1395172"/>
            <a:ext cx="2931739" cy="41228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хв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лечка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повів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лебед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ні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сяг</a:t>
            </a:r>
            <a:r>
              <a:rPr lang="uk-UA" sz="3600" b="1" dirty="0" err="1">
                <a:solidFill>
                  <a:srgbClr val="FFFF00"/>
                </a:solidFill>
              </a:rPr>
              <a:t>о</a:t>
            </a:r>
            <a:r>
              <a:rPr lang="uk-UA" sz="3600" b="1" dirty="0" err="1">
                <a:solidFill>
                  <a:schemeClr val="bg1"/>
                </a:solidFill>
              </a:rPr>
              <a:t>ю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сяг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ряхт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ть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664854" cy="3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4119" y="1409529"/>
            <a:ext cx="439248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Сяг</a:t>
            </a:r>
            <a:r>
              <a:rPr lang="en-US" sz="3200" b="1" dirty="0">
                <a:solidFill>
                  <a:srgbClr val="FFFF00"/>
                </a:solidFill>
              </a:rPr>
              <a:t>à</a:t>
            </a:r>
            <a:r>
              <a:rPr lang="ru-RU" sz="3200" b="1" dirty="0" err="1"/>
              <a:t>ють</a:t>
            </a:r>
            <a:r>
              <a:rPr lang="ru-RU" sz="3200" b="1" dirty="0"/>
              <a:t> — </a:t>
            </a:r>
            <a:r>
              <a:rPr lang="ru-RU" sz="3200" b="1" dirty="0" err="1"/>
              <a:t>досягають</a:t>
            </a:r>
            <a:r>
              <a:rPr lang="ru-RU" sz="3200" b="1" dirty="0"/>
              <a:t>, </a:t>
            </a:r>
            <a:r>
              <a:rPr lang="ru-RU" sz="3200" b="1" dirty="0" err="1"/>
              <a:t>дістають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84119" y="2637706"/>
            <a:ext cx="450188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Д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err="1" smtClean="0"/>
              <a:t>вгою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сяг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err="1" smtClean="0"/>
              <a:t>ю</a:t>
            </a:r>
            <a:r>
              <a:rPr lang="ru-RU" sz="3200" b="1" dirty="0" smtClean="0"/>
              <a:t> </a:t>
            </a:r>
            <a:r>
              <a:rPr lang="ru-RU" sz="3200" b="1" dirty="0" smtClean="0"/>
              <a:t>– </a:t>
            </a:r>
            <a:endParaRPr lang="ru-RU" sz="3200" b="1" dirty="0" smtClean="0"/>
          </a:p>
          <a:p>
            <a:pPr algn="ctr"/>
            <a:r>
              <a:rPr lang="uk-UA" sz="3200" b="1" dirty="0" smtClean="0"/>
              <a:t>далеко дістають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0104" y="3853764"/>
            <a:ext cx="464590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Ряхт</a:t>
            </a:r>
            <a:r>
              <a:rPr lang="ru-RU" sz="3200" b="1" dirty="0" err="1">
                <a:solidFill>
                  <a:srgbClr val="FFFF00"/>
                </a:solidFill>
              </a:rPr>
              <a:t>и</a:t>
            </a:r>
            <a:r>
              <a:rPr lang="ru-RU" sz="3200" b="1" dirty="0" err="1"/>
              <a:t>ть</a:t>
            </a:r>
            <a:r>
              <a:rPr lang="ru-RU" sz="3200" b="1" dirty="0"/>
              <a:t> — </a:t>
            </a:r>
            <a:r>
              <a:rPr lang="ru-RU" sz="3200" b="1" dirty="0" err="1"/>
              <a:t>світить</a:t>
            </a:r>
            <a:r>
              <a:rPr lang="ru-RU" sz="3200" b="1" dirty="0"/>
              <a:t> </a:t>
            </a:r>
            <a:r>
              <a:rPr lang="ru-RU" sz="3200" b="1" dirty="0" err="1"/>
              <a:t>тремтливо</a:t>
            </a:r>
            <a:r>
              <a:rPr lang="ru-RU" sz="3200" b="1" dirty="0"/>
              <a:t>, </a:t>
            </a:r>
            <a:r>
              <a:rPr lang="ru-RU" sz="3200" b="1" dirty="0" err="1"/>
              <a:t>нерівно</a:t>
            </a:r>
            <a:r>
              <a:rPr lang="ru-RU" sz="3200" b="1" dirty="0"/>
              <a:t> (про </a:t>
            </a:r>
            <a:r>
              <a:rPr lang="ru-RU" sz="3200" b="1" dirty="0" err="1"/>
              <a:t>світло</a:t>
            </a:r>
            <a:r>
              <a:rPr lang="ru-RU" sz="3200" b="1" dirty="0"/>
              <a:t>); </a:t>
            </a:r>
            <a:r>
              <a:rPr lang="ru-RU" sz="3200" b="1" dirty="0" err="1"/>
              <a:t>блимає</a:t>
            </a:r>
            <a:r>
              <a:rPr lang="ru-RU" sz="3200" b="1" dirty="0"/>
              <a:t>, </a:t>
            </a:r>
            <a:r>
              <a:rPr lang="ru-RU" sz="3200" b="1" dirty="0" err="1"/>
              <a:t>мигтить</a:t>
            </a:r>
            <a:r>
              <a:rPr lang="ru-RU" sz="3200" b="1" dirty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8"/>
            <a:ext cx="4320480" cy="1280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Леся Українка. Плине </a:t>
            </a:r>
            <a:r>
              <a:rPr lang="uk-UA" sz="3200" b="1" dirty="0">
                <a:solidFill>
                  <a:schemeClr val="bg1"/>
                </a:solidFill>
              </a:rPr>
              <a:t>білий човник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487" y="4998827"/>
            <a:ext cx="103371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 Які картини передає зміст кожної строфи вірша Лесі Українки?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Які слова створюють враження спокою і зачарованості в природі?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2400" b="1" dirty="0">
                <a:solidFill>
                  <a:schemeClr val="bg1"/>
                </a:solidFill>
              </a:rPr>
              <a:t>вірш неголосно, замріяно, ніби розповідаючи про прекрасні краєвиди. </a:t>
            </a:r>
            <a:r>
              <a:rPr lang="ru-RU" sz="2400" b="1" dirty="0" err="1" smtClean="0"/>
              <a:t>Назв</a:t>
            </a:r>
            <a:r>
              <a:rPr lang="uk-UA" sz="2400" b="1" dirty="0" err="1" smtClean="0"/>
              <a:t>іть</a:t>
            </a:r>
            <a:r>
              <a:rPr lang="en-US" sz="2400" b="1" dirty="0" smtClean="0"/>
              <a:t> </a:t>
            </a:r>
            <a:r>
              <a:rPr lang="ru-RU" sz="2400" b="1" dirty="0"/>
              <a:t>пари слів, що </a:t>
            </a:r>
            <a:r>
              <a:rPr lang="ru-RU" sz="2400" b="1" dirty="0" err="1" smtClean="0"/>
              <a:t>римуються</a:t>
            </a:r>
            <a:r>
              <a:rPr lang="ru-RU" sz="2400" b="1" dirty="0" smtClean="0"/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7 Поезії про дивосвіт природи\№087-Л. Українка. Плине білий човник. О.Олесь. В небі жайворонки вються\2026-03-04_223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81" y="298861"/>
            <a:ext cx="6024278" cy="46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ЕСЯ УКРАЇНКА. ПЛИНЕ БІЛИЙ ЧОВНИК, ХВИЛЕЧКА КОЛИШЕ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2" r="12174"/>
          <a:stretch/>
        </p:blipFill>
        <p:spPr bwMode="auto">
          <a:xfrm>
            <a:off x="1195486" y="1836969"/>
            <a:ext cx="2360137" cy="309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0" y="413112"/>
            <a:ext cx="9916881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Бесіда за змістом вірша з елементами вибіркового читання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3799" y="1678724"/>
            <a:ext cx="6952103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— </a:t>
            </a:r>
            <a:r>
              <a:rPr lang="ru-RU" sz="2400" b="1" dirty="0"/>
              <a:t>Який пейзаж </a:t>
            </a:r>
            <a:r>
              <a:rPr lang="ru-RU" sz="2400" b="1" dirty="0" err="1"/>
              <a:t>описує</a:t>
            </a:r>
            <a:r>
              <a:rPr lang="ru-RU" sz="2400" b="1" dirty="0"/>
              <a:t> поетеса?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Який </a:t>
            </a:r>
            <a:r>
              <a:rPr lang="ru-RU" sz="2400" b="1" dirty="0" err="1"/>
              <a:t>човник</a:t>
            </a:r>
            <a:r>
              <a:rPr lang="ru-RU" sz="2400" b="1" dirty="0"/>
              <a:t> вона побачила?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 описала спокій моря?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З чим поетеса порівнює </a:t>
            </a:r>
            <a:r>
              <a:rPr lang="ru-RU" sz="2400" b="1" dirty="0" err="1"/>
              <a:t>хмаринки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Яким ви </a:t>
            </a:r>
            <a:r>
              <a:rPr lang="ru-RU" sz="2400" b="1" dirty="0" err="1"/>
              <a:t>уявляєте</a:t>
            </a:r>
            <a:r>
              <a:rPr lang="ru-RU" sz="2400" b="1" dirty="0"/>
              <a:t> </a:t>
            </a:r>
            <a:r>
              <a:rPr lang="ru-RU" sz="2400" b="1" dirty="0" err="1"/>
              <a:t>місяць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Що </a:t>
            </a:r>
            <a:r>
              <a:rPr lang="ru-RU" sz="2400" b="1" dirty="0" err="1"/>
              <a:t>видніється</a:t>
            </a:r>
            <a:r>
              <a:rPr lang="ru-RU" sz="2400" b="1" dirty="0"/>
              <a:t> </a:t>
            </a:r>
            <a:r>
              <a:rPr lang="ru-RU" sz="2400" b="1" dirty="0" err="1"/>
              <a:t>вдалині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Який заголовок ви могли б </a:t>
            </a:r>
            <a:r>
              <a:rPr lang="ru-RU" sz="2400" b="1" dirty="0" err="1"/>
              <a:t>дібрати</a:t>
            </a:r>
            <a:r>
              <a:rPr lang="ru-RU" sz="2400" b="1" dirty="0"/>
              <a:t> до вірша?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err="1"/>
              <a:t>Знайдіть</a:t>
            </a:r>
            <a:r>
              <a:rPr lang="ru-RU" sz="2400" b="1" dirty="0"/>
              <a:t> у тексті вірша слова з </a:t>
            </a:r>
            <a:r>
              <a:rPr lang="ru-RU" sz="2400" b="1" dirty="0" err="1"/>
              <a:t>пестливим</a:t>
            </a:r>
            <a:r>
              <a:rPr lang="ru-RU" sz="2400" b="1" dirty="0"/>
              <a:t> </a:t>
            </a:r>
            <a:r>
              <a:rPr lang="ru-RU" sz="2400" b="1" dirty="0" err="1"/>
              <a:t>значенням</a:t>
            </a:r>
            <a:r>
              <a:rPr lang="ru-RU" sz="2400" b="1" dirty="0"/>
              <a:t>. З </a:t>
            </a:r>
            <a:r>
              <a:rPr lang="ru-RU" sz="2400" b="1" dirty="0" err="1"/>
              <a:t>якою</a:t>
            </a:r>
            <a:r>
              <a:rPr lang="ru-RU" sz="2400" b="1" dirty="0"/>
              <a:t> метою їх </a:t>
            </a:r>
            <a:r>
              <a:rPr lang="ru-RU" sz="2400" b="1" dirty="0" err="1"/>
              <a:t>уживає</a:t>
            </a:r>
            <a:r>
              <a:rPr lang="ru-RU" sz="2400" b="1" dirty="0"/>
              <a:t> поетеса?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ЛЕСЯ УКРАЇНКА. ПЛИНЕ БІЛИЙ ЧОВНИК, ХВИЛЕЧКА КОЛИШЕ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2" r="12174"/>
          <a:stretch/>
        </p:blipFill>
        <p:spPr bwMode="auto">
          <a:xfrm>
            <a:off x="1051470" y="1678723"/>
            <a:ext cx="2736305" cy="3593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582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253</cp:revision>
  <dcterms:created xsi:type="dcterms:W3CDTF">2025-08-27T14:01:18Z</dcterms:created>
  <dcterms:modified xsi:type="dcterms:W3CDTF">2026-03-04T21:38:15Z</dcterms:modified>
</cp:coreProperties>
</file>