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726" r:id="rId3"/>
    <p:sldId id="708" r:id="rId4"/>
    <p:sldId id="732" r:id="rId5"/>
    <p:sldId id="492" r:id="rId6"/>
    <p:sldId id="704" r:id="rId7"/>
    <p:sldId id="723" r:id="rId8"/>
    <p:sldId id="728" r:id="rId9"/>
    <p:sldId id="727" r:id="rId10"/>
    <p:sldId id="724" r:id="rId11"/>
    <p:sldId id="699" r:id="rId12"/>
    <p:sldId id="722" r:id="rId1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openxmlformats.org/officeDocument/2006/relationships/image" Target="../media/image8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Правильно пишу </a:t>
            </a:r>
            <a:r>
              <a:rPr lang="uk-UA" sz="4800" b="1" dirty="0">
                <a:solidFill>
                  <a:srgbClr val="FF0000"/>
                </a:solidFill>
              </a:rPr>
              <a:t>не</a:t>
            </a:r>
            <a:r>
              <a:rPr lang="uk-UA" sz="4800" b="1" dirty="0">
                <a:solidFill>
                  <a:srgbClr val="0070C0"/>
                </a:solidFill>
              </a:rPr>
              <a:t> з дієсловами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6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Дієслово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85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D:\Картинки до тестів\Емоції Книга\Книга в окуляра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7" y="3759367"/>
            <a:ext cx="2088232" cy="18243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7466"/>
            <a:ext cx="9933348" cy="1035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Напишіть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пораду, як треба поводитися з книжкою.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9703" y="2249452"/>
            <a:ext cx="478665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брудними руками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загинай сторінки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пиши на сторінках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вставляй між сторінками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клади де попало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9703" y="1629594"/>
            <a:ext cx="59009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Використовуйте  </a:t>
            </a:r>
            <a:r>
              <a:rPr lang="uk-UA" sz="2400" b="1" dirty="0">
                <a:solidFill>
                  <a:srgbClr val="0070C0"/>
                </a:solidFill>
              </a:rPr>
              <a:t>подані  сполучення  слів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4833" y="1629594"/>
            <a:ext cx="1930891" cy="3143465"/>
          </a:xfrm>
          <a:prstGeom prst="rect">
            <a:avLst/>
          </a:prstGeom>
        </p:spPr>
      </p:pic>
      <p:pic>
        <p:nvPicPr>
          <p:cNvPr id="2050" name="Picture 2" descr="D:\Картинки до тестів\Емоції Книга\Книга підморгу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63" y="2249452"/>
            <a:ext cx="2972115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8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3479" y="5470530"/>
            <a:ext cx="900100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</a:t>
            </a:r>
          </a:p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 змінюються дієслова? Як визначити час дієслова? 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197545"/>
            <a:ext cx="2419079" cy="250867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06 Дієслово\№085-Правильно пишу не з дієсловами\2026-03-06_220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197546"/>
            <a:ext cx="7391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61710" y="3856212"/>
            <a:ext cx="2664296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Як пишемо частку НЕ з дієсловами? </a:t>
            </a: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235" y="1307948"/>
            <a:ext cx="3877636" cy="1617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400" b="1" dirty="0" smtClean="0">
                <a:solidFill>
                  <a:srgbClr val="0070C0"/>
                </a:solidFill>
              </a:rPr>
              <a:t>вашу </a:t>
            </a:r>
            <a:r>
              <a:rPr lang="uk-UA" sz="24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400" b="1" dirty="0" smtClean="0">
                <a:solidFill>
                  <a:srgbClr val="0070C0"/>
                </a:solidFill>
              </a:rPr>
              <a:t>уроці.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8" y="0"/>
            <a:ext cx="6780062" cy="6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835447" y="3069754"/>
            <a:ext cx="3877639" cy="29057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3707" y="1862710"/>
            <a:ext cx="1966476" cy="461772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157" y="1234320"/>
            <a:ext cx="141784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3356" y="1960148"/>
            <a:ext cx="1554243" cy="46177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8455" y="3362191"/>
            <a:ext cx="2186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2302" y="5016714"/>
            <a:ext cx="18483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6079" y="5613611"/>
            <a:ext cx="1517997" cy="4617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9973" y="5016714"/>
            <a:ext cx="1867170" cy="4617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4780" y="3362190"/>
            <a:ext cx="1863483" cy="461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235" y="494644"/>
            <a:ext cx="3877636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775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538281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30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1 УКР МОВА\1 Пономарьова\06 Дієслово\№084-Змінюю дієслова за часами\2026-02-27_194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88966"/>
            <a:ext cx="10307537" cy="30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4077866"/>
            <a:ext cx="2393054" cy="24282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984" y="548807"/>
            <a:ext cx="10040973" cy="62712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3600" b="1" dirty="0">
                <a:solidFill>
                  <a:schemeClr val="bg1"/>
                </a:solidFill>
                <a:effectLst/>
              </a:rPr>
              <a:t>Вправа «Портрет дієслова»</a:t>
            </a: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8916" y="1230806"/>
            <a:ext cx="7193355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</a:t>
            </a:r>
            <a:r>
              <a:rPr lang="en-US" sz="2800" b="1" dirty="0" smtClean="0">
                <a:solidFill>
                  <a:schemeClr val="bg1"/>
                </a:solidFill>
              </a:rPr>
              <a:t> – </a:t>
            </a:r>
            <a:r>
              <a:rPr lang="uk-UA" sz="2800" b="1" dirty="0" smtClean="0">
                <a:solidFill>
                  <a:schemeClr val="bg1"/>
                </a:solidFill>
              </a:rPr>
              <a:t>це частина мови, що називає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6984" y="1817705"/>
            <a:ext cx="4358816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відповідає на питання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6984" y="2405980"/>
            <a:ext cx="3648917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зв'язане з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2311" y="1230746"/>
            <a:ext cx="2461357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дію предмета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40340" y="1819588"/>
            <a:ext cx="4133879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що робить? що роблять?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85901" y="2405979"/>
            <a:ext cx="2043139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іменником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23025" y="3024776"/>
            <a:ext cx="4372775" cy="5233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Дієслова змінюються за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10848" y="3024897"/>
            <a:ext cx="131819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</a:rPr>
              <a:t>часами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Безпечна поведінка\8_OI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97" y="2472733"/>
            <a:ext cx="3355671" cy="33586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1023025" y="3703967"/>
            <a:ext cx="5933102" cy="89616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Розгляньте малюнок. Доберіть за ним дієслова. Змініть їх за часами. Наприклад:</a:t>
            </a: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1058916" y="4709755"/>
            <a:ext cx="5897211" cy="16379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uk-UA" sz="2400" dirty="0" smtClean="0">
                <a:solidFill>
                  <a:srgbClr val="FFFF00"/>
                </a:solidFill>
                <a:effectLst/>
              </a:rPr>
              <a:t>Хлопчик їде, їхав, проїде</a:t>
            </a:r>
          </a:p>
          <a:p>
            <a:pPr marL="0" indent="0" algn="l">
              <a:buNone/>
            </a:pPr>
            <a:r>
              <a:rPr lang="uk-UA" sz="2400" dirty="0" smtClean="0">
                <a:solidFill>
                  <a:schemeClr val="bg1"/>
                </a:solidFill>
                <a:effectLst/>
              </a:rPr>
              <a:t>Дерево (що робить?) …</a:t>
            </a:r>
          </a:p>
          <a:p>
            <a:pPr marL="0" indent="0" algn="l">
              <a:buNone/>
            </a:pPr>
            <a:r>
              <a:rPr lang="uk-UA" sz="2400" dirty="0" smtClean="0">
                <a:solidFill>
                  <a:schemeClr val="bg1"/>
                </a:solidFill>
                <a:effectLst/>
              </a:rPr>
              <a:t>Метелик (що робить?) …</a:t>
            </a:r>
          </a:p>
          <a:p>
            <a:pPr marL="0" indent="0" algn="l">
              <a:buNone/>
            </a:pPr>
            <a:r>
              <a:rPr lang="uk-UA" sz="2400" dirty="0" smtClean="0">
                <a:solidFill>
                  <a:schemeClr val="bg1"/>
                </a:solidFill>
                <a:effectLst/>
              </a:rPr>
              <a:t>Лавка (що робить?)…</a:t>
            </a:r>
          </a:p>
        </p:txBody>
      </p:sp>
    </p:spTree>
    <p:extLst>
      <p:ext uri="{BB962C8B-B14F-4D97-AF65-F5344CB8AC3E}">
        <p14:creationId xmlns:p14="http://schemas.microsoft.com/office/powerpoint/2010/main" val="5478103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6" grpId="0" animBg="1"/>
      <p:bldP spid="17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535" y="1413569"/>
            <a:ext cx="6605678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писати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дієсловами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Поговоримо про культуру поведінки під час їжі, про правила поводження з книжкою, про правила спілкування.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Емоції Книга\Книга підморгує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9478" r="10634" b="8783"/>
          <a:stretch/>
        </p:blipFill>
        <p:spPr bwMode="auto">
          <a:xfrm>
            <a:off x="6380063" y="4460557"/>
            <a:ext cx="2340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944693" y="1239354"/>
            <a:ext cx="9163028" cy="50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271483" y="1807078"/>
            <a:ext cx="3967642" cy="948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403128" y="1239354"/>
            <a:ext cx="533620" cy="6663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9836" y="-684537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9"/>
            <a:ext cx="8426703" cy="658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2861" y="4941962"/>
            <a:ext cx="8323824" cy="749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дієслова. Змініть їх за часами.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14204" r="6770" b="21023"/>
          <a:stretch/>
        </p:blipFill>
        <p:spPr>
          <a:xfrm>
            <a:off x="4890065" y="1273663"/>
            <a:ext cx="1673168" cy="9448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35470" r="53683" b="50821"/>
          <a:stretch/>
        </p:blipFill>
        <p:spPr>
          <a:xfrm>
            <a:off x="1463188" y="2634137"/>
            <a:ext cx="2000871" cy="9403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80382" r="54170" b="5909"/>
          <a:stretch/>
        </p:blipFill>
        <p:spPr>
          <a:xfrm>
            <a:off x="1378766" y="3016573"/>
            <a:ext cx="1881023" cy="9403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35470" r="69710" b="50821"/>
          <a:stretch/>
        </p:blipFill>
        <p:spPr>
          <a:xfrm>
            <a:off x="3510007" y="2661009"/>
            <a:ext cx="1224000" cy="940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80382" r="70696" b="5909"/>
          <a:stretch/>
        </p:blipFill>
        <p:spPr>
          <a:xfrm>
            <a:off x="3427734" y="2977830"/>
            <a:ext cx="1080000" cy="940376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 rot="232473">
            <a:off x="4741490" y="2585656"/>
            <a:ext cx="297149" cy="509212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6289" h="2494083">
                <a:moveTo>
                  <a:pt x="258490" y="1540525"/>
                </a:moveTo>
                <a:cubicBezTo>
                  <a:pt x="419027" y="1388864"/>
                  <a:pt x="632482" y="1192225"/>
                  <a:pt x="783628" y="1024911"/>
                </a:cubicBezTo>
                <a:cubicBezTo>
                  <a:pt x="934774" y="857597"/>
                  <a:pt x="1076591" y="681641"/>
                  <a:pt x="1165368" y="536639"/>
                </a:cubicBezTo>
                <a:cubicBezTo>
                  <a:pt x="1254145" y="391637"/>
                  <a:pt x="1316289" y="243676"/>
                  <a:pt x="1316289" y="154899"/>
                </a:cubicBezTo>
                <a:cubicBezTo>
                  <a:pt x="1316289" y="66122"/>
                  <a:pt x="1218634" y="11377"/>
                  <a:pt x="1165368" y="3979"/>
                </a:cubicBezTo>
                <a:cubicBezTo>
                  <a:pt x="1112102" y="-3419"/>
                  <a:pt x="1029245" y="-34491"/>
                  <a:pt x="836895" y="323575"/>
                </a:cubicBezTo>
                <a:cubicBezTo>
                  <a:pt x="644545" y="681641"/>
                  <a:pt x="87065" y="1791329"/>
                  <a:pt x="11271" y="2152375"/>
                </a:cubicBezTo>
                <a:cubicBezTo>
                  <a:pt x="-64523" y="2513421"/>
                  <a:pt x="262379" y="2501754"/>
                  <a:pt x="382130" y="2489850"/>
                </a:cubicBezTo>
                <a:cubicBezTo>
                  <a:pt x="501881" y="2477946"/>
                  <a:pt x="643770" y="2358354"/>
                  <a:pt x="729777" y="2080953"/>
                </a:cubicBezTo>
                <a:cubicBezTo>
                  <a:pt x="815784" y="1803552"/>
                  <a:pt x="697302" y="1645490"/>
                  <a:pt x="612425" y="1568391"/>
                </a:cubicBezTo>
                <a:cubicBezTo>
                  <a:pt x="527548" y="1491292"/>
                  <a:pt x="368474" y="1528102"/>
                  <a:pt x="220513" y="161835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232473">
            <a:off x="4524598" y="3164450"/>
            <a:ext cx="297149" cy="509212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6289" h="2494083">
                <a:moveTo>
                  <a:pt x="258490" y="1540525"/>
                </a:moveTo>
                <a:cubicBezTo>
                  <a:pt x="419027" y="1388864"/>
                  <a:pt x="632482" y="1192225"/>
                  <a:pt x="783628" y="1024911"/>
                </a:cubicBezTo>
                <a:cubicBezTo>
                  <a:pt x="934774" y="857597"/>
                  <a:pt x="1076591" y="681641"/>
                  <a:pt x="1165368" y="536639"/>
                </a:cubicBezTo>
                <a:cubicBezTo>
                  <a:pt x="1254145" y="391637"/>
                  <a:pt x="1316289" y="243676"/>
                  <a:pt x="1316289" y="154899"/>
                </a:cubicBezTo>
                <a:cubicBezTo>
                  <a:pt x="1316289" y="66122"/>
                  <a:pt x="1218634" y="11377"/>
                  <a:pt x="1165368" y="3979"/>
                </a:cubicBezTo>
                <a:cubicBezTo>
                  <a:pt x="1112102" y="-3419"/>
                  <a:pt x="1029245" y="-34491"/>
                  <a:pt x="836895" y="323575"/>
                </a:cubicBezTo>
                <a:cubicBezTo>
                  <a:pt x="644545" y="681641"/>
                  <a:pt x="87065" y="1791329"/>
                  <a:pt x="11271" y="2152375"/>
                </a:cubicBezTo>
                <a:cubicBezTo>
                  <a:pt x="-64523" y="2513421"/>
                  <a:pt x="262379" y="2501754"/>
                  <a:pt x="382130" y="2489850"/>
                </a:cubicBezTo>
                <a:cubicBezTo>
                  <a:pt x="501881" y="2477946"/>
                  <a:pt x="643770" y="2358354"/>
                  <a:pt x="729777" y="2080953"/>
                </a:cubicBezTo>
                <a:cubicBezTo>
                  <a:pt x="815784" y="1803552"/>
                  <a:pt x="697302" y="1645490"/>
                  <a:pt x="612425" y="1568391"/>
                </a:cubicBezTo>
                <a:cubicBezTo>
                  <a:pt x="527548" y="1491292"/>
                  <a:pt x="368474" y="1528102"/>
                  <a:pt x="220513" y="161835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35470" r="69710" b="50821"/>
          <a:stretch/>
        </p:blipFill>
        <p:spPr>
          <a:xfrm>
            <a:off x="5114649" y="2638955"/>
            <a:ext cx="1224000" cy="94037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80382" r="70696" b="5909"/>
          <a:stretch/>
        </p:blipFill>
        <p:spPr>
          <a:xfrm>
            <a:off x="5034782" y="3009338"/>
            <a:ext cx="1080000" cy="9403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44088" r="77332" b="47767"/>
          <a:stretch/>
        </p:blipFill>
        <p:spPr>
          <a:xfrm>
            <a:off x="6175297" y="2493690"/>
            <a:ext cx="512358" cy="762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44088" r="77332" b="47767"/>
          <a:stretch/>
        </p:blipFill>
        <p:spPr>
          <a:xfrm>
            <a:off x="5978538" y="3092590"/>
            <a:ext cx="519921" cy="77387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35470" r="69710" b="50821"/>
          <a:stretch/>
        </p:blipFill>
        <p:spPr>
          <a:xfrm>
            <a:off x="6880283" y="2661614"/>
            <a:ext cx="1224000" cy="94037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80382" r="80353" b="5909"/>
          <a:stretch/>
        </p:blipFill>
        <p:spPr>
          <a:xfrm>
            <a:off x="6933125" y="2977830"/>
            <a:ext cx="612000" cy="94037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44088" r="77332" b="47767"/>
          <a:stretch/>
        </p:blipFill>
        <p:spPr>
          <a:xfrm>
            <a:off x="7967253" y="2493690"/>
            <a:ext cx="493670" cy="73479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41E5C6F0-5ED6-43BD-8EF8-2795F606FF3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14531" r="67726" b="62180"/>
          <a:stretch/>
        </p:blipFill>
        <p:spPr>
          <a:xfrm>
            <a:off x="6687655" y="2814019"/>
            <a:ext cx="551470" cy="71885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42289" r="62996" b="46667"/>
          <a:stretch/>
        </p:blipFill>
        <p:spPr>
          <a:xfrm>
            <a:off x="7417911" y="3058634"/>
            <a:ext cx="645366" cy="82074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1E5C6F0-5ED6-43BD-8EF8-2795F606FF3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14531" r="67726" b="62180"/>
          <a:stretch/>
        </p:blipFill>
        <p:spPr>
          <a:xfrm>
            <a:off x="6675961" y="3391612"/>
            <a:ext cx="551470" cy="71885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820463CC-4CA1-40BA-9CA0-9F7FD06CBDE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8117857" y="3341604"/>
            <a:ext cx="533323" cy="38253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8372932" y="3251434"/>
            <a:ext cx="550365" cy="562872"/>
          </a:xfrm>
          <a:prstGeom prst="rect">
            <a:avLst/>
          </a:prstGeom>
        </p:spPr>
      </p:pic>
      <p:sp>
        <p:nvSpPr>
          <p:cNvPr id="53" name="Полилиния 52"/>
          <p:cNvSpPr/>
          <p:nvPr/>
        </p:nvSpPr>
        <p:spPr>
          <a:xfrm>
            <a:off x="7967253" y="3450999"/>
            <a:ext cx="274059" cy="189465"/>
          </a:xfrm>
          <a:custGeom>
            <a:avLst/>
            <a:gdLst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111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66" h="224361">
                <a:moveTo>
                  <a:pt x="75541" y="0"/>
                </a:moveTo>
                <a:cubicBezTo>
                  <a:pt x="43262" y="62441"/>
                  <a:pt x="10983" y="124883"/>
                  <a:pt x="2516" y="161925"/>
                </a:cubicBezTo>
                <a:cubicBezTo>
                  <a:pt x="-5951" y="198967"/>
                  <a:pt x="8337" y="217487"/>
                  <a:pt x="24741" y="222250"/>
                </a:cubicBezTo>
                <a:cubicBezTo>
                  <a:pt x="41145" y="227013"/>
                  <a:pt x="65487" y="226483"/>
                  <a:pt x="100941" y="190500"/>
                </a:cubicBezTo>
                <a:cubicBezTo>
                  <a:pt x="136395" y="154517"/>
                  <a:pt x="228470" y="20108"/>
                  <a:pt x="237466" y="6350"/>
                </a:cubicBezTo>
                <a:cubicBezTo>
                  <a:pt x="246462" y="-7408"/>
                  <a:pt x="165499" y="129646"/>
                  <a:pt x="154916" y="165100"/>
                </a:cubicBezTo>
                <a:cubicBezTo>
                  <a:pt x="144333" y="200554"/>
                  <a:pt x="157033" y="216429"/>
                  <a:pt x="173966" y="219075"/>
                </a:cubicBezTo>
                <a:cubicBezTo>
                  <a:pt x="190899" y="221721"/>
                  <a:pt x="233233" y="197908"/>
                  <a:pt x="256516" y="180975"/>
                </a:cubicBezTo>
                <a:cubicBezTo>
                  <a:pt x="279799" y="164042"/>
                  <a:pt x="296732" y="140758"/>
                  <a:pt x="313666" y="1174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7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прислів’я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5226" y="1232481"/>
            <a:ext cx="62609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400" b="1" dirty="0">
                <a:solidFill>
                  <a:srgbClr val="0070C0"/>
                </a:solidFill>
              </a:rPr>
              <a:t>як </a:t>
            </a:r>
            <a:r>
              <a:rPr lang="uk-UA" sz="2400" b="1" dirty="0" smtClean="0">
                <a:solidFill>
                  <a:srgbClr val="0070C0"/>
                </a:solidFill>
              </a:rPr>
              <a:t>розумієте </a:t>
            </a:r>
            <a:r>
              <a:rPr lang="uk-UA" sz="2400" b="1" dirty="0">
                <a:solidFill>
                  <a:srgbClr val="0070C0"/>
                </a:solidFill>
              </a:rPr>
              <a:t>їх значення.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3352" y="1739293"/>
            <a:ext cx="791893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1</a:t>
            </a:r>
            <a:r>
              <a:rPr lang="ru-RU" sz="3200" b="1" dirty="0"/>
              <a:t>. Хто не </a:t>
            </a:r>
            <a:r>
              <a:rPr lang="ru-RU" sz="3200" b="1" dirty="0" err="1"/>
              <a:t>робить</a:t>
            </a:r>
            <a:r>
              <a:rPr lang="ru-RU" sz="3200" b="1" dirty="0"/>
              <a:t>, той не </a:t>
            </a:r>
            <a:r>
              <a:rPr lang="ru-RU" sz="3200" b="1" dirty="0" err="1"/>
              <a:t>їсть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2</a:t>
            </a:r>
            <a:r>
              <a:rPr lang="ru-RU" sz="3200" b="1" dirty="0"/>
              <a:t>. Правда у </a:t>
            </a:r>
            <a:r>
              <a:rPr lang="ru-RU" sz="3200" b="1" dirty="0" err="1"/>
              <a:t>вогні</a:t>
            </a:r>
            <a:r>
              <a:rPr lang="ru-RU" sz="3200" b="1" dirty="0"/>
              <a:t> не горить і в </a:t>
            </a:r>
            <a:r>
              <a:rPr lang="ru-RU" sz="3200" b="1" dirty="0" err="1"/>
              <a:t>воді</a:t>
            </a:r>
            <a:r>
              <a:rPr lang="ru-RU" sz="3200" b="1" dirty="0"/>
              <a:t> не тоне. </a:t>
            </a:r>
            <a:endParaRPr lang="ru-RU" sz="3200" b="1" dirty="0" smtClean="0"/>
          </a:p>
          <a:p>
            <a:r>
              <a:rPr lang="ru-RU" sz="3200" b="1" dirty="0" smtClean="0"/>
              <a:t>3</a:t>
            </a:r>
            <a:r>
              <a:rPr lang="ru-RU" sz="3200" b="1" dirty="0"/>
              <a:t>. Не </a:t>
            </a:r>
            <a:r>
              <a:rPr lang="ru-RU" sz="3200" b="1" dirty="0" err="1"/>
              <a:t>хитруй</a:t>
            </a:r>
            <a:r>
              <a:rPr lang="ru-RU" sz="3200" b="1" dirty="0"/>
              <a:t>, не мудруй, а </a:t>
            </a:r>
            <a:r>
              <a:rPr lang="ru-RU" sz="3200" b="1" dirty="0" err="1"/>
              <a:t>чесно</a:t>
            </a:r>
            <a:r>
              <a:rPr lang="ru-RU" sz="3200" b="1" dirty="0"/>
              <a:t> </a:t>
            </a:r>
            <a:r>
              <a:rPr lang="ru-RU" sz="3200" b="1" dirty="0" err="1"/>
              <a:t>працюй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912" y="3321940"/>
            <a:ext cx="791549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Яке слово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стоїть перед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підкресленими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дієсловами?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Якого значення набувають дієслова із цим словом?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висновок, як пишемо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дієсловами. 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правилом.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8455" y="5303287"/>
            <a:ext cx="712873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дієсловами пишемо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окремо.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Наприклад: </a:t>
            </a:r>
            <a:r>
              <a:rPr lang="uk-UA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співати.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08255" y="1232481"/>
            <a:ext cx="30240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</a:t>
            </a:r>
            <a:r>
              <a:rPr lang="uk-UA" sz="2400" b="1" dirty="0">
                <a:solidFill>
                  <a:srgbClr val="0070C0"/>
                </a:solidFill>
              </a:rPr>
              <a:t>прислів’я.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дієслова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52" y="2489534"/>
            <a:ext cx="1778097" cy="38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203600" y="2227428"/>
            <a:ext cx="1800200" cy="61362"/>
            <a:chOff x="4386805" y="2801074"/>
            <a:chExt cx="1759352" cy="9599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4867895" y="2205658"/>
            <a:ext cx="1225107" cy="83132"/>
            <a:chOff x="4386805" y="2801074"/>
            <a:chExt cx="1759352" cy="9599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4225189" y="2709714"/>
            <a:ext cx="1650817" cy="88465"/>
            <a:chOff x="4386805" y="2801074"/>
            <a:chExt cx="1759352" cy="95993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7316167" y="2715047"/>
            <a:ext cx="1415914" cy="88465"/>
            <a:chOff x="4386805" y="2801074"/>
            <a:chExt cx="1759352" cy="95993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579500" y="3141762"/>
            <a:ext cx="1800200" cy="51339"/>
            <a:chOff x="4386805" y="2801074"/>
            <a:chExt cx="1759352" cy="95993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3460043" y="3186911"/>
            <a:ext cx="2020405" cy="95810"/>
            <a:chOff x="4386805" y="2801074"/>
            <a:chExt cx="1759352" cy="95993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956127" y="3141762"/>
            <a:ext cx="1415914" cy="88465"/>
            <a:chOff x="4386805" y="2801074"/>
            <a:chExt cx="1759352" cy="95993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33856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1323635"/>
            <a:ext cx="10009111" cy="4783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Спишіть </a:t>
            </a:r>
            <a:r>
              <a:rPr lang="ru-RU" sz="2400" b="1" dirty="0">
                <a:solidFill>
                  <a:srgbClr val="0070C0"/>
                </a:solidFill>
              </a:rPr>
              <a:t>їх, </a:t>
            </a:r>
            <a:r>
              <a:rPr lang="ru-RU" sz="2400" b="1" dirty="0" err="1">
                <a:solidFill>
                  <a:srgbClr val="0070C0"/>
                </a:solidFill>
              </a:rPr>
              <a:t>розкривши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дужки. Як </a:t>
            </a:r>
            <a:r>
              <a:rPr lang="ru-RU" sz="2400" b="1" dirty="0" err="1" smtClean="0">
                <a:solidFill>
                  <a:srgbClr val="0070C0"/>
                </a:solidFill>
              </a:rPr>
              <a:t>пишеться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частка</a:t>
            </a:r>
            <a:r>
              <a:rPr lang="ru-RU" sz="2400" b="1" dirty="0" smtClean="0">
                <a:solidFill>
                  <a:srgbClr val="0070C0"/>
                </a:solidFill>
              </a:rPr>
              <a:t> НЕ з </a:t>
            </a:r>
            <a:r>
              <a:rPr lang="ru-RU" sz="2400" b="1" dirty="0" err="1" smtClean="0">
                <a:solidFill>
                  <a:srgbClr val="0070C0"/>
                </a:solidFill>
              </a:rPr>
              <a:t>дієсловами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83719" y="1897068"/>
            <a:ext cx="6924306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Тече</a:t>
            </a:r>
            <a:r>
              <a:rPr lang="uk-UA" sz="3200" b="1" dirty="0">
                <a:solidFill>
                  <a:schemeClr val="bg1"/>
                </a:solidFill>
              </a:rPr>
              <a:t>, тече — (не)витече,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біжить</a:t>
            </a:r>
            <a:r>
              <a:rPr lang="uk-UA" sz="3200" b="1" dirty="0">
                <a:solidFill>
                  <a:schemeClr val="bg1"/>
                </a:solidFill>
              </a:rPr>
              <a:t>, біжить — (не)</a:t>
            </a:r>
            <a:r>
              <a:rPr lang="uk-UA" sz="3200" b="1" dirty="0" err="1">
                <a:solidFill>
                  <a:schemeClr val="bg1"/>
                </a:solidFill>
              </a:rPr>
              <a:t>вибіжить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2. (Не)говорить, а навчає.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3. Голки має, а (не)шиє і (</a:t>
            </a:r>
            <a:r>
              <a:rPr lang="uk-UA" sz="3200" b="1" dirty="0" smtClean="0">
                <a:solidFill>
                  <a:schemeClr val="bg1"/>
                </a:solidFill>
              </a:rPr>
              <a:t>не)вишиває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Відгадайте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загадки </a:t>
            </a:r>
            <a:r>
              <a:rPr lang="ru-RU" sz="4000" b="1" dirty="0" err="1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835447" y="1791249"/>
            <a:ext cx="2106046" cy="2952782"/>
          </a:xfrm>
          <a:prstGeom prst="rect">
            <a:avLst/>
          </a:prstGeom>
        </p:spPr>
      </p:pic>
      <p:pic>
        <p:nvPicPr>
          <p:cNvPr id="3074" name="Picture 2" descr="D:\Картинки до тестів\Емоції Книга\Книга в окулярах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92" y="4115051"/>
            <a:ext cx="2298692" cy="20082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Тварини\їжач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721" y="4069839"/>
            <a:ext cx="1554875" cy="20986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Картинки рек и морей для детей. Легкие срисовки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7863" r="3040" b="7118"/>
          <a:stretch/>
        </p:blipFill>
        <p:spPr bwMode="auto">
          <a:xfrm>
            <a:off x="2851671" y="4186127"/>
            <a:ext cx="3024000" cy="198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624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Щебетунчик підготував правила поведінки за столом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0344" y="1329466"/>
            <a:ext cx="86520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800" b="1" dirty="0">
                <a:solidFill>
                  <a:srgbClr val="0070C0"/>
                </a:solidFill>
              </a:rPr>
              <a:t>їх. Чи </a:t>
            </a:r>
            <a:r>
              <a:rPr lang="uk-UA" sz="2800" b="1" dirty="0" smtClean="0">
                <a:solidFill>
                  <a:srgbClr val="0070C0"/>
                </a:solidFill>
              </a:rPr>
              <a:t>погоджуєтесь ви </a:t>
            </a:r>
            <a:r>
              <a:rPr lang="uk-UA" sz="2800" b="1" dirty="0">
                <a:solidFill>
                  <a:srgbClr val="0070C0"/>
                </a:solidFill>
              </a:rPr>
              <a:t>зі Щебетунчиком</a:t>
            </a:r>
            <a:r>
              <a:rPr lang="ru-RU" sz="2800" b="1" dirty="0">
                <a:solidFill>
                  <a:srgbClr val="0070C0"/>
                </a:solidFill>
              </a:rPr>
              <a:t>?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294" y="1989634"/>
            <a:ext cx="6247873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За столом </a:t>
            </a:r>
            <a:r>
              <a:rPr lang="uk-UA" sz="3200" b="1" dirty="0">
                <a:solidFill>
                  <a:schemeClr val="bg1"/>
                </a:solidFill>
              </a:rPr>
              <a:t>поводься чемно! </a:t>
            </a:r>
          </a:p>
          <a:p>
            <a:pPr marL="989013" indent="-989013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Читай під час їжі. </a:t>
            </a:r>
          </a:p>
          <a:p>
            <a:pPr marL="989013" indent="-989013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Совай руками по столу. </a:t>
            </a:r>
          </a:p>
          <a:p>
            <a:pPr marL="989013" indent="-989013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Плямкай губами. </a:t>
            </a:r>
          </a:p>
          <a:p>
            <a:pPr marL="989013" indent="-989013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Дриґай ногами. </a:t>
            </a:r>
          </a:p>
          <a:p>
            <a:pPr marL="989013" indent="-989013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Витирай рукою рот. </a:t>
            </a:r>
          </a:p>
          <a:p>
            <a:pPr marL="989013" indent="-989013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Облизуй пальці. </a:t>
            </a:r>
          </a:p>
          <a:p>
            <a:pPr marL="989013" indent="-989013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Розмовляй з повним ротом.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96087" y="1989634"/>
            <a:ext cx="244827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Виправте</a:t>
            </a:r>
            <a:r>
              <a:rPr lang="uk-UA" sz="2800" b="1" dirty="0" smtClean="0">
                <a:solidFill>
                  <a:srgbClr val="0070C0"/>
                </a:solidFill>
              </a:rPr>
              <a:t> правила поведінки за столом і запишіть.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83519" y="2468860"/>
            <a:ext cx="64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3519" y="2919239"/>
            <a:ext cx="64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83519" y="3441021"/>
            <a:ext cx="64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83519" y="4010520"/>
            <a:ext cx="64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83519" y="4522897"/>
            <a:ext cx="64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83519" y="5013970"/>
            <a:ext cx="64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83519" y="5598745"/>
            <a:ext cx="6480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не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>
            <a:off x="9180026" y="1977852"/>
            <a:ext cx="2232248" cy="38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7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9010</TotalTime>
  <Words>483</Words>
  <Application>Microsoft Office PowerPoint</Application>
  <PresentationFormat>Произвольный</PresentationFormat>
  <Paragraphs>115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Правильно пишу не з дієсловами</vt:lpstr>
      <vt:lpstr>Презентация PowerPoint</vt:lpstr>
      <vt:lpstr>Презентация PowerPoint</vt:lpstr>
      <vt:lpstr>Вправа «Портрет дієслова»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700</cp:revision>
  <dcterms:created xsi:type="dcterms:W3CDTF">2025-08-27T14:01:18Z</dcterms:created>
  <dcterms:modified xsi:type="dcterms:W3CDTF">2026-03-07T20:43:42Z</dcterms:modified>
</cp:coreProperties>
</file>