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82" r:id="rId2"/>
    <p:sldId id="579" r:id="rId3"/>
    <p:sldId id="584" r:id="rId4"/>
    <p:sldId id="554" r:id="rId5"/>
    <p:sldId id="552" r:id="rId6"/>
    <p:sldId id="326" r:id="rId7"/>
    <p:sldId id="600" r:id="rId8"/>
    <p:sldId id="585" r:id="rId9"/>
    <p:sldId id="503" r:id="rId10"/>
    <p:sldId id="586" r:id="rId11"/>
    <p:sldId id="594" r:id="rId12"/>
    <p:sldId id="590" r:id="rId13"/>
    <p:sldId id="599" r:id="rId14"/>
    <p:sldId id="595" r:id="rId15"/>
    <p:sldId id="536" r:id="rId16"/>
    <p:sldId id="578" r:id="rId17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056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511" y="1125538"/>
            <a:ext cx="9289032" cy="282630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Радість зустрічі весни у вірші Олександра Олеся</a:t>
            </a:r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Замилування 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красою поля. </a:t>
            </a:r>
          </a:p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М. Сингаївський «Волошкове поле» 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561372" y="4221882"/>
            <a:ext cx="4176464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6.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Поезії про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дивосвіт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природи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85</a:t>
            </a:r>
            <a:endParaRPr lang="uk-UA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r="11557"/>
          <a:stretch/>
        </p:blipFill>
        <p:spPr bwMode="auto">
          <a:xfrm>
            <a:off x="1800000" y="4193311"/>
            <a:ext cx="1836000" cy="235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3 клас\02 ЧИТАННЯ\1 Савченко уроки\7 Поезії про дивосвіт природи\№085-М.Сингаївський. Волошкове поле\2026-03-09_2006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6321" r="5976" b="8759"/>
          <a:stretch/>
        </p:blipFill>
        <p:spPr bwMode="auto">
          <a:xfrm>
            <a:off x="477000" y="1163891"/>
            <a:ext cx="2736304" cy="19900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1431" y="405458"/>
            <a:ext cx="10801199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Олександр Олесь </a:t>
            </a:r>
            <a:r>
              <a:rPr lang="uk-UA" sz="3600" b="1" dirty="0">
                <a:solidFill>
                  <a:schemeClr val="bg1"/>
                </a:solidFill>
              </a:rPr>
              <a:t>«В небі жайворонки в'ються…». </a:t>
            </a:r>
          </a:p>
        </p:txBody>
      </p:sp>
      <p:pic>
        <p:nvPicPr>
          <p:cNvPr id="1026" name="Picture 2" descr="D:\3 клас\02 ЧИТАННЯ\1 Савченко уроки\7 Поезії про дивосвіт природи\№085-М.Сингаївський. Волошкове поле\2026-03-09_2004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55" y="1201750"/>
            <a:ext cx="5328593" cy="52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3 клас\02 ЧИТАННЯ\1 Савченко уроки\7 Поезії про дивосвіт природи\№085-М.Сингаївський. Волошкове поле\2026-03-09_2006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7532" r="5635" b="10001"/>
          <a:stretch/>
        </p:blipFill>
        <p:spPr bwMode="auto">
          <a:xfrm>
            <a:off x="3373005" y="1163891"/>
            <a:ext cx="2878728" cy="19407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7956" y="3157706"/>
            <a:ext cx="5870099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 почуттям поет описує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радість зустрічі весни? 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Зверніть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увагу, як багато дієслів уживає автор, щоб передати рух пташок, їх веселий спів.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Назвіть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дієслова. 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брази створюють виділені рядки? Які вислови вжито у переносному значенні?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Знайдіть слова, що римуються.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836447" y="1701602"/>
            <a:ext cx="136815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452071" y="2116921"/>
            <a:ext cx="406845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452071" y="2493690"/>
            <a:ext cx="302433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604471" y="2925738"/>
            <a:ext cx="17198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638697" y="2925738"/>
            <a:ext cx="1629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116367" y="3357786"/>
            <a:ext cx="124213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0268495" y="4293890"/>
            <a:ext cx="93610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7676207" y="4675154"/>
            <a:ext cx="1548172" cy="604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908455" y="4675154"/>
            <a:ext cx="1476164" cy="212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699664" y="5085978"/>
            <a:ext cx="15526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9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7455" y="621482"/>
            <a:ext cx="10186149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Відгадайте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118" y="1521248"/>
            <a:ext cx="404579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Синьоока ця заброда</a:t>
            </a:r>
          </a:p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полі водить хороводи.</a:t>
            </a:r>
          </a:p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вона вінки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спліта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</a:p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Пшениці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рідкії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жита.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3623" y="3329338"/>
            <a:ext cx="203713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Волошка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Картинки по запросу гиф роса | ดอกไม้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95" y="3864588"/>
            <a:ext cx="3402769" cy="255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3 клас\02 ЧИТАННЯ\1 Савченко уроки\7 Поезії про дивосвіт природи\№085-М.Сингаївський. Волошкове поле\2026-03-09_215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31" y="1413570"/>
            <a:ext cx="3342155" cy="515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55927" y="1521248"/>
            <a:ext cx="460851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Розгляньте </a:t>
            </a:r>
            <a:r>
              <a:rPr lang="ru-RU" sz="2400" b="1" dirty="0" err="1" smtClean="0">
                <a:solidFill>
                  <a:srgbClr val="0070C0"/>
                </a:solidFill>
              </a:rPr>
              <a:t>ілюстрації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</a:rPr>
              <a:t>Пофантазуйте</a:t>
            </a:r>
            <a:r>
              <a:rPr lang="ru-RU" sz="2400" b="1" dirty="0" smtClean="0">
                <a:solidFill>
                  <a:srgbClr val="0070C0"/>
                </a:solidFill>
              </a:rPr>
              <a:t>, про що </a:t>
            </a:r>
            <a:r>
              <a:rPr lang="ru-RU" sz="2400" b="1" dirty="0" err="1" smtClean="0">
                <a:solidFill>
                  <a:srgbClr val="0070C0"/>
                </a:solidFill>
              </a:rPr>
              <a:t>піде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мова</a:t>
            </a:r>
            <a:r>
              <a:rPr lang="ru-RU" sz="2400" b="1" dirty="0" smtClean="0">
                <a:solidFill>
                  <a:srgbClr val="0070C0"/>
                </a:solidFill>
              </a:rPr>
              <a:t> у вірші </a:t>
            </a:r>
            <a:r>
              <a:rPr lang="ru-RU" sz="2400" b="1" dirty="0" err="1" smtClean="0">
                <a:solidFill>
                  <a:srgbClr val="0070C0"/>
                </a:solidFill>
              </a:rPr>
              <a:t>Миколи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Сингаївського</a:t>
            </a:r>
            <a:r>
              <a:rPr lang="ru-RU" sz="2400" b="1" dirty="0" smtClean="0">
                <a:solidFill>
                  <a:srgbClr val="0070C0"/>
                </a:solidFill>
              </a:rPr>
              <a:t>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5928" y="2794426"/>
            <a:ext cx="3816423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</a:rPr>
              <a:t>Чи </a:t>
            </a:r>
            <a:r>
              <a:rPr lang="ru-RU" sz="2400" b="1" dirty="0" err="1">
                <a:solidFill>
                  <a:srgbClr val="0070C0"/>
                </a:solidFill>
              </a:rPr>
              <a:t>траплялось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вам </a:t>
            </a:r>
            <a:r>
              <a:rPr lang="ru-RU" sz="2400" b="1" dirty="0" err="1" smtClean="0">
                <a:solidFill>
                  <a:srgbClr val="0070C0"/>
                </a:solidFill>
              </a:rPr>
              <a:t>бачити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волошки</a:t>
            </a:r>
            <a:r>
              <a:rPr lang="ru-RU" sz="2400" b="1" dirty="0" smtClean="0">
                <a:solidFill>
                  <a:srgbClr val="0070C0"/>
                </a:solidFill>
              </a:rPr>
              <a:t> серед жита? </a:t>
            </a: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</a:rPr>
              <a:t>Які </a:t>
            </a:r>
            <a:r>
              <a:rPr lang="ru-RU" sz="2400" b="1" dirty="0">
                <a:solidFill>
                  <a:srgbClr val="0070C0"/>
                </a:solidFill>
              </a:rPr>
              <a:t>квіти ще </a:t>
            </a:r>
            <a:r>
              <a:rPr lang="ru-RU" sz="2400" b="1" dirty="0" err="1">
                <a:solidFill>
                  <a:srgbClr val="0070C0"/>
                </a:solidFill>
              </a:rPr>
              <a:t>ростуть</a:t>
            </a:r>
            <a:r>
              <a:rPr lang="ru-RU" sz="2400" b="1" dirty="0">
                <a:solidFill>
                  <a:srgbClr val="0070C0"/>
                </a:solidFill>
              </a:rPr>
              <a:t> у </a:t>
            </a:r>
            <a:r>
              <a:rPr lang="ru-RU" sz="2400" b="1" dirty="0" err="1">
                <a:solidFill>
                  <a:srgbClr val="0070C0"/>
                </a:solidFill>
              </a:rPr>
              <a:t>полі</a:t>
            </a:r>
            <a:r>
              <a:rPr lang="ru-RU" sz="2400" b="1" dirty="0">
                <a:solidFill>
                  <a:srgbClr val="0070C0"/>
                </a:solidFill>
              </a:rPr>
              <a:t> з </a:t>
            </a:r>
            <a:r>
              <a:rPr lang="ru-RU" sz="2400" b="1" dirty="0" err="1">
                <a:solidFill>
                  <a:srgbClr val="0070C0"/>
                </a:solidFill>
              </a:rPr>
              <a:t>волошками</a:t>
            </a:r>
            <a:r>
              <a:rPr lang="ru-RU" sz="2400" b="1" dirty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74" y="4364086"/>
            <a:ext cx="3002310" cy="2001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0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1431" y="405458"/>
            <a:ext cx="10751587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Микола </a:t>
            </a:r>
            <a:r>
              <a:rPr lang="uk-UA" sz="3600" b="1" dirty="0">
                <a:solidFill>
                  <a:schemeClr val="bg1"/>
                </a:solidFill>
              </a:rPr>
              <a:t>Сингаївський </a:t>
            </a:r>
            <a:r>
              <a:rPr lang="uk-UA" sz="3600" b="1" dirty="0" smtClean="0">
                <a:solidFill>
                  <a:schemeClr val="bg1"/>
                </a:solidFill>
              </a:rPr>
              <a:t>(</a:t>
            </a:r>
            <a:r>
              <a:rPr lang="uk-UA" sz="3600" b="1" dirty="0">
                <a:solidFill>
                  <a:schemeClr val="bg1"/>
                </a:solidFill>
              </a:rPr>
              <a:t>2 клас – «До школи</a:t>
            </a:r>
            <a:r>
              <a:rPr lang="uk-UA" sz="3600" b="1" dirty="0" smtClean="0">
                <a:solidFill>
                  <a:schemeClr val="bg1"/>
                </a:solidFill>
              </a:rPr>
              <a:t>»)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391" y="1341562"/>
            <a:ext cx="8280920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Микола Федорович Сингаївський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1936-2013) –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український поет, автор творів для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дорослих. </a:t>
            </a:r>
            <a:r>
              <a:rPr lang="uk-UA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Народився </a:t>
            </a: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 невеличкому селі Шатрище на Житомирщині в родині хліборобів. В дитинстві був пастухом, йому відкривались весни, джерела і простір. Він купався в лугових росяних травах, ходив за плугом, обкопував дерева, </a:t>
            </a:r>
            <a:r>
              <a:rPr lang="uk-UA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обсипав картоплі</a:t>
            </a: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 прополював грядки, смакував першим огірком з грядки, він знає, як пахне земля. Справжнім щастям було скиртувати солому чи духмяне, з прив'ялою ромашкою, сіно, засинати прямо на скирті під серпневими зорями. 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03"/>
          <a:stretch/>
        </p:blipFill>
        <p:spPr bwMode="auto">
          <a:xfrm>
            <a:off x="8770859" y="1269554"/>
            <a:ext cx="2944118" cy="34563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Микола Сингаївський. Збірка творів (7 книг) » LITMY.RU - ЛИТЕРАТУРА В ОДИН  КЛ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61" y="3927984"/>
            <a:ext cx="3261214" cy="26765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49474"/>
            <a:ext cx="10441160" cy="701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3600" b="1" dirty="0">
                <a:solidFill>
                  <a:schemeClr val="bg1"/>
                </a:solidFill>
              </a:rPr>
              <a:t>слова, </a:t>
            </a:r>
            <a:r>
              <a:rPr lang="uk-UA" sz="3600" b="1" dirty="0" smtClean="0">
                <a:solidFill>
                  <a:schemeClr val="bg1"/>
                </a:solidFill>
              </a:rPr>
              <a:t>правильно </a:t>
            </a:r>
            <a:r>
              <a:rPr lang="uk-UA" sz="3600" b="1" dirty="0" err="1" smtClean="0">
                <a:solidFill>
                  <a:schemeClr val="bg1"/>
                </a:solidFill>
              </a:rPr>
              <a:t>ставте</a:t>
            </a:r>
            <a:r>
              <a:rPr lang="uk-UA" sz="3600" b="1" dirty="0" smtClean="0">
                <a:solidFill>
                  <a:schemeClr val="bg1"/>
                </a:solidFill>
              </a:rPr>
              <a:t> наголос.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112411" y="1395171"/>
            <a:ext cx="2547572" cy="35394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безкр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  <a:r>
              <a:rPr lang="uk-UA" sz="3200" b="1" dirty="0">
                <a:solidFill>
                  <a:schemeClr val="bg1"/>
                </a:solidFill>
              </a:rPr>
              <a:t>є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натом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  <a:r>
              <a:rPr lang="uk-UA" sz="3200" b="1" dirty="0">
                <a:solidFill>
                  <a:schemeClr val="bg1"/>
                </a:solidFill>
              </a:rPr>
              <a:t>лися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синьо</a:t>
            </a:r>
            <a:r>
              <a:rPr lang="uk-UA" sz="3200" b="1" dirty="0">
                <a:solidFill>
                  <a:srgbClr val="FFFF00"/>
                </a:solidFill>
              </a:rPr>
              <a:t>о</a:t>
            </a:r>
            <a:r>
              <a:rPr lang="uk-UA" sz="3200" b="1" dirty="0">
                <a:solidFill>
                  <a:schemeClr val="bg1"/>
                </a:solidFill>
              </a:rPr>
              <a:t>кі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пов'яз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  <a:r>
              <a:rPr lang="uk-UA" sz="3200" b="1" dirty="0">
                <a:solidFill>
                  <a:schemeClr val="bg1"/>
                </a:solidFill>
              </a:rPr>
              <a:t>ли 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крапл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  <a:r>
              <a:rPr lang="uk-UA" sz="3200" b="1" dirty="0">
                <a:solidFill>
                  <a:schemeClr val="bg1"/>
                </a:solidFill>
              </a:rPr>
              <a:t>нки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зупин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  <a:r>
              <a:rPr lang="uk-UA" sz="3200" b="1" dirty="0">
                <a:solidFill>
                  <a:schemeClr val="bg1"/>
                </a:solidFill>
              </a:rPr>
              <a:t>лися</a:t>
            </a:r>
          </a:p>
          <a:p>
            <a:pPr algn="ctr" eaLnBrk="0" hangingPunct="0">
              <a:defRPr/>
            </a:pPr>
            <a:r>
              <a:rPr lang="uk-UA" sz="3200" b="1" dirty="0">
                <a:solidFill>
                  <a:schemeClr val="bg1"/>
                </a:solidFill>
              </a:rPr>
              <a:t>лиш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  <a:r>
              <a:rPr lang="uk-UA" sz="3200" b="1" dirty="0">
                <a:solidFill>
                  <a:schemeClr val="bg1"/>
                </a:solidFill>
              </a:rPr>
              <a:t>лися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423" y="1395170"/>
            <a:ext cx="2460868" cy="347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9983" y="1395172"/>
            <a:ext cx="5616624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Волошки</a:t>
            </a:r>
            <a:r>
              <a:rPr lang="ru-RU" sz="3200" b="1" dirty="0"/>
              <a:t> — </a:t>
            </a:r>
            <a:r>
              <a:rPr lang="ru-RU" sz="3200" b="1" dirty="0" err="1"/>
              <a:t>здавна</a:t>
            </a:r>
            <a:r>
              <a:rPr lang="ru-RU" sz="3200" b="1" dirty="0"/>
              <a:t> </a:t>
            </a:r>
            <a:r>
              <a:rPr lang="ru-RU" sz="3200" b="1" dirty="0" err="1"/>
              <a:t>ніжні</a:t>
            </a:r>
            <a:r>
              <a:rPr lang="ru-RU" sz="3200" b="1" dirty="0"/>
              <a:t> </a:t>
            </a:r>
            <a:r>
              <a:rPr lang="ru-RU" sz="3200" b="1" dirty="0" err="1"/>
              <a:t>улюбленці</a:t>
            </a:r>
            <a:r>
              <a:rPr lang="ru-RU" sz="3200" b="1" dirty="0"/>
              <a:t> українських </a:t>
            </a:r>
            <a:r>
              <a:rPr lang="ru-RU" sz="3200" b="1" dirty="0" err="1"/>
              <a:t>дівчат</a:t>
            </a:r>
            <a:r>
              <a:rPr lang="ru-RU" sz="3200" b="1" dirty="0"/>
              <a:t>; їхні </a:t>
            </a:r>
            <a:r>
              <a:rPr lang="ru-RU" sz="3200" b="1" dirty="0" err="1"/>
              <a:t>сині</a:t>
            </a:r>
            <a:r>
              <a:rPr lang="ru-RU" sz="3200" b="1" dirty="0"/>
              <a:t> квітки — символ </a:t>
            </a:r>
            <a:r>
              <a:rPr lang="ru-RU" sz="3200" b="1" dirty="0" err="1" smtClean="0"/>
              <a:t>незрівнянної</a:t>
            </a:r>
            <a:r>
              <a:rPr lang="ru-RU" sz="3200" b="1" dirty="0" smtClean="0"/>
              <a:t> </a:t>
            </a:r>
            <a:r>
              <a:rPr lang="ru-RU" sz="3200" b="1" dirty="0" err="1"/>
              <a:t>краси</a:t>
            </a:r>
            <a:r>
              <a:rPr lang="ru-RU" sz="3200" b="1" dirty="0"/>
              <a:t>, </a:t>
            </a:r>
            <a:r>
              <a:rPr lang="ru-RU" sz="3200" b="1" dirty="0" err="1"/>
              <a:t>чистої</a:t>
            </a:r>
            <a:r>
              <a:rPr lang="ru-RU" sz="3200" b="1" dirty="0"/>
              <a:t> </a:t>
            </a:r>
            <a:r>
              <a:rPr lang="ru-RU" sz="3200" b="1" dirty="0" err="1"/>
              <a:t>вроди</a:t>
            </a:r>
            <a:r>
              <a:rPr lang="ru-RU" sz="3200" b="1" dirty="0"/>
              <a:t>, </a:t>
            </a:r>
            <a:r>
              <a:rPr lang="ru-RU" sz="3200" b="1" dirty="0" err="1"/>
              <a:t>мрії</a:t>
            </a:r>
            <a:r>
              <a:rPr lang="ru-RU" sz="3200" b="1" dirty="0"/>
              <a:t> про </a:t>
            </a:r>
            <a:r>
              <a:rPr lang="ru-RU" sz="3200" b="1" dirty="0" err="1"/>
              <a:t>щастя</a:t>
            </a:r>
            <a:r>
              <a:rPr lang="ru-RU" sz="3200" b="1" dirty="0"/>
              <a:t>, про </a:t>
            </a:r>
            <a:r>
              <a:rPr lang="ru-RU" sz="3200" b="1" dirty="0" err="1"/>
              <a:t>вірне</a:t>
            </a:r>
            <a:r>
              <a:rPr lang="ru-RU" sz="3200" b="1" dirty="0"/>
              <a:t> і </a:t>
            </a:r>
            <a:r>
              <a:rPr lang="ru-RU" sz="3200" b="1" dirty="0" err="1"/>
              <a:t>розділене</a:t>
            </a:r>
            <a:r>
              <a:rPr lang="ru-RU" sz="3200" b="1" dirty="0"/>
              <a:t> </a:t>
            </a:r>
            <a:r>
              <a:rPr lang="ru-RU" sz="3200" b="1" dirty="0" err="1"/>
              <a:t>кохання</a:t>
            </a:r>
            <a:r>
              <a:rPr lang="ru-RU" sz="3200" b="1" dirty="0"/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r="11557"/>
          <a:stretch/>
        </p:blipFill>
        <p:spPr bwMode="auto">
          <a:xfrm>
            <a:off x="9980463" y="4357712"/>
            <a:ext cx="1685388" cy="215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34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ВОЛОШКА — КВІТКА УКРАЇНСЬКОГО ПОЛЯ | Шахтар Галич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82" y="1209222"/>
            <a:ext cx="3736821" cy="2541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3399" y="456955"/>
            <a:ext cx="7272808" cy="6912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Микола Сингаївський. Волошкове поле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3 клас\02 ЧИТАННЯ\1 Савченко уроки\7 Поезії про дивосвіт природи\№085-М.Сингаївський. Волошкове поле\2026-03-09_215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5" y="456955"/>
            <a:ext cx="3831704" cy="611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53414" y="3745261"/>
            <a:ext cx="6434171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Чи сподобався </a:t>
            </a:r>
            <a:r>
              <a:rPr lang="uk-UA" sz="2400" b="1" dirty="0" smtClean="0">
                <a:solidFill>
                  <a:schemeClr val="bg1"/>
                </a:solidFill>
              </a:rPr>
              <a:t>вам </a:t>
            </a:r>
            <a:r>
              <a:rPr lang="uk-UA" sz="2400" b="1" dirty="0">
                <a:solidFill>
                  <a:schemeClr val="bg1"/>
                </a:solidFill>
              </a:rPr>
              <a:t>вірш? З яким почуттям автор змалював  </a:t>
            </a:r>
            <a:r>
              <a:rPr lang="uk-UA" sz="2400" b="1" dirty="0">
                <a:solidFill>
                  <a:srgbClr val="FFFF00"/>
                </a:solidFill>
              </a:rPr>
              <a:t>красу </a:t>
            </a:r>
            <a:r>
              <a:rPr lang="uk-UA" sz="2400" b="1" dirty="0" smtClean="0">
                <a:solidFill>
                  <a:srgbClr val="FFFF00"/>
                </a:solidFill>
              </a:rPr>
              <a:t>поля</a:t>
            </a:r>
            <a:r>
              <a:rPr lang="uk-UA" sz="2400" b="1" dirty="0">
                <a:solidFill>
                  <a:schemeClr val="bg1"/>
                </a:solidFill>
              </a:rPr>
              <a:t>? 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Із чим порівнюється поле? Які ознаки і порівняння передають красу волошок? 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Знайдіть </a:t>
            </a:r>
            <a:r>
              <a:rPr lang="uk-UA" sz="2400" b="1" dirty="0">
                <a:solidFill>
                  <a:schemeClr val="bg1"/>
                </a:solidFill>
              </a:rPr>
              <a:t>слова, які написані однаково, але означають різне. Які слова вжито з переносним значенням?</a:t>
            </a:r>
          </a:p>
        </p:txBody>
      </p:sp>
    </p:spTree>
    <p:extLst>
      <p:ext uri="{BB962C8B-B14F-4D97-AF65-F5344CB8AC3E}">
        <p14:creationId xmlns:p14="http://schemas.microsoft.com/office/powerpoint/2010/main" val="14066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8" y="405458"/>
            <a:ext cx="1044116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Підсумки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1791" y="1209455"/>
            <a:ext cx="7087740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творчістю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яких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поетів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ознайомилися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сьогоднішньому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уроці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Які твори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читали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Яку інформацію ви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дізнались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про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птахів, про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житнє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поле? </a:t>
            </a:r>
            <a:endParaRPr lang="ru-RU" alt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1" y="1202193"/>
            <a:ext cx="2632016" cy="324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50458" y="4319903"/>
            <a:ext cx="7254764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Підручник </a:t>
            </a:r>
            <a:r>
              <a:rPr lang="uk-UA" sz="2800" b="1" dirty="0" smtClean="0">
                <a:solidFill>
                  <a:srgbClr val="002060"/>
                </a:solidFill>
              </a:rPr>
              <a:t>с.126-127. </a:t>
            </a:r>
            <a:r>
              <a:rPr lang="ru-RU" sz="2800" b="1" dirty="0" err="1">
                <a:solidFill>
                  <a:srgbClr val="002060"/>
                </a:solidFill>
              </a:rPr>
              <a:t>Виразно</a:t>
            </a:r>
            <a:r>
              <a:rPr lang="ru-RU" sz="2800" b="1" dirty="0">
                <a:solidFill>
                  <a:srgbClr val="002060"/>
                </a:solidFill>
              </a:rPr>
              <a:t> читати </a:t>
            </a:r>
            <a:r>
              <a:rPr lang="ru-RU" sz="2800" b="1" dirty="0" smtClean="0">
                <a:solidFill>
                  <a:srgbClr val="002060"/>
                </a:solidFill>
              </a:rPr>
              <a:t>вірші *Скласти за </a:t>
            </a:r>
            <a:r>
              <a:rPr lang="ru-RU" sz="2800" b="1" dirty="0" err="1" smtClean="0">
                <a:solidFill>
                  <a:srgbClr val="002060"/>
                </a:solidFill>
              </a:rPr>
              <a:t>бажанням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діалог про </a:t>
            </a:r>
            <a:r>
              <a:rPr lang="ru-RU" sz="2800" b="1" dirty="0" err="1">
                <a:solidFill>
                  <a:srgbClr val="002060"/>
                </a:solidFill>
              </a:rPr>
              <a:t>зустріч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волошки</a:t>
            </a:r>
            <a:r>
              <a:rPr lang="ru-RU" sz="2800" b="1" dirty="0">
                <a:solidFill>
                  <a:srgbClr val="002060"/>
                </a:solidFill>
              </a:rPr>
              <a:t> з </a:t>
            </a:r>
            <a:r>
              <a:rPr lang="ru-RU" sz="2800" b="1" dirty="0" err="1" smtClean="0">
                <a:solidFill>
                  <a:srgbClr val="002060"/>
                </a:solidFill>
              </a:rPr>
              <a:t>жайворонком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2538" y="4472921"/>
            <a:ext cx="3179253" cy="12319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267495" y="621918"/>
            <a:ext cx="9865096" cy="720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 «Моя працьовитість»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2058110" y="1485577"/>
            <a:ext cx="7634321" cy="5404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Розгляньте ілюстрації.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Оцініть свою роботу на уроці? 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 descr="Похоже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565" r="10211" b="10839"/>
          <a:stretch/>
        </p:blipFill>
        <p:spPr bwMode="auto">
          <a:xfrm>
            <a:off x="2995687" y="4189492"/>
            <a:ext cx="2913112" cy="20347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Похожее изображе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94" y="2076243"/>
            <a:ext cx="2693926" cy="2032952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Працьовиті: картинки, стокові Працьовиті фотографії, зображення | Скачати з 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31" y="4269789"/>
            <a:ext cx="2701266" cy="1874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 descr="Похожее изображени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688" r="9740" b="5704"/>
          <a:stretch/>
        </p:blipFill>
        <p:spPr bwMode="auto">
          <a:xfrm>
            <a:off x="5960924" y="2082624"/>
            <a:ext cx="2726918" cy="2020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8842923" y="4456914"/>
            <a:ext cx="2289668" cy="13074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Впорав(ла)ся </a:t>
            </a:r>
          </a:p>
          <a:p>
            <a:r>
              <a:rPr lang="uk-UA" sz="2400" b="1" dirty="0" smtClean="0"/>
              <a:t>з усіма завданнями</a:t>
            </a:r>
            <a:endParaRPr lang="ru-RU" sz="2400" b="1" i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919516" y="4645196"/>
            <a:ext cx="2076171" cy="1123375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Відчув (ла) успіх від своєї роботи</a:t>
            </a:r>
            <a:endParaRPr lang="ru-RU" sz="2400" b="1" i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781014" y="2305922"/>
            <a:ext cx="2289668" cy="125930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Поповнив (ла) свою скриню знань і вмінь</a:t>
            </a:r>
            <a:endParaRPr lang="ru-RU" sz="2400" b="1" i="1" dirty="0"/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8793297" y="2351452"/>
            <a:ext cx="2289668" cy="14825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Отримав(ла) </a:t>
            </a:r>
          </a:p>
          <a:p>
            <a:r>
              <a:rPr lang="uk-UA" sz="2400" b="1" dirty="0" smtClean="0"/>
              <a:t>задоволення від своєї роботи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0300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054993" y="465279"/>
            <a:ext cx="10077597" cy="5882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«Мої очікування»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732765" y="1125538"/>
            <a:ext cx="8544074" cy="62887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Розгляньте ілюстрації.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Поміркуйте, що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и очікуєте від уроку?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Рисунок 11" descr="Похоже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1565" r="10211" b="10839"/>
          <a:stretch/>
        </p:blipFill>
        <p:spPr bwMode="auto">
          <a:xfrm>
            <a:off x="2947021" y="4149467"/>
            <a:ext cx="2925936" cy="20347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Працьовиті: картинки, стокові Працьовиті фотографії, зображення | Скачати з 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02" y="4229764"/>
            <a:ext cx="2679517" cy="1874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Похожее изображение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688" r="9740" b="5704"/>
          <a:stretch/>
        </p:blipFill>
        <p:spPr bwMode="auto">
          <a:xfrm>
            <a:off x="6004802" y="1948028"/>
            <a:ext cx="2679517" cy="2146271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8786114" y="4653930"/>
            <a:ext cx="2097403" cy="1224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Впораюсь </a:t>
            </a:r>
          </a:p>
          <a:p>
            <a:r>
              <a:rPr lang="uk-UA" sz="2400" b="1" dirty="0" smtClean="0"/>
              <a:t>з усіма завданнями</a:t>
            </a:r>
            <a:endParaRPr lang="ru-RU" sz="2400" b="1" i="1" dirty="0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1020034" y="4482997"/>
            <a:ext cx="1926987" cy="1620957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Відчую успіх від своєї роботи</a:t>
            </a:r>
            <a:endParaRPr lang="ru-RU" sz="2400" b="1" i="1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868913" y="2085984"/>
            <a:ext cx="2078108" cy="141581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/>
              <a:t>Поповню</a:t>
            </a:r>
            <a:r>
              <a:rPr lang="uk-UA" sz="2400" b="1" dirty="0" smtClean="0"/>
              <a:t> свою скриню знань і вмінь</a:t>
            </a:r>
            <a:endParaRPr lang="ru-RU" sz="2400" b="1" i="1" dirty="0"/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8764471" y="2063786"/>
            <a:ext cx="2119046" cy="1654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Отримаю </a:t>
            </a:r>
          </a:p>
          <a:p>
            <a:r>
              <a:rPr lang="uk-UA" sz="2400" b="1" dirty="0" smtClean="0"/>
              <a:t>задоволення від своєї роботи</a:t>
            </a:r>
            <a:endParaRPr lang="ru-RU" sz="2400" b="1" i="1" dirty="0"/>
          </a:p>
        </p:txBody>
      </p:sp>
      <p:pic>
        <p:nvPicPr>
          <p:cNvPr id="13" name="Рисунок 12" descr="Похожее изображени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5870" r="1005" b="287"/>
          <a:stretch/>
        </p:blipFill>
        <p:spPr bwMode="auto">
          <a:xfrm>
            <a:off x="2987631" y="1948028"/>
            <a:ext cx="2925611" cy="2146271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19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Срібні хмари, золоте сонце і сивий туман: показали чарівну красу світанку  на Рівненщині (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279" y="4053980"/>
            <a:ext cx="3391466" cy="2260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6707" y="1413570"/>
            <a:ext cx="7797572" cy="50491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Тарас Шевченко. За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сонцем хмаронька пливе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Картинки по запросу &quot;природа україн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295" y="1307649"/>
            <a:ext cx="3176435" cy="2671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7" y="1969028"/>
            <a:ext cx="4223214" cy="333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21" y="1969016"/>
            <a:ext cx="3574358" cy="332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30789" y="494643"/>
            <a:ext cx="10201802" cy="7029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Перевірка домашнього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6707" y="5368158"/>
            <a:ext cx="268500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Що автор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передає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в цьому вірші?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40400" y="5373986"/>
            <a:ext cx="565994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Автор показує свій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душевний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стан,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спричинений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розлукою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з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рідним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краєм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57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405458"/>
            <a:ext cx="4320480" cy="12806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Леся Українка. Плине </a:t>
            </a:r>
            <a:r>
              <a:rPr lang="uk-UA" sz="3200" b="1" dirty="0">
                <a:solidFill>
                  <a:schemeClr val="bg1"/>
                </a:solidFill>
              </a:rPr>
              <a:t>білий човник</a:t>
            </a:r>
            <a:r>
              <a:rPr lang="uk-UA" sz="3200" b="1" dirty="0" smtClean="0">
                <a:solidFill>
                  <a:schemeClr val="bg1"/>
                </a:solidFill>
              </a:rPr>
              <a:t>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5487" y="4998827"/>
            <a:ext cx="1033717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65113" indent="-265113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 Які картини передає зміст кожної строфи вірша Лесі Українки? </a:t>
            </a:r>
          </a:p>
          <a:p>
            <a:pPr marL="265113" indent="-265113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Які слова створюють враження спокою і зачарованості в природі? </a:t>
            </a:r>
          </a:p>
          <a:p>
            <a:pPr marL="265113" indent="-265113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2400" b="1" dirty="0">
                <a:solidFill>
                  <a:schemeClr val="bg1"/>
                </a:solidFill>
              </a:rPr>
              <a:t>вірш неголосно, замріяно, ніби розповідаючи про прекрасні краєвиди. </a:t>
            </a:r>
            <a:r>
              <a:rPr lang="ru-RU" sz="2400" b="1" dirty="0" err="1" smtClean="0"/>
              <a:t>Назв</a:t>
            </a:r>
            <a:r>
              <a:rPr lang="uk-UA" sz="2400" b="1" dirty="0" err="1" smtClean="0"/>
              <a:t>іть</a:t>
            </a:r>
            <a:r>
              <a:rPr lang="en-US" sz="2400" b="1" dirty="0" smtClean="0"/>
              <a:t> </a:t>
            </a:r>
            <a:r>
              <a:rPr lang="ru-RU" sz="2400" b="1" dirty="0"/>
              <a:t>пари слів, що </a:t>
            </a:r>
            <a:r>
              <a:rPr lang="ru-RU" sz="2400" b="1" dirty="0" err="1" smtClean="0"/>
              <a:t>римуються</a:t>
            </a:r>
            <a:r>
              <a:rPr lang="ru-RU" sz="2400" b="1" dirty="0" smtClean="0"/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3 клас\02 ЧИТАННЯ\1 Савченко уроки\7 Поезії про дивосвіт природи\№087-Л. Українка. Плине білий човник. О.Олесь. В небі жайворонки вються\2026-03-04_223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81" y="298861"/>
            <a:ext cx="6024278" cy="46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ЛЕСЯ УКРАЇНКА. ПЛИНЕ БІЛИЙ ЧОВНИК, ХВИЛЕЧКА КОЛИШЕ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2" r="12174"/>
          <a:stretch/>
        </p:blipFill>
        <p:spPr bwMode="auto">
          <a:xfrm>
            <a:off x="1195486" y="1836969"/>
            <a:ext cx="2360137" cy="3099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9269" y="528877"/>
            <a:ext cx="9788988" cy="6686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Гра </a:t>
            </a:r>
            <a:r>
              <a:rPr lang="ru-RU" sz="4000" b="1" dirty="0" smtClean="0"/>
              <a:t>«Додайте </a:t>
            </a:r>
            <a:r>
              <a:rPr lang="ru-RU" sz="4000" b="1" dirty="0" err="1" smtClean="0"/>
              <a:t>своє</a:t>
            </a:r>
            <a:r>
              <a:rPr lang="ru-RU" sz="4000" b="1" dirty="0" smtClean="0"/>
              <a:t> слово»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3692" y="1685633"/>
            <a:ext cx="20164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/>
              <a:t>Летить</a:t>
            </a:r>
            <a:r>
              <a:rPr lang="ru-RU" sz="3600" b="1" dirty="0"/>
              <a:t> ... </a:t>
            </a:r>
            <a:endParaRPr lang="ru-RU" sz="3600" b="1" dirty="0" smtClean="0"/>
          </a:p>
        </p:txBody>
      </p:sp>
      <p:pic>
        <p:nvPicPr>
          <p:cNvPr id="8" name="Picture 2" descr="Поле Пшеницы. Футаж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96" y="2997746"/>
            <a:ext cx="4803218" cy="2705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а по номерам Родное село, ArtStory, AS0156 - описание, отзывы,  продажа | CultM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8" b="10355"/>
          <a:stretch/>
        </p:blipFill>
        <p:spPr bwMode="auto">
          <a:xfrm>
            <a:off x="6439359" y="2843113"/>
            <a:ext cx="4201888" cy="30147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03198" y="1685633"/>
            <a:ext cx="20164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/>
              <a:t>Росте </a:t>
            </a:r>
            <a:r>
              <a:rPr lang="ru-RU" sz="3600" b="1" dirty="0"/>
              <a:t>... </a:t>
            </a:r>
            <a:endParaRPr lang="ru-RU" sz="36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540303" y="1661372"/>
            <a:ext cx="242821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 smtClean="0"/>
              <a:t>Берегти</a:t>
            </a:r>
            <a:r>
              <a:rPr lang="ru-RU" sz="3600" b="1" dirty="0" smtClean="0"/>
              <a:t> </a:t>
            </a:r>
            <a:r>
              <a:rPr lang="ru-RU" sz="3600" b="1" dirty="0"/>
              <a:t>...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5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7455" y="477466"/>
            <a:ext cx="10297144" cy="686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5" y="1286023"/>
            <a:ext cx="3456383" cy="34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9863" y="1307485"/>
            <a:ext cx="6624736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ви будете продовжувати знайомитися з українськими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поетами. Згадаємо поетів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Олександра Олеся та Миколу Сингаївського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ПОЛЕВЫЕ ЦВЕТЫ. ~ Плэйкасты ~ Beesona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71" y="3983368"/>
            <a:ext cx="3467033" cy="2255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9269" y="528877"/>
            <a:ext cx="9788988" cy="6686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Відгадайте</a:t>
            </a:r>
            <a:r>
              <a:rPr lang="ru-RU" sz="4000" b="1" dirty="0" smtClean="0"/>
              <a:t>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3692" y="1385361"/>
            <a:ext cx="4920072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/>
              <a:t>Угорі</a:t>
            </a:r>
            <a:r>
              <a:rPr lang="ru-RU" sz="2800" b="1" dirty="0"/>
              <a:t> </a:t>
            </a:r>
            <a:r>
              <a:rPr lang="ru-RU" sz="2800" b="1" dirty="0" err="1"/>
              <a:t>тремтить</a:t>
            </a:r>
            <a:r>
              <a:rPr lang="ru-RU" sz="2800" b="1" dirty="0"/>
              <a:t> </a:t>
            </a:r>
            <a:r>
              <a:rPr lang="ru-RU" sz="2800" b="1" dirty="0" err="1"/>
              <a:t>сір</a:t>
            </a:r>
            <a:r>
              <a:rPr lang="ru-RU" sz="2800" b="1" dirty="0" err="1">
                <a:solidFill>
                  <a:srgbClr val="FFFF00"/>
                </a:solidFill>
              </a:rPr>
              <a:t>е</a:t>
            </a:r>
            <a:r>
              <a:rPr lang="ru-RU" sz="2800" b="1" dirty="0" err="1"/>
              <a:t>нька</a:t>
            </a:r>
            <a:r>
              <a:rPr lang="ru-RU" sz="2800" b="1" dirty="0"/>
              <a:t> </a:t>
            </a:r>
            <a:r>
              <a:rPr lang="ru-RU" sz="2800" b="1" dirty="0" err="1"/>
              <a:t>ц</a:t>
            </a:r>
            <a:r>
              <a:rPr lang="ru-RU" sz="2800" b="1" dirty="0" err="1">
                <a:solidFill>
                  <a:srgbClr val="FFFF00"/>
                </a:solidFill>
              </a:rPr>
              <a:t>я</a:t>
            </a:r>
            <a:r>
              <a:rPr lang="ru-RU" sz="2800" b="1" dirty="0" err="1"/>
              <a:t>тка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r>
              <a:rPr lang="ru-RU" sz="2800" b="1" dirty="0" smtClean="0"/>
              <a:t>І </a:t>
            </a:r>
            <a:r>
              <a:rPr lang="ru-RU" sz="2800" b="1" dirty="0"/>
              <a:t>пісн</a:t>
            </a:r>
            <a:r>
              <a:rPr lang="ru-RU" sz="2800" b="1" dirty="0">
                <a:solidFill>
                  <a:srgbClr val="FFFF00"/>
                </a:solidFill>
              </a:rPr>
              <a:t>і </a:t>
            </a:r>
            <a:r>
              <a:rPr lang="ru-RU" sz="2800" b="1" dirty="0" err="1"/>
              <a:t>співає</a:t>
            </a:r>
            <a:r>
              <a:rPr lang="ru-RU" sz="2800" b="1" dirty="0"/>
              <a:t> голосні, </a:t>
            </a:r>
            <a:endParaRPr lang="ru-RU" sz="2800" b="1" dirty="0" smtClean="0"/>
          </a:p>
          <a:p>
            <a:r>
              <a:rPr lang="ru-RU" sz="2800" b="1" dirty="0" smtClean="0"/>
              <a:t>Та </a:t>
            </a:r>
            <a:r>
              <a:rPr lang="ru-RU" sz="2800" b="1" dirty="0"/>
              <a:t>жаль, що тільки навесні. </a:t>
            </a:r>
            <a:endParaRPr lang="ru-RU" sz="2800" b="1" dirty="0" smtClean="0"/>
          </a:p>
          <a:p>
            <a:r>
              <a:rPr lang="ru-RU" sz="2800" b="1" dirty="0" smtClean="0"/>
              <a:t>Скажи </a:t>
            </a:r>
            <a:r>
              <a:rPr lang="ru-RU" sz="2800" b="1" dirty="0" err="1"/>
              <a:t>скоріше</a:t>
            </a:r>
            <a:r>
              <a:rPr lang="ru-RU" sz="2800" b="1" dirty="0"/>
              <a:t>, без </a:t>
            </a:r>
            <a:r>
              <a:rPr lang="ru-RU" sz="2800" b="1" dirty="0" err="1"/>
              <a:t>відмовок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r>
              <a:rPr lang="ru-RU" sz="2800" b="1" dirty="0" smtClean="0"/>
              <a:t>Що </a:t>
            </a:r>
            <a:r>
              <a:rPr lang="ru-RU" sz="2800" b="1" dirty="0"/>
              <a:t>за пташка?.. </a:t>
            </a:r>
            <a:endParaRPr lang="ru-RU" sz="28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869657" y="3135961"/>
            <a:ext cx="220096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Жайворонок</a:t>
            </a:r>
            <a:endParaRPr lang="ru-RU" sz="2800" b="1" dirty="0"/>
          </a:p>
        </p:txBody>
      </p:sp>
      <p:pic>
        <p:nvPicPr>
          <p:cNvPr id="5122" name="Picture 2" descr="D:\Картинки до тестів\Тварини\Жайворон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6662" y="1197546"/>
            <a:ext cx="3501973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писування &quot;Жайвороно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99" y="3397571"/>
            <a:ext cx="3828678" cy="2541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Де живе жайворонок польовий - Експертний посіб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9" y="3632130"/>
            <a:ext cx="3181215" cy="2120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Дивовижний польовий жайворонок :: Пернаті друзі, птахи України, орнітологія  :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78" y="1339709"/>
            <a:ext cx="3810000" cy="200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87776" y="3659181"/>
            <a:ext cx="388843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Розгляньте світлини. Пригадайте свої знання про жайворонка з предмету «Я досліджую світ» і </a:t>
            </a:r>
            <a:r>
              <a:rPr lang="ru-RU" sz="2400" b="1" dirty="0" err="1" smtClean="0">
                <a:solidFill>
                  <a:srgbClr val="0070C0"/>
                </a:solidFill>
              </a:rPr>
              <a:t>розкажіть</a:t>
            </a:r>
            <a:r>
              <a:rPr lang="ru-RU" sz="2400" b="1" dirty="0" smtClean="0">
                <a:solidFill>
                  <a:srgbClr val="0070C0"/>
                </a:solidFill>
              </a:rPr>
              <a:t> про цього птаха.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3691" y="5752942"/>
            <a:ext cx="101129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Цій </a:t>
            </a:r>
            <a:r>
              <a:rPr lang="ru-RU" sz="2800" b="1" dirty="0" err="1"/>
              <a:t>дивовижній</a:t>
            </a:r>
            <a:r>
              <a:rPr lang="ru-RU" sz="2800" b="1" dirty="0"/>
              <a:t> </a:t>
            </a:r>
            <a:r>
              <a:rPr lang="ru-RU" sz="2800" b="1" dirty="0" err="1"/>
              <a:t>пташці</a:t>
            </a:r>
            <a:r>
              <a:rPr lang="ru-RU" sz="2800" b="1" dirty="0"/>
              <a:t> </a:t>
            </a:r>
            <a:r>
              <a:rPr lang="ru-RU" sz="2800" b="1" dirty="0" err="1"/>
              <a:t>присвятив</a:t>
            </a:r>
            <a:r>
              <a:rPr lang="ru-RU" sz="2800" b="1" dirty="0"/>
              <a:t> </a:t>
            </a:r>
            <a:r>
              <a:rPr lang="ru-RU" sz="2800" b="1" dirty="0" smtClean="0"/>
              <a:t>свій вірш</a:t>
            </a:r>
            <a:r>
              <a:rPr lang="ru-RU" sz="2800" b="1" dirty="0"/>
              <a:t> </a:t>
            </a:r>
            <a:r>
              <a:rPr lang="ru-RU" sz="2800" b="1" dirty="0" err="1"/>
              <a:t>Олександр</a:t>
            </a:r>
            <a:r>
              <a:rPr lang="ru-RU" sz="2800" b="1" dirty="0"/>
              <a:t> Олесь </a:t>
            </a:r>
          </a:p>
        </p:txBody>
      </p:sp>
    </p:spTree>
    <p:extLst>
      <p:ext uri="{BB962C8B-B14F-4D97-AF65-F5344CB8AC3E}">
        <p14:creationId xmlns:p14="http://schemas.microsoft.com/office/powerpoint/2010/main" val="410484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2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9417" y="518245"/>
            <a:ext cx="9638733" cy="823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Олександр </a:t>
            </a:r>
            <a:r>
              <a:rPr lang="uk-UA" sz="4000" b="1" dirty="0">
                <a:solidFill>
                  <a:schemeClr val="bg1"/>
                </a:solidFill>
              </a:rPr>
              <a:t>Олесь (1878-1944</a:t>
            </a:r>
            <a:r>
              <a:rPr lang="uk-UA" sz="4000" b="1" dirty="0" smtClean="0">
                <a:solidFill>
                  <a:schemeClr val="bg1"/>
                </a:solidFill>
              </a:rPr>
              <a:t>)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7455" y="1406014"/>
            <a:ext cx="6912768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Олександр</a:t>
            </a:r>
            <a:r>
              <a:rPr lang="ru-RU" sz="2800" b="1" dirty="0">
                <a:solidFill>
                  <a:srgbClr val="FF0000"/>
                </a:solidFill>
              </a:rPr>
              <a:t> Олесь</a:t>
            </a:r>
            <a:r>
              <a:rPr lang="ru-RU" sz="2800" b="1" dirty="0">
                <a:solidFill>
                  <a:srgbClr val="0070C0"/>
                </a:solidFill>
              </a:rPr>
              <a:t> — </a:t>
            </a:r>
            <a:r>
              <a:rPr lang="ru-RU" sz="2800" b="1" dirty="0" err="1">
                <a:solidFill>
                  <a:srgbClr val="0070C0"/>
                </a:solidFill>
              </a:rPr>
              <a:t>псевдонім</a:t>
            </a:r>
            <a:r>
              <a:rPr lang="ru-RU" sz="2800" b="1" dirty="0">
                <a:solidFill>
                  <a:srgbClr val="0070C0"/>
                </a:solidFill>
              </a:rPr>
              <a:t> поета, </a:t>
            </a:r>
            <a:r>
              <a:rPr lang="ru-RU" sz="2800" b="1" dirty="0" err="1">
                <a:solidFill>
                  <a:srgbClr val="0070C0"/>
                </a:solidFill>
              </a:rPr>
              <a:t>казкаря</a:t>
            </a:r>
            <a:r>
              <a:rPr lang="ru-RU" sz="2800" b="1" dirty="0">
                <a:solidFill>
                  <a:srgbClr val="0070C0"/>
                </a:solidFill>
              </a:rPr>
              <a:t>, драматурга і </a:t>
            </a:r>
            <a:r>
              <a:rPr lang="ru-RU" sz="2800" b="1" dirty="0" err="1">
                <a:solidFill>
                  <a:srgbClr val="0070C0"/>
                </a:solidFill>
              </a:rPr>
              <a:t>перекладача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Олександра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Івановича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Кандиби</a:t>
            </a:r>
            <a:r>
              <a:rPr lang="ru-RU" sz="2800" b="1" dirty="0">
                <a:solidFill>
                  <a:srgbClr val="0070C0"/>
                </a:solidFill>
              </a:rPr>
              <a:t>. Народився </a:t>
            </a:r>
            <a:r>
              <a:rPr lang="ru-RU" sz="2800" b="1" dirty="0" smtClean="0">
                <a:solidFill>
                  <a:srgbClr val="0070C0"/>
                </a:solidFill>
              </a:rPr>
              <a:t>він на </a:t>
            </a:r>
            <a:r>
              <a:rPr lang="ru-RU" sz="2800" b="1" dirty="0" err="1">
                <a:solidFill>
                  <a:srgbClr val="0070C0"/>
                </a:solidFill>
              </a:rPr>
              <a:t>Сумщині</a:t>
            </a:r>
            <a:r>
              <a:rPr lang="ru-RU" sz="2800" b="1" dirty="0">
                <a:solidFill>
                  <a:srgbClr val="0070C0"/>
                </a:solidFill>
              </a:rPr>
              <a:t>. </a:t>
            </a:r>
            <a:r>
              <a:rPr lang="ru-RU" sz="2800" b="1" dirty="0" err="1">
                <a:solidFill>
                  <a:srgbClr val="0070C0"/>
                </a:solidFill>
              </a:rPr>
              <a:t>Батько</a:t>
            </a:r>
            <a:r>
              <a:rPr lang="ru-RU" sz="2800" b="1" dirty="0">
                <a:solidFill>
                  <a:srgbClr val="0070C0"/>
                </a:solidFill>
              </a:rPr>
              <a:t> походив із </a:t>
            </a:r>
            <a:r>
              <a:rPr lang="ru-RU" sz="2800" b="1" dirty="0" err="1">
                <a:solidFill>
                  <a:srgbClr val="0070C0"/>
                </a:solidFill>
              </a:rPr>
              <a:t>чумаків</a:t>
            </a:r>
            <a:r>
              <a:rPr lang="ru-RU" sz="2800" b="1" dirty="0">
                <a:solidFill>
                  <a:srgbClr val="0070C0"/>
                </a:solidFill>
              </a:rPr>
              <a:t>, а мати — з </a:t>
            </a:r>
            <a:r>
              <a:rPr lang="ru-RU" sz="2800" b="1" dirty="0" err="1">
                <a:solidFill>
                  <a:srgbClr val="0070C0"/>
                </a:solidFill>
              </a:rPr>
              <a:t>кріпаків</a:t>
            </a:r>
            <a:r>
              <a:rPr lang="ru-RU" sz="2800" b="1" dirty="0">
                <a:solidFill>
                  <a:srgbClr val="0070C0"/>
                </a:solidFill>
              </a:rPr>
              <a:t>. </a:t>
            </a:r>
            <a:r>
              <a:rPr lang="ru-RU" sz="2800" b="1" dirty="0" err="1">
                <a:solidFill>
                  <a:srgbClr val="0070C0"/>
                </a:solidFill>
              </a:rPr>
              <a:t>Першою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вчителькою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була мати: в 4 роки </a:t>
            </a:r>
            <a:r>
              <a:rPr lang="ru-RU" sz="2800" b="1" dirty="0" err="1">
                <a:solidFill>
                  <a:srgbClr val="0070C0"/>
                </a:solidFill>
              </a:rPr>
              <a:t>навчила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сина</a:t>
            </a:r>
            <a:r>
              <a:rPr lang="ru-RU" sz="2800" b="1" dirty="0">
                <a:solidFill>
                  <a:srgbClr val="0070C0"/>
                </a:solidFill>
              </a:rPr>
              <a:t> читати і писати, а в 9 років він написав свій перший вірш. </a:t>
            </a:r>
            <a:r>
              <a:rPr lang="ru-RU" sz="2800" b="1" dirty="0" err="1">
                <a:solidFill>
                  <a:srgbClr val="0070C0"/>
                </a:solidFill>
              </a:rPr>
              <a:t>Олександра</a:t>
            </a:r>
            <a:r>
              <a:rPr lang="ru-RU" sz="2800" b="1" dirty="0">
                <a:solidFill>
                  <a:srgbClr val="0070C0"/>
                </a:solidFill>
              </a:rPr>
              <a:t> Олеся називають королем української поезії. 80 </a:t>
            </a:r>
            <a:r>
              <a:rPr lang="ru-RU" sz="2800" b="1" dirty="0" err="1">
                <a:solidFill>
                  <a:srgbClr val="0070C0"/>
                </a:solidFill>
              </a:rPr>
              <a:t>композиторів</a:t>
            </a:r>
            <a:r>
              <a:rPr lang="ru-RU" sz="2800" b="1" dirty="0">
                <a:solidFill>
                  <a:srgbClr val="0070C0"/>
                </a:solidFill>
              </a:rPr>
              <a:t> написали понад 200 </a:t>
            </a:r>
            <a:r>
              <a:rPr lang="ru-RU" sz="2800" b="1" dirty="0" err="1">
                <a:solidFill>
                  <a:srgbClr val="0070C0"/>
                </a:solidFill>
              </a:rPr>
              <a:t>музичних</a:t>
            </a:r>
            <a:r>
              <a:rPr lang="ru-RU" sz="2800" b="1" dirty="0">
                <a:solidFill>
                  <a:srgbClr val="0070C0"/>
                </a:solidFill>
              </a:rPr>
              <a:t> творів на слова цього </a:t>
            </a:r>
            <a:r>
              <a:rPr lang="ru-RU" sz="2800" b="1" dirty="0" err="1" smtClean="0">
                <a:solidFill>
                  <a:srgbClr val="0070C0"/>
                </a:solidFill>
              </a:rPr>
              <a:t>митця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Олександр Олесь - Олександр Іванович Кандиба - Біограф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55" y="1499551"/>
            <a:ext cx="3089934" cy="43997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49474"/>
            <a:ext cx="10441160" cy="701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3600" b="1" dirty="0">
                <a:solidFill>
                  <a:schemeClr val="bg1"/>
                </a:solidFill>
              </a:rPr>
              <a:t>слова, </a:t>
            </a:r>
            <a:r>
              <a:rPr lang="uk-UA" sz="3600" b="1" dirty="0" smtClean="0">
                <a:solidFill>
                  <a:schemeClr val="bg1"/>
                </a:solidFill>
              </a:rPr>
              <a:t>правильно </a:t>
            </a:r>
            <a:r>
              <a:rPr lang="uk-UA" sz="3600" b="1" dirty="0" err="1" smtClean="0">
                <a:solidFill>
                  <a:schemeClr val="bg1"/>
                </a:solidFill>
              </a:rPr>
              <a:t>ставте</a:t>
            </a:r>
            <a:r>
              <a:rPr lang="uk-UA" sz="3600" b="1" dirty="0" smtClean="0">
                <a:solidFill>
                  <a:schemeClr val="bg1"/>
                </a:solidFill>
              </a:rPr>
              <a:t> наголос.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571751" y="1395172"/>
            <a:ext cx="2931739" cy="41228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в'</a:t>
            </a:r>
            <a:r>
              <a:rPr lang="uk-UA" sz="3600" b="1" dirty="0">
                <a:solidFill>
                  <a:srgbClr val="FFFF00"/>
                </a:solidFill>
              </a:rPr>
              <a:t>ю</a:t>
            </a:r>
            <a:r>
              <a:rPr lang="uk-UA" sz="3600" b="1" dirty="0">
                <a:solidFill>
                  <a:schemeClr val="bg1"/>
                </a:solidFill>
              </a:rPr>
              <a:t>ться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залив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ються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смі</a:t>
            </a:r>
            <a:r>
              <a:rPr lang="uk-UA" sz="3600" b="1" dirty="0">
                <a:solidFill>
                  <a:srgbClr val="FFFF00"/>
                </a:solidFill>
              </a:rPr>
              <a:t>ю</a:t>
            </a:r>
            <a:r>
              <a:rPr lang="uk-UA" sz="3600" b="1" dirty="0">
                <a:solidFill>
                  <a:schemeClr val="bg1"/>
                </a:solidFill>
              </a:rPr>
              <a:t>ться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дзв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нять</a:t>
            </a:r>
          </a:p>
          <a:p>
            <a:pPr algn="ctr"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щеб</a:t>
            </a:r>
            <a:r>
              <a:rPr lang="uk-UA" sz="3600" b="1" dirty="0" err="1">
                <a:solidFill>
                  <a:srgbClr val="FFFF00"/>
                </a:solidFill>
              </a:rPr>
              <a:t>е</a:t>
            </a:r>
            <a:r>
              <a:rPr lang="uk-UA" sz="3600" b="1" dirty="0" err="1">
                <a:solidFill>
                  <a:schemeClr val="bg1"/>
                </a:solidFill>
              </a:rPr>
              <a:t>чуть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дзв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ном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полохл</a:t>
            </a:r>
            <a:r>
              <a:rPr lang="uk-UA" sz="3600" b="1" dirty="0">
                <a:solidFill>
                  <a:srgbClr val="FFFF00"/>
                </a:solidFill>
              </a:rPr>
              <a:t>и</a:t>
            </a:r>
            <a:r>
              <a:rPr lang="uk-UA" sz="3600" b="1" dirty="0">
                <a:solidFill>
                  <a:schemeClr val="bg1"/>
                </a:solidFill>
              </a:rPr>
              <a:t>во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447" y="1395171"/>
            <a:ext cx="2664854" cy="376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40103" y="1431812"/>
            <a:ext cx="4392488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Мла</a:t>
            </a:r>
            <a:r>
              <a:rPr lang="ru-RU" sz="3200" b="1" dirty="0"/>
              <a:t> — </a:t>
            </a:r>
            <a:r>
              <a:rPr lang="ru-RU" sz="3200" b="1" dirty="0" err="1"/>
              <a:t>прозорі</a:t>
            </a:r>
            <a:r>
              <a:rPr lang="ru-RU" sz="3200" b="1" dirty="0"/>
              <a:t> </a:t>
            </a:r>
            <a:r>
              <a:rPr lang="ru-RU" sz="3200" b="1" dirty="0" err="1"/>
              <a:t>випари</a:t>
            </a:r>
            <a:r>
              <a:rPr lang="ru-RU" sz="3200" b="1" dirty="0"/>
              <a:t>, </a:t>
            </a:r>
            <a:r>
              <a:rPr lang="ru-RU" sz="3200" b="1" dirty="0" err="1"/>
              <a:t>рух</a:t>
            </a:r>
            <a:r>
              <a:rPr lang="ru-RU" sz="3200" b="1" dirty="0"/>
              <a:t> яких </a:t>
            </a:r>
            <a:r>
              <a:rPr lang="ru-RU" sz="3200" b="1" dirty="0" err="1"/>
              <a:t>ледве</a:t>
            </a:r>
            <a:r>
              <a:rPr lang="ru-RU" sz="3200" b="1" dirty="0"/>
              <a:t> </a:t>
            </a:r>
            <a:r>
              <a:rPr lang="ru-RU" sz="3200" b="1" dirty="0" err="1"/>
              <a:t>помітний</a:t>
            </a:r>
            <a:r>
              <a:rPr lang="ru-RU" sz="3200" b="1" dirty="0"/>
              <a:t> у жаркий день; марево.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35596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3867</TotalTime>
  <Words>754</Words>
  <Application>Microsoft Office PowerPoint</Application>
  <PresentationFormat>Произвольный</PresentationFormat>
  <Paragraphs>104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269</cp:revision>
  <dcterms:created xsi:type="dcterms:W3CDTF">2025-08-27T14:01:18Z</dcterms:created>
  <dcterms:modified xsi:type="dcterms:W3CDTF">2026-03-09T21:55:44Z</dcterms:modified>
</cp:coreProperties>
</file>