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82" r:id="rId2"/>
    <p:sldId id="579" r:id="rId3"/>
    <p:sldId id="584" r:id="rId4"/>
    <p:sldId id="610" r:id="rId5"/>
    <p:sldId id="601" r:id="rId6"/>
    <p:sldId id="604" r:id="rId7"/>
    <p:sldId id="605" r:id="rId8"/>
    <p:sldId id="326" r:id="rId9"/>
    <p:sldId id="600" r:id="rId10"/>
    <p:sldId id="606" r:id="rId11"/>
    <p:sldId id="617" r:id="rId12"/>
    <p:sldId id="503" r:id="rId13"/>
    <p:sldId id="607" r:id="rId14"/>
    <p:sldId id="611" r:id="rId15"/>
    <p:sldId id="616" r:id="rId16"/>
    <p:sldId id="613" r:id="rId17"/>
    <p:sldId id="618" r:id="rId18"/>
    <p:sldId id="536" r:id="rId19"/>
    <p:sldId id="578" r:id="rId20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1056"/>
    <a:srgbClr val="FFE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54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13.03.2026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21793" y="1125538"/>
            <a:ext cx="9649072" cy="2145268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Картини природи в поезії. </a:t>
            </a:r>
            <a:endParaRPr lang="uk-UA" sz="4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>Д</a:t>
            </a:r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. Павличко «Дядько Дощ». Л. Костенко «Шипшина важко віддає плоди...» 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AutoShape 2" descr="ÐÐ°ÑÑÐ¸Ð½ÐºÐ¸ Ð¿Ð¾ Ð·Ð°Ð¿ÑÐ¾ÑÑ ÐºÐ»Ð¸Ð¿Ð°ÑÑ Ð´ÐµÑÐ¸ ÑÐ°Ð·Ð¾Ð¼ Ñ Ð´Ð¾Ð±ÑÑ Ð¿ÑÑÑ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567693" y="4039721"/>
            <a:ext cx="4176464" cy="173664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3 клас </a:t>
            </a:r>
            <a:r>
              <a:rPr lang="uk-UA" sz="2400" b="1" i="1" dirty="0" smtClean="0">
                <a:solidFill>
                  <a:schemeClr val="accent6">
                    <a:lumMod val="75000"/>
                  </a:schemeClr>
                </a:solidFill>
              </a:rPr>
              <a:t>Розділ 6. 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Поезії про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дивосвіт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природи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86</a:t>
            </a:r>
          </a:p>
        </p:txBody>
      </p:sp>
      <p:pic>
        <p:nvPicPr>
          <p:cNvPr id="7" name="Picture 3" descr="D:\3 клас\02 ЧИТАННЯ\1 Савченко уроки\7 Поезії про дивосвіт природи\№086-Д. Павличко. Дядько Дощ. Л. Костенко Шип\2026-03-10_172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534" y="3717826"/>
            <a:ext cx="1822987" cy="2058541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17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3479" y="621482"/>
            <a:ext cx="9865096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«Дощ»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94856" y="1989634"/>
            <a:ext cx="100811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err="1" smtClean="0"/>
              <a:t>Дощ</a:t>
            </a:r>
            <a:r>
              <a:rPr lang="ru-RU" sz="2800" b="1" dirty="0" smtClean="0"/>
              <a:t>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23479" y="1413570"/>
            <a:ext cx="9433048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Складіть речення про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дощ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поширюючи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його щоразу одним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словом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08099" y="2582961"/>
            <a:ext cx="181543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err="1" smtClean="0"/>
              <a:t>Дощ</a:t>
            </a:r>
            <a:r>
              <a:rPr lang="ru-RU" sz="2800" b="1" dirty="0" smtClean="0"/>
              <a:t> </a:t>
            </a:r>
            <a:r>
              <a:rPr lang="ru-RU" sz="2800" b="1" dirty="0" err="1"/>
              <a:t>йде</a:t>
            </a:r>
            <a:r>
              <a:rPr lang="ru-RU" sz="2800" b="1" dirty="0"/>
              <a:t>.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30760" y="3213770"/>
            <a:ext cx="273630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/>
              <a:t>Теплий </a:t>
            </a:r>
            <a:r>
              <a:rPr lang="ru-RU" sz="2800" b="1" dirty="0" err="1"/>
              <a:t>дощ</a:t>
            </a:r>
            <a:r>
              <a:rPr lang="ru-RU" sz="2800" b="1" dirty="0"/>
              <a:t> іде.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30760" y="3861842"/>
            <a:ext cx="430924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/>
              <a:t>Теплий </a:t>
            </a:r>
            <a:r>
              <a:rPr lang="ru-RU" sz="2800" b="1" dirty="0" err="1"/>
              <a:t>дощ</a:t>
            </a:r>
            <a:r>
              <a:rPr lang="ru-RU" sz="2800" b="1" dirty="0"/>
              <a:t> </a:t>
            </a:r>
            <a:r>
              <a:rPr lang="ru-RU" sz="2800" b="1" dirty="0" err="1" smtClean="0"/>
              <a:t>йде</a:t>
            </a:r>
            <a:r>
              <a:rPr lang="ru-RU" sz="2800" b="1" dirty="0"/>
              <a:t> </a:t>
            </a:r>
            <a:r>
              <a:rPr lang="ru-RU" sz="2800" b="1" dirty="0" err="1"/>
              <a:t>сьогодні</a:t>
            </a:r>
            <a:r>
              <a:rPr lang="ru-RU" sz="2800" b="1" dirty="0" smtClean="0"/>
              <a:t>.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7535" y="4503215"/>
            <a:ext cx="507656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/>
              <a:t>Який </a:t>
            </a:r>
            <a:r>
              <a:rPr lang="ru-RU" sz="2800" b="1" dirty="0"/>
              <a:t>теплий </a:t>
            </a:r>
            <a:r>
              <a:rPr lang="ru-RU" sz="2800" b="1" dirty="0" err="1" smtClean="0"/>
              <a:t>дощ</a:t>
            </a:r>
            <a:r>
              <a:rPr lang="ru-RU" sz="2800" b="1" dirty="0" smtClean="0"/>
              <a:t> </a:t>
            </a:r>
            <a:r>
              <a:rPr lang="ru-RU" sz="2800" b="1" dirty="0" err="1"/>
              <a:t>йде</a:t>
            </a:r>
            <a:r>
              <a:rPr lang="ru-RU" sz="2800" b="1" dirty="0"/>
              <a:t> </a:t>
            </a:r>
            <a:r>
              <a:rPr lang="ru-RU" sz="2800" b="1" dirty="0" err="1" smtClean="0"/>
              <a:t>сьогодні</a:t>
            </a:r>
            <a:r>
              <a:rPr lang="ru-RU" sz="2800" b="1" dirty="0" smtClean="0"/>
              <a:t>! 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Я слухала дощ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734" y="2036092"/>
            <a:ext cx="4539841" cy="34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5407" y="405458"/>
            <a:ext cx="11048884" cy="7200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Згадайте – поет Дмитро Павличко.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5407" y="1212221"/>
            <a:ext cx="7992888" cy="489364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400" b="1" dirty="0" smtClean="0">
                <a:solidFill>
                  <a:srgbClr val="FFFF00"/>
                </a:solidFill>
              </a:rPr>
              <a:t>Дмитро Васильович Павличко (1929 – 2023) – </a:t>
            </a:r>
            <a:r>
              <a:rPr lang="uk-UA" sz="2400" b="1" dirty="0" smtClean="0">
                <a:solidFill>
                  <a:schemeClr val="bg1"/>
                </a:solidFill>
              </a:rPr>
              <a:t>український поет, перекладач, літературний критик</a:t>
            </a:r>
            <a:r>
              <a:rPr lang="uk-UA" sz="2400" b="1" dirty="0">
                <a:solidFill>
                  <a:schemeClr val="bg1"/>
                </a:solidFill>
              </a:rPr>
              <a:t>. Народився </a:t>
            </a:r>
            <a:r>
              <a:rPr lang="uk-UA" sz="2400" b="1" dirty="0" smtClean="0">
                <a:solidFill>
                  <a:schemeClr val="bg1"/>
                </a:solidFill>
              </a:rPr>
              <a:t>1929 року </a:t>
            </a:r>
            <a:r>
              <a:rPr lang="uk-UA" sz="2400" b="1" dirty="0">
                <a:solidFill>
                  <a:schemeClr val="bg1"/>
                </a:solidFill>
              </a:rPr>
              <a:t>в селянській родині на Івано-Франківщині. Мати </a:t>
            </a:r>
            <a:r>
              <a:rPr lang="uk-UA" sz="2400" b="1" dirty="0" smtClean="0">
                <a:solidFill>
                  <a:schemeClr val="bg1"/>
                </a:solidFill>
              </a:rPr>
              <a:t>Дмитра </a:t>
            </a:r>
            <a:r>
              <a:rPr lang="uk-UA" sz="2400" b="1" dirty="0">
                <a:solidFill>
                  <a:schemeClr val="bg1"/>
                </a:solidFill>
              </a:rPr>
              <a:t>Павличка прищепила сину любов до поезії Шевченка і Франка</a:t>
            </a:r>
            <a:r>
              <a:rPr lang="uk-UA" sz="2400" b="1" dirty="0" smtClean="0">
                <a:solidFill>
                  <a:schemeClr val="bg1"/>
                </a:solidFill>
              </a:rPr>
              <a:t>. Початкову </a:t>
            </a:r>
            <a:r>
              <a:rPr lang="uk-UA" sz="2400" b="1" dirty="0">
                <a:solidFill>
                  <a:schemeClr val="bg1"/>
                </a:solidFill>
              </a:rPr>
              <a:t>освіту здобув у польській школі в </a:t>
            </a:r>
            <a:r>
              <a:rPr lang="uk-UA" sz="2400" b="1" dirty="0" err="1" smtClean="0">
                <a:solidFill>
                  <a:schemeClr val="bg1"/>
                </a:solidFill>
              </a:rPr>
              <a:t>Яблунові</a:t>
            </a:r>
            <a:r>
              <a:rPr lang="uk-UA" sz="2400" b="1" dirty="0" smtClean="0">
                <a:solidFill>
                  <a:schemeClr val="bg1"/>
                </a:solidFill>
              </a:rPr>
              <a:t>. У 1953 р. </a:t>
            </a:r>
            <a:r>
              <a:rPr lang="ru-RU" sz="2400" b="1" dirty="0" err="1" smtClean="0">
                <a:solidFill>
                  <a:schemeClr val="bg1"/>
                </a:solidFill>
              </a:rPr>
              <a:t>закінчив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філологічний</a:t>
            </a:r>
            <a:r>
              <a:rPr lang="ru-RU" sz="2400" b="1" dirty="0">
                <a:solidFill>
                  <a:schemeClr val="bg1"/>
                </a:solidFill>
              </a:rPr>
              <a:t> факультет </a:t>
            </a:r>
            <a:r>
              <a:rPr lang="ru-RU" sz="2400" b="1" dirty="0" err="1">
                <a:solidFill>
                  <a:schemeClr val="bg1"/>
                </a:solidFill>
              </a:rPr>
              <a:t>Львівського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університету</a:t>
            </a:r>
            <a:r>
              <a:rPr lang="ru-RU" sz="2400" b="1" dirty="0" smtClean="0">
                <a:solidFill>
                  <a:schemeClr val="bg1"/>
                </a:solidFill>
              </a:rPr>
              <a:t>. У </a:t>
            </a:r>
            <a:r>
              <a:rPr lang="ru-RU" sz="2400" b="1" dirty="0">
                <a:solidFill>
                  <a:schemeClr val="bg1"/>
                </a:solidFill>
              </a:rPr>
              <a:t>1990-ті роки – посол України у </a:t>
            </a:r>
            <a:r>
              <a:rPr lang="ru-RU" sz="2400" b="1" dirty="0" err="1">
                <a:solidFill>
                  <a:schemeClr val="bg1"/>
                </a:solidFill>
              </a:rPr>
              <a:t>Польщі</a:t>
            </a:r>
            <a:r>
              <a:rPr lang="ru-RU" sz="2400" b="1" dirty="0">
                <a:solidFill>
                  <a:schemeClr val="bg1"/>
                </a:solidFill>
              </a:rPr>
              <a:t> та </a:t>
            </a:r>
            <a:r>
              <a:rPr lang="ru-RU" sz="2400" b="1" dirty="0" err="1">
                <a:solidFill>
                  <a:schemeClr val="bg1"/>
                </a:solidFill>
              </a:rPr>
              <a:t>Словаччині</a:t>
            </a:r>
            <a:r>
              <a:rPr lang="ru-RU" sz="2400" b="1" dirty="0" smtClean="0">
                <a:solidFill>
                  <a:schemeClr val="bg1"/>
                </a:solidFill>
              </a:rPr>
              <a:t>. </a:t>
            </a:r>
            <a:r>
              <a:rPr lang="ru-RU" sz="2400" b="1" dirty="0" err="1"/>
              <a:t>Дмитро</a:t>
            </a:r>
            <a:r>
              <a:rPr lang="ru-RU" sz="2400" b="1" dirty="0"/>
              <a:t> </a:t>
            </a:r>
            <a:r>
              <a:rPr lang="ru-RU" sz="2400" b="1" dirty="0" err="1"/>
              <a:t>Павличко</a:t>
            </a:r>
            <a:r>
              <a:rPr lang="ru-RU" sz="2400" b="1" dirty="0"/>
              <a:t> </a:t>
            </a:r>
            <a:r>
              <a:rPr lang="ru-RU" sz="2400" b="1" dirty="0" err="1"/>
              <a:t>відомий</a:t>
            </a:r>
            <a:r>
              <a:rPr lang="ru-RU" sz="2400" b="1" dirty="0"/>
              <a:t> не лише як поет. Багато його </a:t>
            </a:r>
            <a:r>
              <a:rPr lang="ru-RU" sz="2400" b="1" dirty="0" err="1"/>
              <a:t>віршів</a:t>
            </a:r>
            <a:r>
              <a:rPr lang="ru-RU" sz="2400" b="1" dirty="0"/>
              <a:t> </a:t>
            </a:r>
            <a:r>
              <a:rPr lang="ru-RU" sz="2400" b="1" dirty="0" err="1"/>
              <a:t>покладено</a:t>
            </a:r>
            <a:r>
              <a:rPr lang="ru-RU" sz="2400" b="1" dirty="0"/>
              <a:t> на музику. І знають ці поезії як пісні. Але </a:t>
            </a:r>
            <a:r>
              <a:rPr lang="ru-RU" sz="2400" b="1" dirty="0" err="1"/>
              <a:t>візитівкою</a:t>
            </a:r>
            <a:r>
              <a:rPr lang="ru-RU" sz="2400" b="1" dirty="0"/>
              <a:t> цього поета є пісня «Два </a:t>
            </a:r>
            <a:r>
              <a:rPr lang="ru-RU" sz="2400" b="1" dirty="0" err="1"/>
              <a:t>кольори</a:t>
            </a:r>
            <a:r>
              <a:rPr lang="ru-RU" sz="2400" b="1" dirty="0"/>
              <a:t>». Чи </a:t>
            </a:r>
            <a:r>
              <a:rPr lang="ru-RU" sz="2400" b="1" dirty="0" err="1"/>
              <a:t>відомо</a:t>
            </a:r>
            <a:r>
              <a:rPr lang="ru-RU" sz="2400" b="1" dirty="0"/>
              <a:t> вам, про які </a:t>
            </a:r>
            <a:r>
              <a:rPr lang="ru-RU" sz="2400" b="1" dirty="0" err="1"/>
              <a:t>кольори</a:t>
            </a:r>
            <a:r>
              <a:rPr lang="ru-RU" sz="2400" b="1" dirty="0"/>
              <a:t> </a:t>
            </a:r>
            <a:r>
              <a:rPr lang="ru-RU" sz="2400" b="1" dirty="0" err="1"/>
              <a:t>співається</a:t>
            </a:r>
            <a:r>
              <a:rPr lang="ru-RU" sz="2400" b="1" dirty="0"/>
              <a:t> у пісні та що </a:t>
            </a:r>
            <a:r>
              <a:rPr lang="ru-RU" sz="2400" b="1" dirty="0" err="1"/>
              <a:t>означають</a:t>
            </a:r>
            <a:r>
              <a:rPr lang="ru-RU" sz="2400" b="1" dirty="0"/>
              <a:t> ці </a:t>
            </a:r>
            <a:r>
              <a:rPr lang="ru-RU" sz="2400" b="1" dirty="0" err="1"/>
              <a:t>кольори</a:t>
            </a:r>
            <a:r>
              <a:rPr lang="ru-RU" sz="2400" b="1" dirty="0"/>
              <a:t>? (Ці </a:t>
            </a:r>
            <a:r>
              <a:rPr lang="ru-RU" sz="2400" b="1" dirty="0" err="1"/>
              <a:t>кольори</a:t>
            </a:r>
            <a:r>
              <a:rPr lang="ru-RU" sz="2400" b="1" dirty="0"/>
              <a:t> — </a:t>
            </a:r>
            <a:r>
              <a:rPr lang="ru-RU" sz="2400" b="1" dirty="0" err="1"/>
              <a:t>символи</a:t>
            </a:r>
            <a:r>
              <a:rPr lang="ru-RU" sz="2400" b="1" dirty="0"/>
              <a:t> життя людини: </a:t>
            </a:r>
            <a:r>
              <a:rPr lang="ru-RU" sz="2400" b="1" dirty="0" err="1"/>
              <a:t>радості</a:t>
            </a:r>
            <a:r>
              <a:rPr lang="ru-RU" sz="2400" b="1" dirty="0"/>
              <a:t> та </a:t>
            </a:r>
            <a:r>
              <a:rPr lang="ru-RU" sz="2400" b="1" dirty="0" err="1"/>
              <a:t>журби</a:t>
            </a:r>
            <a:r>
              <a:rPr lang="ru-RU" sz="2400" b="1" dirty="0" smtClean="0"/>
              <a:t>.)</a:t>
            </a:r>
            <a:endParaRPr lang="ru-RU" sz="2400" b="1" dirty="0"/>
          </a:p>
        </p:txBody>
      </p:sp>
      <p:pic>
        <p:nvPicPr>
          <p:cNvPr id="2058" name="Picture 10" descr="Павличко Дмитро Васильови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91938" y="1269554"/>
            <a:ext cx="2911980" cy="448841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54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5447" y="549474"/>
            <a:ext cx="10441160" cy="7018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Прочитайте </a:t>
            </a:r>
            <a:r>
              <a:rPr lang="uk-UA" sz="3600" b="1" dirty="0">
                <a:solidFill>
                  <a:schemeClr val="bg1"/>
                </a:solidFill>
              </a:rPr>
              <a:t>слова, </a:t>
            </a:r>
            <a:r>
              <a:rPr lang="uk-UA" sz="3600" b="1" dirty="0" smtClean="0">
                <a:solidFill>
                  <a:schemeClr val="bg1"/>
                </a:solidFill>
              </a:rPr>
              <a:t>правильно </a:t>
            </a:r>
            <a:r>
              <a:rPr lang="uk-UA" sz="3600" b="1" dirty="0" err="1" smtClean="0">
                <a:solidFill>
                  <a:schemeClr val="bg1"/>
                </a:solidFill>
              </a:rPr>
              <a:t>ставте</a:t>
            </a:r>
            <a:r>
              <a:rPr lang="uk-UA" sz="3600" b="1" dirty="0" smtClean="0">
                <a:solidFill>
                  <a:schemeClr val="bg1"/>
                </a:solidFill>
              </a:rPr>
              <a:t> наголос.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3571751" y="1395172"/>
            <a:ext cx="2931739" cy="4122854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Д</a:t>
            </a:r>
            <a:r>
              <a:rPr lang="uk-UA" sz="3600" b="1" dirty="0">
                <a:solidFill>
                  <a:srgbClr val="FFFF00"/>
                </a:solidFill>
              </a:rPr>
              <a:t>я</a:t>
            </a:r>
            <a:r>
              <a:rPr lang="uk-UA" sz="3600" b="1" dirty="0">
                <a:solidFill>
                  <a:schemeClr val="bg1"/>
                </a:solidFill>
              </a:rPr>
              <a:t>дько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в</a:t>
            </a:r>
            <a:r>
              <a:rPr lang="uk-UA" sz="3600" b="1" dirty="0">
                <a:solidFill>
                  <a:srgbClr val="FFFF00"/>
                </a:solidFill>
              </a:rPr>
              <a:t>е</a:t>
            </a:r>
            <a:r>
              <a:rPr lang="uk-UA" sz="3600" b="1" dirty="0">
                <a:solidFill>
                  <a:schemeClr val="bg1"/>
                </a:solidFill>
              </a:rPr>
              <a:t>летень</a:t>
            </a:r>
          </a:p>
          <a:p>
            <a:pPr algn="ctr" eaLnBrk="0" hangingPunct="0">
              <a:defRPr/>
            </a:pPr>
            <a:r>
              <a:rPr lang="uk-UA" sz="3600" b="1" dirty="0" err="1">
                <a:solidFill>
                  <a:schemeClr val="bg1"/>
                </a:solidFill>
              </a:rPr>
              <a:t>сяг</a:t>
            </a:r>
            <a:r>
              <a:rPr lang="uk-UA" sz="3600" b="1" dirty="0" err="1">
                <a:solidFill>
                  <a:srgbClr val="FFFF00"/>
                </a:solidFill>
              </a:rPr>
              <a:t>а</a:t>
            </a:r>
            <a:endParaRPr lang="uk-UA" sz="3600" b="1" dirty="0">
              <a:solidFill>
                <a:srgbClr val="FFFF00"/>
              </a:solidFill>
            </a:endParaRP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дудон</a:t>
            </a:r>
            <a:r>
              <a:rPr lang="uk-UA" sz="3600" b="1" dirty="0">
                <a:solidFill>
                  <a:srgbClr val="FFFF00"/>
                </a:solidFill>
              </a:rPr>
              <a:t>и</a:t>
            </a:r>
            <a:r>
              <a:rPr lang="uk-UA" sz="3600" b="1" dirty="0">
                <a:solidFill>
                  <a:schemeClr val="bg1"/>
                </a:solidFill>
              </a:rPr>
              <a:t>ть 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запор</a:t>
            </a:r>
            <a:r>
              <a:rPr lang="uk-UA" sz="3600" b="1" dirty="0">
                <a:solidFill>
                  <a:srgbClr val="FFFF00"/>
                </a:solidFill>
              </a:rPr>
              <a:t>і</a:t>
            </a:r>
            <a:r>
              <a:rPr lang="uk-UA" sz="3600" b="1" dirty="0">
                <a:solidFill>
                  <a:schemeClr val="bg1"/>
                </a:solidFill>
              </a:rPr>
              <a:t>зький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сивув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та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довжел</a:t>
            </a:r>
            <a:r>
              <a:rPr lang="uk-UA" sz="3600" b="1" dirty="0">
                <a:solidFill>
                  <a:srgbClr val="FFFF00"/>
                </a:solidFill>
              </a:rPr>
              <a:t>е</a:t>
            </a:r>
            <a:r>
              <a:rPr lang="uk-UA" sz="3600" b="1" dirty="0">
                <a:solidFill>
                  <a:schemeClr val="bg1"/>
                </a:solidFill>
              </a:rPr>
              <a:t>зні</a:t>
            </a:r>
          </a:p>
        </p:txBody>
      </p:sp>
      <p:pic>
        <p:nvPicPr>
          <p:cNvPr id="1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447" y="1395171"/>
            <a:ext cx="2664854" cy="376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40103" y="1431812"/>
            <a:ext cx="4392488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</a:rPr>
              <a:t>Шик </a:t>
            </a:r>
            <a:r>
              <a:rPr lang="uk-UA" sz="3200" b="1" dirty="0" smtClean="0">
                <a:solidFill>
                  <a:srgbClr val="FF0000"/>
                </a:solidFill>
              </a:rPr>
              <a:t>– </a:t>
            </a:r>
            <a:r>
              <a:rPr lang="uk-UA" sz="3200" b="1" dirty="0" smtClean="0">
                <a:solidFill>
                  <a:schemeClr val="bg1"/>
                </a:solidFill>
              </a:rPr>
              <a:t>особлива </a:t>
            </a:r>
            <a:r>
              <a:rPr lang="uk-UA" sz="3200" b="1" dirty="0">
                <a:solidFill>
                  <a:schemeClr val="bg1"/>
                </a:solidFill>
              </a:rPr>
              <a:t>вишуканість у манері триматися, одягатися.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40103" y="3251315"/>
            <a:ext cx="4392488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FF0000"/>
                </a:solidFill>
              </a:rPr>
              <a:t>Шлик </a:t>
            </a:r>
            <a:r>
              <a:rPr lang="uk-UA" sz="3200" b="1" dirty="0" smtClean="0">
                <a:solidFill>
                  <a:srgbClr val="FF0000"/>
                </a:solidFill>
              </a:rPr>
              <a:t>– </a:t>
            </a:r>
            <a:r>
              <a:rPr lang="uk-UA" sz="3200" b="1" dirty="0" smtClean="0">
                <a:solidFill>
                  <a:schemeClr val="bg1"/>
                </a:solidFill>
              </a:rPr>
              <a:t>верх </a:t>
            </a:r>
            <a:r>
              <a:rPr lang="uk-UA" sz="3200" b="1" dirty="0">
                <a:solidFill>
                  <a:schemeClr val="bg1"/>
                </a:solidFill>
              </a:rPr>
              <a:t>козацької смушевої шапки, що звисає. </a:t>
            </a:r>
          </a:p>
        </p:txBody>
      </p:sp>
    </p:spTree>
    <p:extLst>
      <p:ext uri="{BB962C8B-B14F-4D97-AF65-F5344CB8AC3E}">
        <p14:creationId xmlns:p14="http://schemas.microsoft.com/office/powerpoint/2010/main" val="355968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3479" y="621482"/>
            <a:ext cx="10009112" cy="6626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Дмитро Павличко «Дядько </a:t>
            </a:r>
            <a:r>
              <a:rPr lang="uk-UA" sz="4000" b="1" dirty="0" smtClean="0">
                <a:solidFill>
                  <a:schemeClr val="bg1"/>
                </a:solidFill>
              </a:rPr>
              <a:t>Дощ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</a:p>
        </p:txBody>
      </p:sp>
      <p:pic>
        <p:nvPicPr>
          <p:cNvPr id="1026" name="Picture 2" descr="D:\3 клас\02 ЧИТАННЯ\1 Савченко уроки\7 Поезії про дивосвіт природи\№086-Д. Павличко. Дядько Дощ. Л. Костенко Шип\2026-03-10_1708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" t="2562" r="2069" b="2657"/>
          <a:stretch/>
        </p:blipFill>
        <p:spPr bwMode="auto">
          <a:xfrm>
            <a:off x="526707" y="1407223"/>
            <a:ext cx="7200000" cy="42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20223" y="1390410"/>
            <a:ext cx="3693116" cy="41549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65113" indent="-265113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rgbClr val="FFFF00"/>
                </a:solidFill>
              </a:rPr>
              <a:t>Чи </a:t>
            </a:r>
            <a:r>
              <a:rPr lang="uk-UA" sz="2400" b="1" dirty="0" smtClean="0">
                <a:solidFill>
                  <a:srgbClr val="FFFF00"/>
                </a:solidFill>
              </a:rPr>
              <a:t>уявляєте ви </a:t>
            </a:r>
            <a:r>
              <a:rPr lang="uk-UA" sz="2400" b="1" dirty="0">
                <a:solidFill>
                  <a:srgbClr val="FFFF00"/>
                </a:solidFill>
              </a:rPr>
              <a:t>цей казковий дощ? </a:t>
            </a:r>
            <a:r>
              <a:rPr lang="uk-UA" sz="2400" b="1" dirty="0" smtClean="0">
                <a:solidFill>
                  <a:srgbClr val="FFFF00"/>
                </a:solidFill>
              </a:rPr>
              <a:t>Знайдіть </a:t>
            </a:r>
            <a:r>
              <a:rPr lang="uk-UA" sz="2400" b="1" dirty="0">
                <a:solidFill>
                  <a:srgbClr val="FFFF00"/>
                </a:solidFill>
              </a:rPr>
              <a:t>слова, які передають звуки, барви, силу літньої зливи. </a:t>
            </a:r>
            <a:endParaRPr lang="uk-UA" sz="2400" b="1" dirty="0" smtClean="0">
              <a:solidFill>
                <a:srgbClr val="FFFF00"/>
              </a:solidFill>
            </a:endParaRPr>
          </a:p>
          <a:p>
            <a:pPr marL="265113" indent="-265113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rgbClr val="FFFF00"/>
                </a:solidFill>
              </a:rPr>
              <a:t>Розгляньте </a:t>
            </a:r>
            <a:r>
              <a:rPr lang="uk-UA" sz="2400" b="1" dirty="0">
                <a:solidFill>
                  <a:srgbClr val="FFFF00"/>
                </a:solidFill>
              </a:rPr>
              <a:t>малюнок. Що нового він відкриває читачам? </a:t>
            </a:r>
            <a:endParaRPr lang="uk-UA" sz="2400" b="1" dirty="0" smtClean="0">
              <a:solidFill>
                <a:srgbClr val="FFFF00"/>
              </a:solidFill>
            </a:endParaRPr>
          </a:p>
          <a:p>
            <a:pPr marL="265113" indent="-265113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rgbClr val="FFFF00"/>
                </a:solidFill>
              </a:rPr>
              <a:t>Як </a:t>
            </a:r>
            <a:r>
              <a:rPr lang="uk-UA" sz="2400" b="1" dirty="0">
                <a:solidFill>
                  <a:srgbClr val="FFFF00"/>
                </a:solidFill>
              </a:rPr>
              <a:t>по-іншому </a:t>
            </a:r>
            <a:r>
              <a:rPr lang="uk-UA" sz="2400" b="1" dirty="0" smtClean="0">
                <a:solidFill>
                  <a:srgbClr val="FFFF00"/>
                </a:solidFill>
              </a:rPr>
              <a:t>ви </a:t>
            </a:r>
            <a:r>
              <a:rPr lang="uk-UA" sz="2400" b="1" dirty="0">
                <a:solidFill>
                  <a:srgbClr val="FFFF00"/>
                </a:solidFill>
              </a:rPr>
              <a:t>б </a:t>
            </a:r>
            <a:r>
              <a:rPr lang="uk-UA" sz="2400" b="1" dirty="0" smtClean="0">
                <a:solidFill>
                  <a:srgbClr val="FFFF00"/>
                </a:solidFill>
              </a:rPr>
              <a:t>могли назвати </a:t>
            </a:r>
            <a:r>
              <a:rPr lang="uk-UA" sz="2400" b="1" dirty="0">
                <a:solidFill>
                  <a:srgbClr val="FFFF00"/>
                </a:solidFill>
              </a:rPr>
              <a:t>цей вірш?</a:t>
            </a:r>
          </a:p>
        </p:txBody>
      </p:sp>
    </p:spTree>
    <p:extLst>
      <p:ext uri="{BB962C8B-B14F-4D97-AF65-F5344CB8AC3E}">
        <p14:creationId xmlns:p14="http://schemas.microsoft.com/office/powerpoint/2010/main" val="22687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455" y="472241"/>
            <a:ext cx="10274225" cy="77344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Згадайте – поетеса Ліна Костенко.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23970" y="1374624"/>
            <a:ext cx="6824245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800" b="1" dirty="0" smtClean="0">
                <a:solidFill>
                  <a:srgbClr val="FFFF00"/>
                </a:solidFill>
              </a:rPr>
              <a:t>Ліна Василівна Костенко – </a:t>
            </a:r>
            <a:r>
              <a:rPr lang="ru-RU" sz="2800" dirty="0"/>
              <a:t> </a:t>
            </a:r>
            <a:r>
              <a:rPr lang="uk-UA" sz="2800" b="1" dirty="0" smtClean="0">
                <a:solidFill>
                  <a:schemeClr val="bg1"/>
                </a:solidFill>
              </a:rPr>
              <a:t>українська письменниця, поетеса</a:t>
            </a:r>
            <a:r>
              <a:rPr lang="uk-UA" sz="2800" b="1" dirty="0">
                <a:solidFill>
                  <a:schemeClr val="bg1"/>
                </a:solidFill>
              </a:rPr>
              <a:t>. 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algn="just"/>
            <a:r>
              <a:rPr lang="uk-UA" sz="2800" b="1" dirty="0" smtClean="0">
                <a:solidFill>
                  <a:schemeClr val="bg1"/>
                </a:solidFill>
              </a:rPr>
              <a:t>Народилася </a:t>
            </a:r>
            <a:r>
              <a:rPr lang="uk-UA" sz="2800" b="1" dirty="0">
                <a:solidFill>
                  <a:schemeClr val="bg1"/>
                </a:solidFill>
              </a:rPr>
              <a:t>поетеса 1930 року в місті </a:t>
            </a:r>
            <a:r>
              <a:rPr lang="uk-UA" sz="2800" b="1" dirty="0" err="1">
                <a:solidFill>
                  <a:schemeClr val="bg1"/>
                </a:solidFill>
              </a:rPr>
              <a:t>Ржищеві</a:t>
            </a:r>
            <a:r>
              <a:rPr lang="uk-UA" sz="2800" b="1" dirty="0">
                <a:solidFill>
                  <a:schemeClr val="bg1"/>
                </a:solidFill>
              </a:rPr>
              <a:t> на Київщині в учительській сім'ї. Писати вірші почала з дитинства.</a:t>
            </a:r>
          </a:p>
          <a:p>
            <a:pPr algn="just"/>
            <a:r>
              <a:rPr lang="uk-UA" sz="2800" b="1" dirty="0">
                <a:solidFill>
                  <a:schemeClr val="bg1"/>
                </a:solidFill>
              </a:rPr>
              <a:t>      </a:t>
            </a:r>
            <a:r>
              <a:rPr lang="uk-UA" sz="2800" b="1" dirty="0">
                <a:solidFill>
                  <a:srgbClr val="FFFF00"/>
                </a:solidFill>
              </a:rPr>
              <a:t>О</a:t>
            </a:r>
            <a:r>
              <a:rPr lang="uk-UA" sz="2800" b="1" dirty="0">
                <a:solidFill>
                  <a:schemeClr val="bg1"/>
                </a:solidFill>
              </a:rPr>
              <a:t>брази віршів Ліни Василівни яскраві, несподівані, пробуджують фантазію читачів, добрі почуття</a:t>
            </a:r>
            <a:r>
              <a:rPr lang="uk-UA" sz="2800" b="1" dirty="0" smtClean="0">
                <a:solidFill>
                  <a:schemeClr val="bg1"/>
                </a:solidFill>
              </a:rPr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44" y="1389975"/>
            <a:ext cx="3296536" cy="332144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Картинки по запросу лина костенко твори для дiтей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457"/>
          <a:stretch/>
        </p:blipFill>
        <p:spPr bwMode="auto">
          <a:xfrm rot="20758417">
            <a:off x="7342305" y="4264323"/>
            <a:ext cx="1754089" cy="235813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4057">
            <a:off x="9624076" y="4116101"/>
            <a:ext cx="1842043" cy="246644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06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5447" y="549474"/>
            <a:ext cx="10441160" cy="7018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Прочитайте </a:t>
            </a:r>
            <a:r>
              <a:rPr lang="uk-UA" sz="3600" b="1" dirty="0">
                <a:solidFill>
                  <a:schemeClr val="bg1"/>
                </a:solidFill>
              </a:rPr>
              <a:t>слова, </a:t>
            </a:r>
            <a:r>
              <a:rPr lang="uk-UA" sz="3600" b="1" dirty="0" smtClean="0">
                <a:solidFill>
                  <a:schemeClr val="bg1"/>
                </a:solidFill>
              </a:rPr>
              <a:t>правильно </a:t>
            </a:r>
            <a:r>
              <a:rPr lang="uk-UA" sz="3600" b="1" dirty="0" err="1" smtClean="0">
                <a:solidFill>
                  <a:schemeClr val="bg1"/>
                </a:solidFill>
              </a:rPr>
              <a:t>ставте</a:t>
            </a:r>
            <a:r>
              <a:rPr lang="uk-UA" sz="3600" b="1" dirty="0" smtClean="0">
                <a:solidFill>
                  <a:schemeClr val="bg1"/>
                </a:solidFill>
              </a:rPr>
              <a:t> наголос.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835447" y="1262491"/>
            <a:ext cx="2299283" cy="398186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шипш</a:t>
            </a:r>
            <a:r>
              <a:rPr lang="uk-UA" sz="3600" b="1" dirty="0">
                <a:solidFill>
                  <a:srgbClr val="FFFF00"/>
                </a:solidFill>
              </a:rPr>
              <a:t>и</a:t>
            </a:r>
            <a:r>
              <a:rPr lang="uk-UA" sz="3600" b="1" dirty="0">
                <a:solidFill>
                  <a:schemeClr val="bg1"/>
                </a:solidFill>
              </a:rPr>
              <a:t>на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хап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є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рук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ва</a:t>
            </a:r>
          </a:p>
          <a:p>
            <a:pPr algn="ctr" eaLnBrk="0" hangingPunct="0">
              <a:defRPr/>
            </a:pPr>
            <a:r>
              <a:rPr lang="uk-UA" sz="3600" b="1" dirty="0" err="1">
                <a:solidFill>
                  <a:schemeClr val="bg1"/>
                </a:solidFill>
              </a:rPr>
              <a:t>підожд</a:t>
            </a:r>
            <a:r>
              <a:rPr lang="uk-UA" sz="3600" b="1" dirty="0" err="1">
                <a:solidFill>
                  <a:srgbClr val="FFFF00"/>
                </a:solidFill>
              </a:rPr>
              <a:t>и</a:t>
            </a:r>
            <a:endParaRPr lang="uk-UA" sz="3600" b="1" dirty="0">
              <a:solidFill>
                <a:srgbClr val="FFFF00"/>
              </a:solidFill>
            </a:endParaRP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обл</a:t>
            </a:r>
            <a:r>
              <a:rPr lang="uk-UA" sz="3600" b="1" dirty="0">
                <a:solidFill>
                  <a:srgbClr val="FFFF00"/>
                </a:solidFill>
              </a:rPr>
              <a:t>и</a:t>
            </a:r>
            <a:r>
              <a:rPr lang="uk-UA" sz="3600" b="1" dirty="0">
                <a:solidFill>
                  <a:schemeClr val="bg1"/>
                </a:solidFill>
              </a:rPr>
              <a:t>ш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пташ</a:t>
            </a:r>
            <a:r>
              <a:rPr lang="uk-UA" sz="3600" b="1" dirty="0">
                <a:solidFill>
                  <a:srgbClr val="FFFF00"/>
                </a:solidFill>
              </a:rPr>
              <a:t>и</a:t>
            </a:r>
            <a:r>
              <a:rPr lang="uk-UA" sz="3600" b="1" dirty="0">
                <a:solidFill>
                  <a:schemeClr val="bg1"/>
                </a:solidFill>
              </a:rPr>
              <a:t>на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ласк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ва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41485" y="1274033"/>
            <a:ext cx="8279138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800" b="1" dirty="0" smtClean="0">
                <a:solidFill>
                  <a:srgbClr val="FFFF00"/>
                </a:solidFill>
              </a:rPr>
              <a:t>Шипшина</a:t>
            </a:r>
            <a:r>
              <a:rPr lang="uk-UA" sz="2800" b="1" dirty="0" smtClean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</a:rPr>
              <a:t>— багаторічний чагарник, який ранньою весною укритий красивим рожевим кольором, а в кінці літа і на початку вересня — стиглими </a:t>
            </a:r>
            <a:r>
              <a:rPr lang="uk-UA" sz="2800" b="1" dirty="0" smtClean="0">
                <a:solidFill>
                  <a:schemeClr val="bg1"/>
                </a:solidFill>
              </a:rPr>
              <a:t>плодами. У </a:t>
            </a:r>
            <a:r>
              <a:rPr lang="uk-UA" sz="2800" b="1" dirty="0">
                <a:solidFill>
                  <a:schemeClr val="bg1"/>
                </a:solidFill>
              </a:rPr>
              <a:t>народі цю рослину називають «дика роза</a:t>
            </a:r>
            <a:r>
              <a:rPr lang="ru-RU" sz="2800" b="1" dirty="0">
                <a:solidFill>
                  <a:schemeClr val="bg1"/>
                </a:solidFill>
              </a:rPr>
              <a:t>». Плоди </a:t>
            </a:r>
            <a:r>
              <a:rPr lang="uk-UA" sz="2800" b="1" dirty="0">
                <a:solidFill>
                  <a:schemeClr val="bg1"/>
                </a:solidFill>
              </a:rPr>
              <a:t>шипшини підвищують імунітет, </a:t>
            </a:r>
            <a:r>
              <a:rPr lang="uk-UA" sz="2800" b="1" dirty="0" smtClean="0">
                <a:solidFill>
                  <a:schemeClr val="bg1"/>
                </a:solidFill>
              </a:rPr>
              <a:t>запобігають хронічним </a:t>
            </a:r>
            <a:r>
              <a:rPr lang="uk-UA" sz="2800" b="1" dirty="0" err="1" smtClean="0">
                <a:solidFill>
                  <a:schemeClr val="bg1"/>
                </a:solidFill>
              </a:rPr>
              <a:t>захворюваностям</a:t>
            </a:r>
            <a:r>
              <a:rPr lang="uk-UA" sz="2800" b="1" dirty="0" smtClean="0">
                <a:solidFill>
                  <a:schemeClr val="bg1"/>
                </a:solidFill>
              </a:rPr>
              <a:t>, зміцнюють </a:t>
            </a:r>
            <a:r>
              <a:rPr lang="uk-UA" sz="2800" b="1" dirty="0">
                <a:solidFill>
                  <a:schemeClr val="bg1"/>
                </a:solidFill>
              </a:rPr>
              <a:t>серцево-судинну систему, </a:t>
            </a:r>
            <a:r>
              <a:rPr lang="uk-UA" sz="2800" b="1" dirty="0" smtClean="0">
                <a:solidFill>
                  <a:schemeClr val="bg1"/>
                </a:solidFill>
              </a:rPr>
              <a:t>допомагають </a:t>
            </a:r>
            <a:r>
              <a:rPr lang="uk-UA" sz="2800" b="1" dirty="0">
                <a:solidFill>
                  <a:schemeClr val="bg1"/>
                </a:solidFill>
              </a:rPr>
              <a:t>в лікуванні цукрового діабету </a:t>
            </a:r>
            <a:r>
              <a:rPr lang="uk-UA" sz="2800" b="1" dirty="0" smtClean="0">
                <a:solidFill>
                  <a:schemeClr val="bg1"/>
                </a:solidFill>
              </a:rPr>
              <a:t>тощо.</a:t>
            </a:r>
            <a:endParaRPr lang="uk-UA" alt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8" name="Picture 2" descr="Осінні чаї. Здоров'я - Новини Рівного та області — Рівне Вечірнє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907" y="4653930"/>
            <a:ext cx="2889583" cy="2004926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38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91431" y="405458"/>
            <a:ext cx="10729192" cy="5760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Ліна Костенко «Шипшина важко віддає плоди…»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128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3 клас\02 ЧИТАННЯ\1 Савченко уроки\7 Поезії про дивосвіт природи\№086-Д. Павличко. Дядько Дощ. Л. Костенко Шип\2026-03-10_1720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702" y="1097534"/>
            <a:ext cx="641366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3 клас\02 ЧИТАННЯ\1 Савченко уроки\7 Поезії про дивосвіт природи\№086-Д. Павличко. Дядько Дощ. Л. Костенко Шип\2026-03-10_1721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174" y="1097535"/>
            <a:ext cx="318841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77702" y="4740454"/>
            <a:ext cx="9865096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rgbClr val="FFFF00"/>
                </a:solidFill>
              </a:rPr>
              <a:t>Чому так схвильовано, слізно шипшина звертається до людини?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rgbClr val="FFFF00"/>
                </a:solidFill>
              </a:rPr>
              <a:t>Чи погоджуєтесь ви з думкою, що природа потрібна людям не лише для користі, а й для краси?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rgbClr val="FFFF00"/>
                </a:solidFill>
              </a:rPr>
              <a:t>У яких рядках сказано про це? </a:t>
            </a:r>
          </a:p>
        </p:txBody>
      </p:sp>
    </p:spTree>
    <p:extLst>
      <p:ext uri="{BB962C8B-B14F-4D97-AF65-F5344CB8AC3E}">
        <p14:creationId xmlns:p14="http://schemas.microsoft.com/office/powerpoint/2010/main" val="403010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91431" y="405458"/>
            <a:ext cx="10729192" cy="5760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Дайте відповіді на запитання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91431" y="1121538"/>
            <a:ext cx="8768843" cy="45243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/>
              <a:t>— Чому </a:t>
            </a:r>
            <a:r>
              <a:rPr lang="ru-RU" sz="2400" b="1" dirty="0" err="1"/>
              <a:t>шипшина</a:t>
            </a:r>
            <a:r>
              <a:rPr lang="ru-RU" sz="2400" b="1" dirty="0"/>
              <a:t> </a:t>
            </a:r>
            <a:r>
              <a:rPr lang="ru-RU" sz="2400" b="1" dirty="0" err="1"/>
              <a:t>важко</a:t>
            </a:r>
            <a:r>
              <a:rPr lang="ru-RU" sz="2400" b="1" dirty="0"/>
              <a:t> </a:t>
            </a:r>
            <a:r>
              <a:rPr lang="ru-RU" sz="2400" b="1" dirty="0" err="1"/>
              <a:t>віддає</a:t>
            </a:r>
            <a:r>
              <a:rPr lang="ru-RU" sz="2400" b="1" dirty="0"/>
              <a:t> плоди? </a:t>
            </a:r>
            <a:endParaRPr lang="ru-RU" sz="2400" b="1" dirty="0" smtClean="0"/>
          </a:p>
          <a:p>
            <a:r>
              <a:rPr lang="ru-RU" sz="2400" b="1" dirty="0" smtClean="0"/>
              <a:t>— </a:t>
            </a:r>
            <a:r>
              <a:rPr lang="ru-RU" sz="2400" b="1" dirty="0" err="1"/>
              <a:t>Шипшина</a:t>
            </a:r>
            <a:r>
              <a:rPr lang="ru-RU" sz="2400" b="1" dirty="0"/>
              <a:t> — це природа? </a:t>
            </a:r>
            <a:endParaRPr lang="ru-RU" sz="2400" b="1" dirty="0" smtClean="0"/>
          </a:p>
          <a:p>
            <a:r>
              <a:rPr lang="ru-RU" sz="2400" b="1" dirty="0" smtClean="0"/>
              <a:t>— </a:t>
            </a:r>
            <a:r>
              <a:rPr lang="ru-RU" sz="2400" b="1" dirty="0"/>
              <a:t>Чому вона людей </a:t>
            </a:r>
            <a:r>
              <a:rPr lang="ru-RU" sz="2400" b="1" dirty="0" err="1"/>
              <a:t>хапає</a:t>
            </a:r>
            <a:r>
              <a:rPr lang="ru-RU" sz="2400" b="1" dirty="0"/>
              <a:t> за рукава? </a:t>
            </a:r>
            <a:endParaRPr lang="ru-RU" sz="2400" b="1" dirty="0" smtClean="0"/>
          </a:p>
          <a:p>
            <a:r>
              <a:rPr lang="ru-RU" sz="2400" b="1" dirty="0" smtClean="0"/>
              <a:t>— </a:t>
            </a:r>
            <a:r>
              <a:rPr lang="ru-RU" sz="2400" b="1" dirty="0"/>
              <a:t>Чому вона </a:t>
            </a:r>
            <a:r>
              <a:rPr lang="ru-RU" sz="2400" b="1" dirty="0" err="1"/>
              <a:t>кричить</a:t>
            </a:r>
            <a:r>
              <a:rPr lang="ru-RU" sz="2400" b="1" dirty="0"/>
              <a:t>: «Людино, </a:t>
            </a:r>
            <a:r>
              <a:rPr lang="ru-RU" sz="2400" b="1" dirty="0" err="1"/>
              <a:t>підожди</a:t>
            </a:r>
            <a:r>
              <a:rPr lang="ru-RU" sz="2400" b="1" dirty="0"/>
              <a:t>»? </a:t>
            </a:r>
            <a:endParaRPr lang="ru-RU" sz="2400" b="1" dirty="0" smtClean="0"/>
          </a:p>
          <a:p>
            <a:r>
              <a:rPr lang="ru-RU" sz="2400" b="1" dirty="0" smtClean="0"/>
              <a:t>— </a:t>
            </a:r>
            <a:r>
              <a:rPr lang="ru-RU" sz="2400" b="1" dirty="0"/>
              <a:t>Чому </a:t>
            </a:r>
            <a:r>
              <a:rPr lang="ru-RU" sz="2400" b="1" dirty="0" err="1"/>
              <a:t>вживає</a:t>
            </a:r>
            <a:r>
              <a:rPr lang="ru-RU" sz="2400" b="1" dirty="0"/>
              <a:t>: «будь </a:t>
            </a:r>
            <a:r>
              <a:rPr lang="ru-RU" sz="2400" b="1" dirty="0" err="1"/>
              <a:t>ласкава</a:t>
            </a:r>
            <a:r>
              <a:rPr lang="ru-RU" sz="2400" b="1" dirty="0"/>
              <a:t>»? </a:t>
            </a:r>
            <a:endParaRPr lang="ru-RU" sz="2400" b="1" dirty="0" smtClean="0"/>
          </a:p>
          <a:p>
            <a:r>
              <a:rPr lang="ru-RU" sz="2400" b="1" dirty="0" smtClean="0"/>
              <a:t>— </a:t>
            </a:r>
            <a:r>
              <a:rPr lang="ru-RU" sz="2400" b="1" dirty="0"/>
              <a:t>Чому «не всі, </a:t>
            </a:r>
            <a:r>
              <a:rPr lang="ru-RU" sz="2400" b="1" dirty="0" err="1"/>
              <a:t>хоч</a:t>
            </a:r>
            <a:r>
              <a:rPr lang="ru-RU" sz="2400" b="1" dirty="0"/>
              <a:t> </a:t>
            </a:r>
            <a:r>
              <a:rPr lang="ru-RU" sz="2400" b="1" dirty="0" err="1"/>
              <a:t>ягідку</a:t>
            </a:r>
            <a:r>
              <a:rPr lang="ru-RU" sz="2400" b="1" dirty="0"/>
              <a:t> </a:t>
            </a:r>
            <a:r>
              <a:rPr lang="ru-RU" sz="2400" b="1" dirty="0" err="1"/>
              <a:t>облиш</a:t>
            </a:r>
            <a:r>
              <a:rPr lang="ru-RU" sz="2400" b="1" dirty="0"/>
              <a:t>»? </a:t>
            </a:r>
            <a:endParaRPr lang="ru-RU" sz="2400" b="1" dirty="0" smtClean="0"/>
          </a:p>
          <a:p>
            <a:r>
              <a:rPr lang="ru-RU" sz="2400" b="1" dirty="0" smtClean="0"/>
              <a:t>— </a:t>
            </a:r>
            <a:r>
              <a:rPr lang="ru-RU" sz="2400" b="1" dirty="0"/>
              <a:t>Чому </a:t>
            </a:r>
            <a:r>
              <a:rPr lang="ru-RU" sz="2400" b="1" dirty="0" err="1"/>
              <a:t>пташина</a:t>
            </a:r>
            <a:r>
              <a:rPr lang="ru-RU" sz="2400" b="1" dirty="0"/>
              <a:t> так просила? </a:t>
            </a:r>
            <a:endParaRPr lang="ru-RU" sz="2400" b="1" dirty="0" smtClean="0"/>
          </a:p>
          <a:p>
            <a:r>
              <a:rPr lang="ru-RU" sz="2400" b="1" dirty="0" smtClean="0"/>
              <a:t>— </a:t>
            </a:r>
            <a:r>
              <a:rPr lang="ru-RU" sz="2400" b="1" dirty="0"/>
              <a:t>Чому </a:t>
            </a:r>
            <a:r>
              <a:rPr lang="ru-RU" sz="2400" b="1" dirty="0" err="1"/>
              <a:t>шипшина</a:t>
            </a:r>
            <a:r>
              <a:rPr lang="ru-RU" sz="2400" b="1" dirty="0"/>
              <a:t> так </a:t>
            </a:r>
            <a:r>
              <a:rPr lang="ru-RU" sz="2400" b="1" dirty="0" err="1"/>
              <a:t>слізно</a:t>
            </a:r>
            <a:r>
              <a:rPr lang="ru-RU" sz="2400" b="1" dirty="0"/>
              <a:t> звертається до людини? </a:t>
            </a:r>
            <a:endParaRPr lang="ru-RU" sz="2400" b="1" dirty="0" smtClean="0"/>
          </a:p>
          <a:p>
            <a:r>
              <a:rPr lang="ru-RU" sz="2400" b="1" dirty="0" smtClean="0"/>
              <a:t>— </a:t>
            </a:r>
            <a:r>
              <a:rPr lang="ru-RU" sz="2400" b="1" dirty="0"/>
              <a:t>Чому </a:t>
            </a:r>
            <a:r>
              <a:rPr lang="ru-RU" sz="2400" b="1" dirty="0" err="1"/>
              <a:t>шипшина</a:t>
            </a:r>
            <a:r>
              <a:rPr lang="ru-RU" sz="2400" b="1" dirty="0"/>
              <a:t> тут для всіх? </a:t>
            </a:r>
            <a:endParaRPr lang="ru-RU" sz="2400" b="1" dirty="0" smtClean="0"/>
          </a:p>
          <a:p>
            <a:r>
              <a:rPr lang="ru-RU" sz="2400" b="1" dirty="0" smtClean="0"/>
              <a:t>— </a:t>
            </a:r>
            <a:r>
              <a:rPr lang="ru-RU" sz="2400" b="1" dirty="0"/>
              <a:t>Чи </a:t>
            </a:r>
            <a:r>
              <a:rPr lang="ru-RU" sz="2400" b="1" dirty="0" err="1"/>
              <a:t>погоджуєтесь</a:t>
            </a:r>
            <a:r>
              <a:rPr lang="ru-RU" sz="2400" b="1" dirty="0"/>
              <a:t> із </a:t>
            </a:r>
            <a:r>
              <a:rPr lang="ru-RU" sz="2400" b="1" dirty="0" err="1"/>
              <a:t>думкою</a:t>
            </a:r>
            <a:r>
              <a:rPr lang="ru-RU" sz="2400" b="1" dirty="0"/>
              <a:t>, що природа </a:t>
            </a:r>
            <a:r>
              <a:rPr lang="ru-RU" sz="2400" b="1" dirty="0" err="1"/>
              <a:t>потрібна</a:t>
            </a:r>
            <a:r>
              <a:rPr lang="ru-RU" sz="2400" b="1" dirty="0"/>
              <a:t> для </a:t>
            </a:r>
            <a:r>
              <a:rPr lang="ru-RU" sz="2400" b="1" dirty="0" err="1"/>
              <a:t>краси</a:t>
            </a:r>
            <a:r>
              <a:rPr lang="ru-RU" sz="2400" b="1" dirty="0"/>
              <a:t>? </a:t>
            </a:r>
            <a:endParaRPr lang="ru-RU" sz="2400" b="1" dirty="0" smtClean="0"/>
          </a:p>
          <a:p>
            <a:r>
              <a:rPr lang="ru-RU" sz="2400" b="1" dirty="0" smtClean="0"/>
              <a:t>— </a:t>
            </a:r>
            <a:r>
              <a:rPr lang="ru-RU" sz="2400" b="1" dirty="0"/>
              <a:t>Чи </a:t>
            </a:r>
            <a:r>
              <a:rPr lang="ru-RU" sz="2400" b="1" dirty="0" err="1"/>
              <a:t>сподобався</a:t>
            </a:r>
            <a:r>
              <a:rPr lang="ru-RU" sz="2400" b="1" dirty="0"/>
              <a:t> вірш? У чому </a:t>
            </a:r>
            <a:r>
              <a:rPr lang="ru-RU" sz="2400" b="1" dirty="0" err="1"/>
              <a:t>користь</a:t>
            </a:r>
            <a:r>
              <a:rPr lang="ru-RU" sz="2400" b="1" dirty="0"/>
              <a:t> </a:t>
            </a:r>
            <a:r>
              <a:rPr lang="ru-RU" sz="2400" b="1" dirty="0" err="1"/>
              <a:t>шипшини</a:t>
            </a:r>
            <a:r>
              <a:rPr lang="ru-RU" sz="2400" b="1" dirty="0"/>
              <a:t>? </a:t>
            </a:r>
            <a:endParaRPr lang="ru-RU" sz="2400" b="1" dirty="0" smtClean="0"/>
          </a:p>
          <a:p>
            <a:r>
              <a:rPr lang="ru-RU" sz="2400" b="1" dirty="0" smtClean="0"/>
              <a:t>— </a:t>
            </a:r>
            <a:r>
              <a:rPr lang="ru-RU" sz="2400" b="1" dirty="0"/>
              <a:t>Яке </a:t>
            </a:r>
            <a:r>
              <a:rPr lang="ru-RU" sz="2400" b="1" dirty="0" err="1"/>
              <a:t>звернення</a:t>
            </a:r>
            <a:r>
              <a:rPr lang="ru-RU" sz="2400" b="1" dirty="0"/>
              <a:t> </a:t>
            </a:r>
            <a:r>
              <a:rPr lang="ru-RU" sz="2400" b="1" dirty="0" err="1"/>
              <a:t>запишемо</a:t>
            </a:r>
            <a:r>
              <a:rPr lang="ru-RU" sz="2400" b="1" dirty="0"/>
              <a:t> до людей?</a:t>
            </a:r>
          </a:p>
        </p:txBody>
      </p:sp>
      <p:pic>
        <p:nvPicPr>
          <p:cNvPr id="7170" name="Picture 2" descr="Шипшина звичайна (Rosa canina) – дуже корисна і при цьому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391" y="2925738"/>
            <a:ext cx="2369884" cy="31639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Які птахи зимують в Україні та чим їх годувати: фото, кор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183" y="1102571"/>
            <a:ext cx="2592288" cy="19239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6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5448" y="405458"/>
            <a:ext cx="10441160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Підсумки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83487" y="1209455"/>
            <a:ext cx="7621736" cy="181588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З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творчістю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яких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поетів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ознайомилися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сьогоднішньому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уроці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Які твори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читали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Яку інформацію ви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дізнались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про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шипшину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? </a:t>
            </a:r>
            <a:endParaRPr lang="ru-RU" alt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Picture 2" descr="C:\Documents and Settings\zhenya\Рабочий стол\Картинки в 3 класс\01\Рис 01-9 девочка с книго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71" y="1202193"/>
            <a:ext cx="2632016" cy="324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825048" y="4221882"/>
            <a:ext cx="7480175" cy="181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Підручник с.128. </a:t>
            </a:r>
            <a:r>
              <a:rPr lang="ru-RU" sz="2800" b="1" dirty="0" err="1">
                <a:solidFill>
                  <a:srgbClr val="002060"/>
                </a:solidFill>
              </a:rPr>
              <a:t>Виразно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прочитати вірш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Д. </a:t>
            </a:r>
            <a:r>
              <a:rPr lang="ru-RU" sz="2800" b="1" dirty="0" err="1" smtClean="0">
                <a:solidFill>
                  <a:srgbClr val="002060"/>
                </a:solidFill>
              </a:rPr>
              <a:t>Павличка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«</a:t>
            </a:r>
            <a:r>
              <a:rPr lang="ru-RU" sz="2800" b="1" dirty="0" err="1" smtClean="0">
                <a:solidFill>
                  <a:srgbClr val="002060"/>
                </a:solidFill>
              </a:rPr>
              <a:t>Дядько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Дощ</a:t>
            </a:r>
            <a:r>
              <a:rPr lang="ru-RU" sz="2800" b="1" dirty="0" smtClean="0">
                <a:solidFill>
                  <a:srgbClr val="002060"/>
                </a:solidFill>
              </a:rPr>
              <a:t>». </a:t>
            </a:r>
          </a:p>
          <a:p>
            <a:pPr algn="ctr"/>
            <a:r>
              <a:rPr lang="ru-RU" sz="2800" b="1" dirty="0" err="1" smtClean="0">
                <a:solidFill>
                  <a:srgbClr val="002060"/>
                </a:solidFill>
              </a:rPr>
              <a:t>Вивчити</a:t>
            </a:r>
            <a:r>
              <a:rPr lang="ru-RU" sz="2800" b="1" dirty="0" smtClean="0">
                <a:solidFill>
                  <a:srgbClr val="002060"/>
                </a:solidFill>
              </a:rPr>
              <a:t> вірш Л. Костенко «</a:t>
            </a:r>
            <a:r>
              <a:rPr lang="ru-RU" sz="2800" b="1" dirty="0" err="1" smtClean="0">
                <a:solidFill>
                  <a:srgbClr val="002060"/>
                </a:solidFill>
              </a:rPr>
              <a:t>Шипшина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важко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віддає</a:t>
            </a:r>
            <a:r>
              <a:rPr lang="ru-RU" sz="2800" b="1" dirty="0" smtClean="0">
                <a:solidFill>
                  <a:srgbClr val="002060"/>
                </a:solidFill>
              </a:rPr>
              <a:t> плоди»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60302" y="3285778"/>
            <a:ext cx="6784257" cy="6480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Домашнє 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81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3"/>
          <p:cNvSpPr txBox="1">
            <a:spLocks/>
          </p:cNvSpPr>
          <p:nvPr/>
        </p:nvSpPr>
        <p:spPr>
          <a:xfrm>
            <a:off x="1267495" y="621918"/>
            <a:ext cx="9865096" cy="72024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Рефлексія «Моя працьовитість»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2058110" y="1485577"/>
            <a:ext cx="7634321" cy="54046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Розгляньте ілюстрації.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Оцініть свою роботу на уроці? </a:t>
            </a:r>
            <a:endParaRPr lang="ru-RU" sz="2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Рисунок 8" descr="Похожее изображение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8" t="21565" r="10211" b="10839"/>
          <a:stretch/>
        </p:blipFill>
        <p:spPr bwMode="auto">
          <a:xfrm>
            <a:off x="2995687" y="4189492"/>
            <a:ext cx="2913112" cy="2034784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Похожее изображение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594" y="2076243"/>
            <a:ext cx="2693926" cy="2032952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Працьовиті: картинки, стокові Працьовиті фотографії, зображення | Скачати з  Depositphot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031" y="4269789"/>
            <a:ext cx="2701266" cy="1874190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Рисунок 10" descr="Похожее изображение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5" t="688" r="9740" b="5704"/>
          <a:stretch/>
        </p:blipFill>
        <p:spPr bwMode="auto">
          <a:xfrm>
            <a:off x="5960924" y="2082624"/>
            <a:ext cx="2726918" cy="2020190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Заголовок 3"/>
          <p:cNvSpPr txBox="1">
            <a:spLocks/>
          </p:cNvSpPr>
          <p:nvPr/>
        </p:nvSpPr>
        <p:spPr>
          <a:xfrm>
            <a:off x="8842923" y="4456914"/>
            <a:ext cx="2289668" cy="130749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Впорав(ла)ся </a:t>
            </a:r>
          </a:p>
          <a:p>
            <a:r>
              <a:rPr lang="uk-UA" sz="2400" b="1" dirty="0" smtClean="0"/>
              <a:t>з усіма завданнями</a:t>
            </a:r>
            <a:endParaRPr lang="ru-RU" sz="2400" b="1" i="1" dirty="0"/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919516" y="4645196"/>
            <a:ext cx="2076171" cy="1123375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Відчув (ла) успіх від своєї роботи</a:t>
            </a:r>
            <a:endParaRPr lang="ru-RU" sz="2400" b="1" i="1" dirty="0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781014" y="2305922"/>
            <a:ext cx="2289668" cy="125930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Поповнив (ла) свою скриню знань і вмінь</a:t>
            </a:r>
            <a:endParaRPr lang="ru-RU" sz="2400" b="1" i="1" dirty="0"/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8793297" y="2351452"/>
            <a:ext cx="2289668" cy="148253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Отримав(ла) </a:t>
            </a:r>
          </a:p>
          <a:p>
            <a:r>
              <a:rPr lang="uk-UA" sz="2400" b="1" dirty="0" smtClean="0"/>
              <a:t>задоволення від своєї роботи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403006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3"/>
          <p:cNvSpPr txBox="1">
            <a:spLocks/>
          </p:cNvSpPr>
          <p:nvPr/>
        </p:nvSpPr>
        <p:spPr>
          <a:xfrm>
            <a:off x="1054993" y="465279"/>
            <a:ext cx="10077597" cy="5882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Вправа «Мої очікування»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1732765" y="1125538"/>
            <a:ext cx="8544074" cy="628876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Розгляньте ілюстрації.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Поміркуйте, що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в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и очікуєте від уроку?</a:t>
            </a:r>
            <a:endParaRPr lang="ru-RU" sz="2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" name="Рисунок 11" descr="Похожее изображение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8" t="21565" r="10211" b="10839"/>
          <a:stretch/>
        </p:blipFill>
        <p:spPr bwMode="auto">
          <a:xfrm>
            <a:off x="2947021" y="4149467"/>
            <a:ext cx="2925936" cy="2034784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4" descr="Працьовиті: картинки, стокові Працьовиті фотографії, зображення | Скачати з  Depositphot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802" y="4229764"/>
            <a:ext cx="2679517" cy="1874190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" name="Рисунок 14" descr="Похожее изображение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5" t="688" r="9740" b="5704"/>
          <a:stretch/>
        </p:blipFill>
        <p:spPr bwMode="auto">
          <a:xfrm>
            <a:off x="6004802" y="1948028"/>
            <a:ext cx="2679517" cy="2146271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Заголовок 3"/>
          <p:cNvSpPr txBox="1">
            <a:spLocks/>
          </p:cNvSpPr>
          <p:nvPr/>
        </p:nvSpPr>
        <p:spPr>
          <a:xfrm>
            <a:off x="8786114" y="4653930"/>
            <a:ext cx="2097403" cy="12241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Впораюсь </a:t>
            </a:r>
          </a:p>
          <a:p>
            <a:r>
              <a:rPr lang="uk-UA" sz="2400" b="1" dirty="0" smtClean="0"/>
              <a:t>з усіма завданнями</a:t>
            </a:r>
            <a:endParaRPr lang="ru-RU" sz="2400" b="1" i="1" dirty="0"/>
          </a:p>
        </p:txBody>
      </p:sp>
      <p:sp>
        <p:nvSpPr>
          <p:cNvPr id="19" name="Заголовок 3"/>
          <p:cNvSpPr txBox="1">
            <a:spLocks/>
          </p:cNvSpPr>
          <p:nvPr/>
        </p:nvSpPr>
        <p:spPr>
          <a:xfrm>
            <a:off x="1020034" y="4482997"/>
            <a:ext cx="1926987" cy="1620957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Відчую успіх від своєї роботи</a:t>
            </a:r>
            <a:endParaRPr lang="ru-RU" sz="2400" b="1" i="1" dirty="0"/>
          </a:p>
        </p:txBody>
      </p:sp>
      <p:sp>
        <p:nvSpPr>
          <p:cNvPr id="20" name="Заголовок 3"/>
          <p:cNvSpPr txBox="1">
            <a:spLocks/>
          </p:cNvSpPr>
          <p:nvPr/>
        </p:nvSpPr>
        <p:spPr>
          <a:xfrm>
            <a:off x="868913" y="2085984"/>
            <a:ext cx="2078108" cy="141581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err="1" smtClean="0"/>
              <a:t>Поповню</a:t>
            </a:r>
            <a:r>
              <a:rPr lang="uk-UA" sz="2400" b="1" dirty="0" smtClean="0"/>
              <a:t> свою скриню знань і вмінь</a:t>
            </a:r>
            <a:endParaRPr lang="ru-RU" sz="2400" b="1" i="1" dirty="0"/>
          </a:p>
        </p:txBody>
      </p:sp>
      <p:sp>
        <p:nvSpPr>
          <p:cNvPr id="21" name="Заголовок 3"/>
          <p:cNvSpPr txBox="1">
            <a:spLocks/>
          </p:cNvSpPr>
          <p:nvPr/>
        </p:nvSpPr>
        <p:spPr>
          <a:xfrm>
            <a:off x="8764471" y="2063786"/>
            <a:ext cx="2119046" cy="1654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Отримаю </a:t>
            </a:r>
          </a:p>
          <a:p>
            <a:r>
              <a:rPr lang="uk-UA" sz="2400" b="1" dirty="0" smtClean="0"/>
              <a:t>задоволення від своєї роботи</a:t>
            </a:r>
            <a:endParaRPr lang="ru-RU" sz="2400" b="1" i="1" dirty="0"/>
          </a:p>
        </p:txBody>
      </p:sp>
      <p:pic>
        <p:nvPicPr>
          <p:cNvPr id="13" name="Рисунок 12" descr="Похожее изображение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" t="5870" r="1005" b="287"/>
          <a:stretch/>
        </p:blipFill>
        <p:spPr bwMode="auto">
          <a:xfrm>
            <a:off x="2987631" y="1948028"/>
            <a:ext cx="2925611" cy="2146271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9198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33827" y="1341562"/>
            <a:ext cx="4701228" cy="93610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Олександр Олесь «В небі жайворонки в'ються…». 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30789" y="494643"/>
            <a:ext cx="10201802" cy="7029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домашнього 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2941" y="4531073"/>
            <a:ext cx="268500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Що автор </a:t>
            </a:r>
            <a:r>
              <a:rPr lang="ru-RU" sz="2400" b="1" dirty="0" err="1" smtClean="0">
                <a:solidFill>
                  <a:schemeClr val="bg1"/>
                </a:solidFill>
              </a:rPr>
              <a:t>передає</a:t>
            </a:r>
            <a:r>
              <a:rPr lang="ru-RU" sz="2400" b="1" dirty="0" smtClean="0">
                <a:solidFill>
                  <a:schemeClr val="bg1"/>
                </a:solidFill>
              </a:rPr>
              <a:t> в цьому вірші?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84442" y="4531073"/>
            <a:ext cx="2350614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Поет </a:t>
            </a:r>
            <a:r>
              <a:rPr lang="uk-UA" sz="2400" b="1" dirty="0">
                <a:solidFill>
                  <a:schemeClr val="bg1"/>
                </a:solidFill>
              </a:rPr>
              <a:t>описує </a:t>
            </a:r>
            <a:r>
              <a:rPr lang="uk-UA" sz="2400" b="1" dirty="0">
                <a:solidFill>
                  <a:srgbClr val="FFFF00"/>
                </a:solidFill>
              </a:rPr>
              <a:t>радість зустрічі весни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13" name="Picture 2" descr="D:\3 клас\02 ЧИТАННЯ\1 Савченко уроки\7 Поезії про дивосвіт природи\№085-М.Сингаївський. Волошкове поле\2026-03-09_2004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466" y="1330294"/>
            <a:ext cx="5328593" cy="525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D:\3 клас\02 ЧИТАННЯ\1 Савченко уроки\7 Поезії про дивосвіт природи\№085-М.Сингаївський. Волошкове поле\2026-03-09_20064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" t="6321" r="5976" b="8759"/>
          <a:stretch/>
        </p:blipFill>
        <p:spPr bwMode="auto">
          <a:xfrm>
            <a:off x="461641" y="2349674"/>
            <a:ext cx="2736304" cy="199003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D:\3 клас\02 ЧИТАННЯ\1 Савченко уроки\7 Поезії про дивосвіт природи\№085-М.Сингаївський. Волошкове поле\2026-03-09_20060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2" t="7532" r="5635" b="10001"/>
          <a:stretch/>
        </p:blipFill>
        <p:spPr bwMode="auto">
          <a:xfrm>
            <a:off x="3124738" y="2349674"/>
            <a:ext cx="2878728" cy="194071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76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2966" y="1845618"/>
            <a:ext cx="6670371" cy="64807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Микола Сингаївський. Волошкове поле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127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30789" y="494643"/>
            <a:ext cx="6673410" cy="11349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домашнього 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95887" y="2682497"/>
            <a:ext cx="268500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Що автор </a:t>
            </a:r>
            <a:r>
              <a:rPr lang="ru-RU" sz="2400" b="1" dirty="0" err="1" smtClean="0">
                <a:solidFill>
                  <a:schemeClr val="bg1"/>
                </a:solidFill>
              </a:rPr>
              <a:t>передає</a:t>
            </a:r>
            <a:r>
              <a:rPr lang="ru-RU" sz="2400" b="1" dirty="0" smtClean="0">
                <a:solidFill>
                  <a:schemeClr val="bg1"/>
                </a:solidFill>
              </a:rPr>
              <a:t> в цьому вірші?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81971" y="3717826"/>
            <a:ext cx="235061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Поет </a:t>
            </a:r>
            <a:r>
              <a:rPr lang="uk-UA" sz="2400" b="1" dirty="0">
                <a:solidFill>
                  <a:schemeClr val="bg1"/>
                </a:solidFill>
              </a:rPr>
              <a:t>описує </a:t>
            </a:r>
            <a:r>
              <a:rPr lang="uk-UA" sz="2400" b="1" dirty="0" smtClean="0">
                <a:solidFill>
                  <a:srgbClr val="FFFF00"/>
                </a:solidFill>
              </a:rPr>
              <a:t>красу поля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10" name="Picture 2" descr="D:\3 клас\02 ЧИТАННЯ\1 Савченко уроки\7 Поезії про дивосвіт природи\№085-М.Сингаївський. Волошкове поле\2026-03-09_2153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215" y="456955"/>
            <a:ext cx="3831704" cy="611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ВОЛОШКА — КВІТКА УКРАЇНСЬКОГО ПОЛЯ | Шахтар Галичин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66" y="2568186"/>
            <a:ext cx="3736821" cy="25415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3325" y="5121034"/>
            <a:ext cx="6204849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002060"/>
                </a:solidFill>
              </a:rPr>
              <a:t>Пофантазуймо</a:t>
            </a:r>
            <a:r>
              <a:rPr lang="ru-RU" sz="2400" b="1" dirty="0" smtClean="0">
                <a:solidFill>
                  <a:srgbClr val="002060"/>
                </a:solidFill>
              </a:rPr>
              <a:t>. </a:t>
            </a:r>
            <a:r>
              <a:rPr lang="ru-RU" sz="2400" b="1" dirty="0" err="1" smtClean="0">
                <a:solidFill>
                  <a:srgbClr val="002060"/>
                </a:solidFill>
              </a:rPr>
              <a:t>Складемо</a:t>
            </a:r>
            <a:r>
              <a:rPr lang="ru-RU" sz="2400" b="1" dirty="0" smtClean="0">
                <a:solidFill>
                  <a:srgbClr val="002060"/>
                </a:solidFill>
              </a:rPr>
              <a:t> діалог при зустрічі </a:t>
            </a:r>
            <a:r>
              <a:rPr lang="ru-RU" sz="2400" b="1" dirty="0" err="1">
                <a:solidFill>
                  <a:srgbClr val="002060"/>
                </a:solidFill>
              </a:rPr>
              <a:t>волошки</a:t>
            </a:r>
            <a:r>
              <a:rPr lang="ru-RU" sz="2400" b="1" dirty="0">
                <a:solidFill>
                  <a:srgbClr val="002060"/>
                </a:solidFill>
              </a:rPr>
              <a:t> з </a:t>
            </a:r>
            <a:r>
              <a:rPr lang="ru-RU" sz="2400" b="1" dirty="0" err="1" smtClean="0">
                <a:solidFill>
                  <a:srgbClr val="002060"/>
                </a:solidFill>
              </a:rPr>
              <a:t>жайворонком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50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621482"/>
            <a:ext cx="10225136" cy="70578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Читацька розминка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39903" y="2643794"/>
            <a:ext cx="5258509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До</a:t>
            </a:r>
            <a:r>
              <a:rPr lang="uk-UA" sz="3600" b="1" dirty="0" smtClean="0">
                <a:solidFill>
                  <a:schemeClr val="bg1"/>
                </a:solidFill>
              </a:rPr>
              <a:t>щи</a:t>
            </a:r>
            <a:r>
              <a:rPr lang="uk-UA" sz="3600" b="1" dirty="0" smtClean="0">
                <a:solidFill>
                  <a:srgbClr val="FFFF00"/>
                </a:solidFill>
              </a:rPr>
              <a:t>ку, до</a:t>
            </a:r>
            <a:r>
              <a:rPr lang="uk-UA" sz="3600" b="1" dirty="0" smtClean="0">
                <a:solidFill>
                  <a:schemeClr val="bg1"/>
                </a:solidFill>
              </a:rPr>
              <a:t>щи</a:t>
            </a:r>
            <a:r>
              <a:rPr lang="uk-UA" sz="3600" b="1" dirty="0" smtClean="0">
                <a:solidFill>
                  <a:srgbClr val="FFFF00"/>
                </a:solidFill>
              </a:rPr>
              <a:t>ку,</a:t>
            </a:r>
          </a:p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Зварю тобі бор</a:t>
            </a:r>
            <a:r>
              <a:rPr lang="uk-UA" sz="3600" b="1" dirty="0" smtClean="0">
                <a:solidFill>
                  <a:schemeClr val="bg1"/>
                </a:solidFill>
              </a:rPr>
              <a:t>щи</a:t>
            </a:r>
            <a:r>
              <a:rPr lang="uk-UA" sz="3600" b="1" dirty="0" smtClean="0">
                <a:solidFill>
                  <a:srgbClr val="FFFF00"/>
                </a:solidFill>
              </a:rPr>
              <a:t>ку </a:t>
            </a:r>
          </a:p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В зеленому гор</a:t>
            </a:r>
            <a:r>
              <a:rPr lang="uk-UA" sz="3600" b="1" dirty="0" smtClean="0">
                <a:solidFill>
                  <a:schemeClr val="bg1"/>
                </a:solidFill>
              </a:rPr>
              <a:t>щи</a:t>
            </a:r>
            <a:r>
              <a:rPr lang="uk-UA" sz="3600" b="1" dirty="0" smtClean="0">
                <a:solidFill>
                  <a:srgbClr val="FFFF00"/>
                </a:solidFill>
              </a:rPr>
              <a:t>ку.</a:t>
            </a:r>
          </a:p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Гор</a:t>
            </a:r>
            <a:r>
              <a:rPr lang="uk-UA" sz="3600" b="1" dirty="0" smtClean="0">
                <a:solidFill>
                  <a:schemeClr val="bg1"/>
                </a:solidFill>
              </a:rPr>
              <a:t>щи</a:t>
            </a:r>
            <a:r>
              <a:rPr lang="uk-UA" sz="3600" b="1" dirty="0" smtClean="0">
                <a:solidFill>
                  <a:srgbClr val="FFFF00"/>
                </a:solidFill>
              </a:rPr>
              <a:t>к поверне</a:t>
            </a:r>
            <a:r>
              <a:rPr lang="uk-UA" sz="3600" b="1" dirty="0" smtClean="0">
                <a:solidFill>
                  <a:schemeClr val="bg1"/>
                </a:solidFill>
              </a:rPr>
              <a:t>ться</a:t>
            </a:r>
            <a:r>
              <a:rPr lang="uk-UA" sz="3600" b="1" dirty="0" smtClean="0">
                <a:solidFill>
                  <a:srgbClr val="FFFF00"/>
                </a:solidFill>
              </a:rPr>
              <a:t>,</a:t>
            </a:r>
          </a:p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Дощик </a:t>
            </a:r>
            <a:r>
              <a:rPr lang="uk-UA" sz="3600" b="1" dirty="0" err="1" smtClean="0">
                <a:solidFill>
                  <a:srgbClr val="FFFF00"/>
                </a:solidFill>
              </a:rPr>
              <a:t>полине</a:t>
            </a:r>
            <a:r>
              <a:rPr lang="uk-UA" sz="3600" b="1" dirty="0" err="1" smtClean="0">
                <a:solidFill>
                  <a:schemeClr val="bg1"/>
                </a:solidFill>
              </a:rPr>
              <a:t>ться</a:t>
            </a:r>
            <a:r>
              <a:rPr lang="uk-UA" sz="3600" b="1" dirty="0" smtClean="0">
                <a:solidFill>
                  <a:srgbClr val="FFFF00"/>
                </a:solidFill>
              </a:rPr>
              <a:t>.</a:t>
            </a:r>
            <a:endParaRPr lang="uk-UA" sz="3600" b="1" dirty="0" smtClean="0">
              <a:solidFill>
                <a:schemeClr val="bg1"/>
              </a:solidFill>
            </a:endParaRPr>
          </a:p>
        </p:txBody>
      </p:sp>
      <p:pic>
        <p:nvPicPr>
          <p:cNvPr id="3074" name="Picture 2" descr="CLOUDS_RAIN.jpg (585×392) | Rain clipart, Clip art, Rain illus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39" y="2674542"/>
            <a:ext cx="3904136" cy="26184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95487" y="1485578"/>
            <a:ext cx="9937104" cy="100811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Прочитайте </a:t>
            </a:r>
            <a:r>
              <a:rPr lang="uk-UA" sz="2800" b="1" dirty="0" err="1" smtClean="0">
                <a:solidFill>
                  <a:srgbClr val="002060"/>
                </a:solidFill>
              </a:rPr>
              <a:t>закличку</a:t>
            </a:r>
            <a:r>
              <a:rPr lang="uk-UA" sz="2800" b="1" dirty="0" smtClean="0">
                <a:solidFill>
                  <a:srgbClr val="002060"/>
                </a:solidFill>
              </a:rPr>
              <a:t>. Чітко вимовляйте виділені частини слів. Читай весело, </a:t>
            </a:r>
            <a:r>
              <a:rPr lang="uk-UA" sz="2800" b="1" dirty="0" err="1" smtClean="0">
                <a:solidFill>
                  <a:srgbClr val="002060"/>
                </a:solidFill>
              </a:rPr>
              <a:t>заклично</a:t>
            </a:r>
            <a:r>
              <a:rPr lang="uk-UA" sz="2800" b="1" dirty="0" smtClean="0">
                <a:solidFill>
                  <a:srgbClr val="002060"/>
                </a:solidFill>
              </a:rPr>
              <a:t>.</a:t>
            </a:r>
            <a:endParaRPr lang="uk-UA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7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621482"/>
            <a:ext cx="10225136" cy="70578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Читацька розминка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95487" y="2133650"/>
            <a:ext cx="5258509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err="1">
                <a:solidFill>
                  <a:schemeClr val="bg1"/>
                </a:solidFill>
              </a:rPr>
              <a:t>Шуг</a:t>
            </a:r>
            <a:r>
              <a:rPr lang="uk-UA" sz="3600" b="1" dirty="0">
                <a:solidFill>
                  <a:schemeClr val="bg1"/>
                </a:solidFill>
              </a:rPr>
              <a:t>! – шуліка шугонув,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</a:rPr>
              <a:t>До курчат у двір майнув.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</a:rPr>
              <a:t>Тут Сашко стоїть уже – </a:t>
            </a:r>
          </a:p>
          <a:p>
            <a:pPr algn="ctr"/>
            <a:r>
              <a:rPr lang="uk-UA" sz="3600" b="1" dirty="0">
                <a:solidFill>
                  <a:schemeClr val="bg1"/>
                </a:solidFill>
              </a:rPr>
              <a:t>Пильно квочку стереже.</a:t>
            </a:r>
          </a:p>
          <a:p>
            <a:pPr algn="ctr"/>
            <a:r>
              <a:rPr lang="uk-UA" sz="3600" i="1" dirty="0">
                <a:solidFill>
                  <a:schemeClr val="bg1"/>
                </a:solidFill>
              </a:rPr>
              <a:t>Варвара Гринько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95487" y="1485578"/>
            <a:ext cx="9937104" cy="50405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Прочитайте </a:t>
            </a:r>
            <a:r>
              <a:rPr lang="uk-UA" sz="2800" b="1" dirty="0">
                <a:solidFill>
                  <a:srgbClr val="002060"/>
                </a:solidFill>
              </a:rPr>
              <a:t>скоромовку швидко, впевнено</a:t>
            </a:r>
          </a:p>
        </p:txBody>
      </p:sp>
      <p:pic>
        <p:nvPicPr>
          <p:cNvPr id="6" name="Picture 2" descr="картинка для детей курица и цыплята - Prak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095" y="2216028"/>
            <a:ext cx="4044890" cy="2779944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07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621482"/>
            <a:ext cx="10225136" cy="70578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Читацька розминка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98071" y="2455842"/>
            <a:ext cx="5688632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Грізну хмару - </a:t>
            </a:r>
            <a:r>
              <a:rPr lang="uk-UA" sz="3600" b="1" dirty="0">
                <a:solidFill>
                  <a:srgbClr val="FFFF00"/>
                </a:solidFill>
              </a:rPr>
              <a:t>громовицю</a:t>
            </a:r>
          </a:p>
          <a:p>
            <a:r>
              <a:rPr lang="uk-UA" sz="3600" b="1" dirty="0">
                <a:solidFill>
                  <a:schemeClr val="bg1"/>
                </a:solidFill>
              </a:rPr>
              <a:t>Розірвала </a:t>
            </a:r>
            <a:r>
              <a:rPr lang="uk-UA" sz="3600" b="1" dirty="0">
                <a:solidFill>
                  <a:srgbClr val="FFFF00"/>
                </a:solidFill>
              </a:rPr>
              <a:t>блискавиця</a:t>
            </a:r>
          </a:p>
          <a:p>
            <a:r>
              <a:rPr lang="uk-UA" sz="3600" b="1" dirty="0">
                <a:solidFill>
                  <a:schemeClr val="bg1"/>
                </a:solidFill>
              </a:rPr>
              <a:t>І в ту ж мить – гучний </a:t>
            </a:r>
            <a:r>
              <a:rPr lang="uk-UA" sz="3600" b="1" dirty="0">
                <a:solidFill>
                  <a:srgbClr val="FFFF00"/>
                </a:solidFill>
              </a:rPr>
              <a:t>удар</a:t>
            </a:r>
            <a:r>
              <a:rPr lang="uk-UA" sz="3600" b="1" dirty="0">
                <a:solidFill>
                  <a:schemeClr val="bg1"/>
                </a:solidFill>
              </a:rPr>
              <a:t>!</a:t>
            </a:r>
          </a:p>
          <a:p>
            <a:r>
              <a:rPr lang="uk-UA" sz="3600" b="1" dirty="0">
                <a:solidFill>
                  <a:schemeClr val="bg1"/>
                </a:solidFill>
              </a:rPr>
              <a:t>Мов  гора упала з </a:t>
            </a:r>
            <a:r>
              <a:rPr lang="uk-UA" sz="3600" b="1" dirty="0">
                <a:solidFill>
                  <a:srgbClr val="FFFF00"/>
                </a:solidFill>
              </a:rPr>
              <a:t>хмар</a:t>
            </a:r>
            <a:r>
              <a:rPr lang="uk-UA" sz="3600" b="1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95487" y="1485578"/>
            <a:ext cx="6912768" cy="86409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Прочитайте </a:t>
            </a:r>
            <a:r>
              <a:rPr lang="uk-UA" sz="2800" b="1" dirty="0">
                <a:solidFill>
                  <a:srgbClr val="002060"/>
                </a:solidFill>
              </a:rPr>
              <a:t>акровірш Василя Довжика. </a:t>
            </a:r>
            <a:endParaRPr lang="uk-UA" sz="2800" b="1" dirty="0" smtClean="0">
              <a:solidFill>
                <a:srgbClr val="002060"/>
              </a:solidFill>
            </a:endParaRPr>
          </a:p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Чітко вимовляйте </a:t>
            </a:r>
            <a:r>
              <a:rPr lang="uk-UA" sz="2800" b="1" dirty="0">
                <a:solidFill>
                  <a:srgbClr val="002060"/>
                </a:solidFill>
              </a:rPr>
              <a:t>виділені слова</a:t>
            </a:r>
          </a:p>
        </p:txBody>
      </p:sp>
      <p:pic>
        <p:nvPicPr>
          <p:cNvPr id="7" name="Picture 2" descr="Amazon.com: Thunder Browser: Appstore for Andro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255" y="1989634"/>
            <a:ext cx="3237881" cy="324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25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07455" y="477466"/>
            <a:ext cx="10297144" cy="6865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55" y="1286023"/>
            <a:ext cx="3456383" cy="345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79863" y="1307485"/>
            <a:ext cx="6624736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уроці ви будете продовжувати знайомитися з українськими 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поетами. 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Згадаємо поетів Дмитра Павличка і </a:t>
            </a: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поетесу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Ліну Костенко</a:t>
            </a: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3" descr="D:\3 клас\02 ЧИТАННЯ\1 Савченко уроки\7 Поезії про дивосвіт природи\№086-Д. Павличко. Дядько Дощ. Л. Костенко Шип\2026-03-10_1721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87" y="4005858"/>
            <a:ext cx="2232248" cy="252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17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9269" y="528877"/>
            <a:ext cx="9788988" cy="66866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Відгадайте</a:t>
            </a:r>
            <a:r>
              <a:rPr lang="ru-RU" sz="4000" b="1" dirty="0" smtClean="0"/>
              <a:t> загадку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3692" y="1385361"/>
            <a:ext cx="4397915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Хтось відкрив на небі душ,</a:t>
            </a:r>
          </a:p>
          <a:p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Повно на землі калюж.</a:t>
            </a:r>
          </a:p>
          <a:p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на нас водиця ллється.</a:t>
            </a:r>
          </a:p>
          <a:p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це явище зоветься?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61607" y="2678023"/>
            <a:ext cx="100635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err="1" smtClean="0"/>
              <a:t>Дощ</a:t>
            </a:r>
            <a:endParaRPr lang="ru-RU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948" y="1315561"/>
            <a:ext cx="4203549" cy="2522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Заголовок 3"/>
          <p:cNvSpPr txBox="1">
            <a:spLocks/>
          </p:cNvSpPr>
          <p:nvPr/>
        </p:nvSpPr>
        <p:spPr>
          <a:xfrm>
            <a:off x="8754681" y="4510184"/>
            <a:ext cx="1987405" cy="67767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108814" tIns="54407" rIns="108814" bIns="5440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b="1" cap="none" dirty="0" smtClean="0">
                <a:solidFill>
                  <a:schemeClr val="bg1"/>
                </a:solidFill>
                <a:effectLst/>
              </a:rPr>
              <a:t>ДОЩ</a:t>
            </a:r>
            <a:endParaRPr lang="ru-RU" sz="3200" b="1" cap="none" dirty="0">
              <a:solidFill>
                <a:schemeClr val="bg1"/>
              </a:solidFill>
              <a:effectLst/>
            </a:endParaRPr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6228012" y="4498003"/>
            <a:ext cx="1987405" cy="67767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b="1" cap="none" dirty="0" smtClean="0">
                <a:solidFill>
                  <a:schemeClr val="bg1"/>
                </a:solidFill>
                <a:effectLst/>
              </a:rPr>
              <a:t>ХМАРА</a:t>
            </a:r>
            <a:endParaRPr lang="ru-RU" sz="3200" b="1" cap="none" dirty="0">
              <a:solidFill>
                <a:schemeClr val="bg1"/>
              </a:solidFill>
              <a:effectLst/>
            </a:endParaRP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3667530" y="4498003"/>
            <a:ext cx="1959262" cy="67767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108814" tIns="54407" rIns="108814" bIns="5440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b="1" cap="none" dirty="0" smtClean="0">
                <a:solidFill>
                  <a:schemeClr val="bg1"/>
                </a:solidFill>
                <a:effectLst/>
              </a:rPr>
              <a:t>ВІТЕР</a:t>
            </a:r>
            <a:endParaRPr lang="ru-RU" sz="3200" b="1" cap="none" dirty="0">
              <a:solidFill>
                <a:schemeClr val="bg1"/>
              </a:solidFill>
              <a:effectLst/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6243351" y="4494309"/>
            <a:ext cx="1987405" cy="6654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814" tIns="54407" rIns="108814" bIns="5440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b="1" cap="none" dirty="0" smtClean="0">
                <a:solidFill>
                  <a:schemeClr val="bg1"/>
                </a:solidFill>
                <a:effectLst/>
              </a:rPr>
              <a:t>МАРАХ</a:t>
            </a:r>
            <a:endParaRPr lang="ru-RU" sz="3200" b="1" cap="none" dirty="0">
              <a:solidFill>
                <a:schemeClr val="bg1"/>
              </a:solidFill>
              <a:effectLst/>
            </a:endParaRPr>
          </a:p>
        </p:txBody>
      </p:sp>
      <p:sp>
        <p:nvSpPr>
          <p:cNvPr id="19" name="Заголовок 3"/>
          <p:cNvSpPr txBox="1">
            <a:spLocks/>
          </p:cNvSpPr>
          <p:nvPr/>
        </p:nvSpPr>
        <p:spPr>
          <a:xfrm>
            <a:off x="3665274" y="4523214"/>
            <a:ext cx="1950033" cy="6654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108814" tIns="54407" rIns="108814" bIns="5440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b="1" cap="none" dirty="0" smtClean="0">
                <a:solidFill>
                  <a:schemeClr val="bg1"/>
                </a:solidFill>
                <a:effectLst/>
              </a:rPr>
              <a:t>ТЕРВІ</a:t>
            </a:r>
            <a:endParaRPr lang="ru-RU" sz="3200" b="1" cap="none" dirty="0">
              <a:solidFill>
                <a:schemeClr val="bg1"/>
              </a:solidFill>
              <a:effectLst/>
            </a:endParaRPr>
          </a:p>
        </p:txBody>
      </p:sp>
      <p:sp>
        <p:nvSpPr>
          <p:cNvPr id="20" name="Заголовок 3"/>
          <p:cNvSpPr txBox="1">
            <a:spLocks/>
          </p:cNvSpPr>
          <p:nvPr/>
        </p:nvSpPr>
        <p:spPr>
          <a:xfrm>
            <a:off x="8754681" y="4509914"/>
            <a:ext cx="1987405" cy="6654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108814" tIns="54407" rIns="108814" bIns="5440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b="1" cap="none" dirty="0" smtClean="0">
                <a:solidFill>
                  <a:schemeClr val="bg1"/>
                </a:solidFill>
                <a:effectLst/>
              </a:rPr>
              <a:t>ОЩД</a:t>
            </a:r>
            <a:endParaRPr lang="ru-RU" sz="3200" b="1" cap="none" dirty="0">
              <a:solidFill>
                <a:schemeClr val="bg1"/>
              </a:solidFill>
              <a:effectLst/>
            </a:endParaRPr>
          </a:p>
        </p:txBody>
      </p:sp>
      <p:sp>
        <p:nvSpPr>
          <p:cNvPr id="21" name="Заголовок 3"/>
          <p:cNvSpPr txBox="1">
            <a:spLocks/>
          </p:cNvSpPr>
          <p:nvPr/>
        </p:nvSpPr>
        <p:spPr>
          <a:xfrm>
            <a:off x="1190375" y="4462493"/>
            <a:ext cx="1959262" cy="67767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b="1" cap="none" dirty="0" smtClean="0">
                <a:solidFill>
                  <a:schemeClr val="bg1"/>
                </a:solidFill>
                <a:effectLst/>
              </a:rPr>
              <a:t>СОНЦЕ</a:t>
            </a:r>
            <a:endParaRPr lang="ru-RU" sz="3200" b="1" cap="none" dirty="0">
              <a:solidFill>
                <a:schemeClr val="bg1"/>
              </a:solidFill>
              <a:effectLst/>
            </a:endParaRPr>
          </a:p>
        </p:txBody>
      </p:sp>
      <p:sp>
        <p:nvSpPr>
          <p:cNvPr id="22" name="Заголовок 3"/>
          <p:cNvSpPr txBox="1">
            <a:spLocks/>
          </p:cNvSpPr>
          <p:nvPr/>
        </p:nvSpPr>
        <p:spPr>
          <a:xfrm>
            <a:off x="1194989" y="4462493"/>
            <a:ext cx="1950033" cy="6654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b="1" cap="none" dirty="0" smtClean="0">
                <a:solidFill>
                  <a:schemeClr val="bg1"/>
                </a:solidFill>
                <a:effectLst/>
              </a:rPr>
              <a:t>ОНЦЕС</a:t>
            </a:r>
            <a:endParaRPr lang="ru-RU" sz="3200" b="1" cap="none" dirty="0">
              <a:solidFill>
                <a:schemeClr val="bg1"/>
              </a:solidFill>
              <a:effectLst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209824" y="3752897"/>
            <a:ext cx="4288139" cy="46148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Розшифруйте анаграми</a:t>
            </a:r>
            <a:endParaRPr lang="uk-UA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84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  <p:bldP spid="15" grpId="0" animBg="1"/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  <p:bldP spid="22" grpId="1" animBg="1"/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4123</TotalTime>
  <Words>751</Words>
  <Application>Microsoft Office PowerPoint</Application>
  <PresentationFormat>Произвольный</PresentationFormat>
  <Paragraphs>143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284</cp:revision>
  <dcterms:created xsi:type="dcterms:W3CDTF">2025-08-27T14:01:18Z</dcterms:created>
  <dcterms:modified xsi:type="dcterms:W3CDTF">2026-03-13T11:33:12Z</dcterms:modified>
</cp:coreProperties>
</file>