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726" r:id="rId3"/>
    <p:sldId id="708" r:id="rId4"/>
    <p:sldId id="732" r:id="rId5"/>
    <p:sldId id="733" r:id="rId6"/>
    <p:sldId id="492" r:id="rId7"/>
    <p:sldId id="704" r:id="rId8"/>
    <p:sldId id="723" r:id="rId9"/>
    <p:sldId id="728" r:id="rId10"/>
    <p:sldId id="727" r:id="rId11"/>
    <p:sldId id="724" r:id="rId12"/>
    <p:sldId id="734" r:id="rId13"/>
    <p:sldId id="699" r:id="rId14"/>
    <p:sldId id="722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5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84711" y="1341562"/>
            <a:ext cx="8280920" cy="151216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70C0"/>
                </a:solidFill>
              </a:rPr>
              <a:t>Встановлюю зв’язок дієслів з іменниками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7460183" y="3788986"/>
            <a:ext cx="273630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6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Дієслово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86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2" descr="Дмитрий Дурнев: &quot;До войны Донецк был городом роз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 r="8302"/>
          <a:stretch/>
        </p:blipFill>
        <p:spPr bwMode="auto">
          <a:xfrm>
            <a:off x="1843559" y="3788986"/>
            <a:ext cx="2892254" cy="195539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3" y="621482"/>
            <a:ext cx="10079177" cy="10560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Запишіть дієслова </a:t>
            </a:r>
            <a:r>
              <a:rPr lang="uk-UA" sz="3600" b="1" dirty="0">
                <a:solidFill>
                  <a:schemeClr val="bg1"/>
                </a:solidFill>
              </a:rPr>
              <a:t>разом з іменниками, що зв’язані з ними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3413" y="1789981"/>
            <a:ext cx="1007917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      </a:t>
            </a:r>
            <a:r>
              <a:rPr lang="ru-RU" sz="3200" b="1" dirty="0" err="1">
                <a:solidFill>
                  <a:schemeClr val="bg1"/>
                </a:solidFill>
              </a:rPr>
              <a:t>Займає</a:t>
            </a:r>
            <a:r>
              <a:rPr lang="ru-RU" sz="3200" b="1" dirty="0">
                <a:solidFill>
                  <a:schemeClr val="bg1"/>
                </a:solidFill>
              </a:rPr>
              <a:t> (що?) ………..; </a:t>
            </a:r>
            <a:r>
              <a:rPr lang="ru-RU" sz="3200" b="1" dirty="0" err="1">
                <a:solidFill>
                  <a:schemeClr val="bg1"/>
                </a:solidFill>
              </a:rPr>
              <a:t>розмістили</a:t>
            </a:r>
            <a:r>
              <a:rPr lang="ru-RU" sz="3200" b="1" dirty="0">
                <a:solidFill>
                  <a:schemeClr val="bg1"/>
                </a:solidFill>
              </a:rPr>
              <a:t> (що?) ……………..; </a:t>
            </a:r>
            <a:r>
              <a:rPr lang="ru-RU" sz="3200" b="1" dirty="0" err="1">
                <a:solidFill>
                  <a:schemeClr val="bg1"/>
                </a:solidFill>
              </a:rPr>
              <a:t>красується</a:t>
            </a:r>
            <a:r>
              <a:rPr lang="ru-RU" sz="3200" b="1" dirty="0">
                <a:solidFill>
                  <a:schemeClr val="bg1"/>
                </a:solidFill>
              </a:rPr>
              <a:t> (хто?) …….…….; стоїть (хто?) ……………; перекинулась (що?) ………; проходили (що?) </a:t>
            </a:r>
            <a:r>
              <a:rPr lang="ru-RU" sz="3200" b="1" dirty="0" smtClean="0">
                <a:solidFill>
                  <a:schemeClr val="bg1"/>
                </a:solidFill>
              </a:rPr>
              <a:t>………………..; </a:t>
            </a:r>
            <a:r>
              <a:rPr lang="ru-RU" sz="3200" b="1" dirty="0" err="1">
                <a:solidFill>
                  <a:schemeClr val="bg1"/>
                </a:solidFill>
              </a:rPr>
              <a:t>залишалися</a:t>
            </a:r>
            <a:r>
              <a:rPr lang="ru-RU" sz="3200" b="1" dirty="0">
                <a:solidFill>
                  <a:schemeClr val="bg1"/>
                </a:solidFill>
              </a:rPr>
              <a:t> (в чому) …………… 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03799" y="1660373"/>
            <a:ext cx="1504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букет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64698" y="1629594"/>
            <a:ext cx="1947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галерею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03799" y="2090664"/>
            <a:ext cx="16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півник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92231" y="2150021"/>
            <a:ext cx="164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лелека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6002" y="2648465"/>
            <a:ext cx="131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арка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06185" y="2582069"/>
            <a:ext cx="232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фестивалі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88336" y="3086125"/>
            <a:ext cx="2140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в парку</a:t>
            </a:r>
          </a:p>
        </p:txBody>
      </p:sp>
      <p:pic>
        <p:nvPicPr>
          <p:cNvPr id="12" name="Picture 2" descr="Картинки по запросу &quot;донецк парк кованых фигур фо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638" y="3919753"/>
            <a:ext cx="3683932" cy="2460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45 цікавих фактів про Донець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18" y="3914812"/>
            <a:ext cx="4443178" cy="2496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Донецк. Парк кованых фигу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42" y="3989319"/>
            <a:ext cx="1870908" cy="249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070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8697" y="621482"/>
            <a:ext cx="10149372" cy="8640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Відгадайте назву описаних предметів  і </a:t>
            </a:r>
            <a:r>
              <a:rPr lang="uk-UA" sz="3600" b="1" dirty="0" smtClean="0">
                <a:solidFill>
                  <a:schemeClr val="bg1"/>
                </a:solidFill>
              </a:rPr>
              <a:t>запишіть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697" y="1594259"/>
            <a:ext cx="80876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3200" b="1" dirty="0"/>
              <a:t>Лащиться, умивається, грається …  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6623" y="4509914"/>
            <a:ext cx="634753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Знайдіть </a:t>
            </a:r>
            <a:r>
              <a:rPr lang="uk-UA" sz="2800" b="1" dirty="0">
                <a:solidFill>
                  <a:srgbClr val="0070C0"/>
                </a:solidFill>
              </a:rPr>
              <a:t>серед записаних дієслів слова з префіксами. </a:t>
            </a:r>
            <a:r>
              <a:rPr lang="uk-UA" sz="2800" b="1" dirty="0" smtClean="0">
                <a:solidFill>
                  <a:srgbClr val="0070C0"/>
                </a:solidFill>
              </a:rPr>
              <a:t>Позначте </a:t>
            </a:r>
            <a:r>
              <a:rPr lang="uk-UA" sz="2800" b="1" dirty="0">
                <a:solidFill>
                  <a:srgbClr val="0070C0"/>
                </a:solidFill>
              </a:rPr>
              <a:t>префікси.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4159" y="1594257"/>
            <a:ext cx="1683984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кошеня.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227" y="2456449"/>
            <a:ext cx="559513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2. </a:t>
            </a:r>
            <a:r>
              <a:rPr lang="uk-UA" sz="3200" b="1" dirty="0" smtClean="0"/>
              <a:t>Гріє, світить</a:t>
            </a:r>
            <a:r>
              <a:rPr lang="uk-UA" sz="3200" b="1" dirty="0"/>
              <a:t>, сходить …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4540" y="2345781"/>
            <a:ext cx="1505822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сонце.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5226" y="3213770"/>
            <a:ext cx="594105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3. Росте</a:t>
            </a:r>
            <a:r>
              <a:rPr lang="uk-UA" sz="3200" b="1" dirty="0"/>
              <a:t>, розквітає, пахне </a:t>
            </a:r>
            <a:r>
              <a:rPr lang="ru-RU" sz="3200" b="1" dirty="0"/>
              <a:t>…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7975" y="3061043"/>
            <a:ext cx="1518413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квітка.</a:t>
            </a:r>
          </a:p>
        </p:txBody>
      </p:sp>
      <p:pic>
        <p:nvPicPr>
          <p:cNvPr id="1026" name="Picture 2" descr="D:\Картинки до тестів\Тварини\Кошеня біл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182" y="1623566"/>
            <a:ext cx="1867443" cy="177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Рослини\Кульбаба малюн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182" y="3506157"/>
            <a:ext cx="1917686" cy="197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rot="10800000">
            <a:off x="3514871" y="1651409"/>
            <a:ext cx="272904" cy="163214"/>
            <a:chOff x="7877060" y="2340837"/>
            <a:chExt cx="2091928" cy="187002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rot="10800000" flipH="1" flipV="1">
              <a:off x="7877060" y="2522863"/>
              <a:ext cx="2091928" cy="4976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 rot="10800000">
            <a:off x="3752978" y="2541183"/>
            <a:ext cx="272774" cy="107527"/>
            <a:chOff x="7877060" y="2340837"/>
            <a:chExt cx="2091928" cy="187002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rot="10800000" flipH="1" flipV="1">
              <a:off x="7877060" y="2522863"/>
              <a:ext cx="2091928" cy="4976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 rot="10800000">
            <a:off x="2563639" y="3324081"/>
            <a:ext cx="729930" cy="99305"/>
            <a:chOff x="7877060" y="2340837"/>
            <a:chExt cx="2091928" cy="187002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 rot="10800000" flipH="1" flipV="1">
              <a:off x="7877060" y="2522863"/>
              <a:ext cx="2091928" cy="4976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 descr="D:\Картинки до тестів\Емоції Смайли сонце хмара вода\Сонечко з квітко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815" y="2216879"/>
            <a:ext cx="2172662" cy="17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883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5741" y="4437907"/>
            <a:ext cx="5024282" cy="10010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Спишіть </a:t>
            </a:r>
            <a:r>
              <a:rPr lang="uk-UA" sz="2400" b="1" dirty="0">
                <a:solidFill>
                  <a:srgbClr val="0070C0"/>
                </a:solidFill>
              </a:rPr>
              <a:t>його, поставивши дієслова, що в дужках, у теперішньому часі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55227" y="1228262"/>
            <a:ext cx="10077364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bg1"/>
                </a:solidFill>
              </a:rPr>
              <a:t>     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На Донеччині є місто Слов’янськ. Його (називати) центром видобування солі. У місті (знаходитися) три лікувальні  солоні  озера.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just"/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    А </a:t>
            </a:r>
            <a:r>
              <a:rPr lang="uk-UA" sz="3200" b="1" dirty="0">
                <a:solidFill>
                  <a:schemeClr val="bg1"/>
                </a:solidFill>
              </a:rPr>
              <a:t>ще Слов’янськ (славитися) гончарними виробами. Їх (виготовляти) у маленьких майстернях і (продавати) по всій Україні.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53414" y="494643"/>
            <a:ext cx="10079177" cy="678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ru-RU" sz="4000" b="1" dirty="0" err="1" smtClean="0">
                <a:solidFill>
                  <a:schemeClr val="bg1"/>
                </a:solidFill>
              </a:rPr>
              <a:t>повідомлення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16367" y="1173464"/>
            <a:ext cx="208823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називають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61172" y="1808774"/>
            <a:ext cx="243988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знаходяться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92067" y="2751756"/>
            <a:ext cx="208823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славиться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519" y="3213770"/>
            <a:ext cx="26992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виготовляють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77832" y="3216946"/>
            <a:ext cx="20618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продають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Слов'янськ - це гостинне царство солі та керамі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6" b="772"/>
          <a:stretch/>
        </p:blipFill>
        <p:spPr bwMode="auto">
          <a:xfrm>
            <a:off x="6294370" y="4317341"/>
            <a:ext cx="4323909" cy="2243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2747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6077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3479" y="5454660"/>
            <a:ext cx="9001000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80975" indent="-180975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Що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називають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і на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які питання відповідають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дієслова?</a:t>
            </a:r>
          </a:p>
          <a:p>
            <a:pPr marL="180975" indent="-180975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 змінюються дієслова? Як визначити час дієслова? </a:t>
            </a: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19" y="1197545"/>
            <a:ext cx="2419079" cy="250867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84319" y="3856212"/>
            <a:ext cx="2664296" cy="15323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80975" indent="-180975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Як пишемо частку НЕ з дієсловами? </a:t>
            </a:r>
          </a:p>
        </p:txBody>
      </p:sp>
      <p:pic>
        <p:nvPicPr>
          <p:cNvPr id="2050" name="Picture 2" descr="D:\3 клас\01 УКР МОВА\1 Пономарьова\06 Дієслово\№086-Встановлюю звязок дієслів з іменниками\2026-03-07_2118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33" y="1269554"/>
            <a:ext cx="754060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235" y="1307948"/>
            <a:ext cx="3877636" cy="16177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Вправа «Колесо». </a:t>
            </a:r>
            <a:r>
              <a:rPr lang="uk-UA" sz="2400" b="1" dirty="0" smtClean="0">
                <a:solidFill>
                  <a:srgbClr val="0070C0"/>
                </a:solidFill>
              </a:rPr>
              <a:t>Назвіть </a:t>
            </a:r>
            <a:r>
              <a:rPr lang="uk-UA" sz="2400" b="1" dirty="0">
                <a:solidFill>
                  <a:srgbClr val="0070C0"/>
                </a:solidFill>
              </a:rPr>
              <a:t>дієслова, що характеризують </a:t>
            </a:r>
            <a:r>
              <a:rPr lang="uk-UA" sz="2400" b="1" dirty="0" smtClean="0">
                <a:solidFill>
                  <a:srgbClr val="0070C0"/>
                </a:solidFill>
              </a:rPr>
              <a:t>вашу </a:t>
            </a:r>
            <a:r>
              <a:rPr lang="uk-UA" sz="2400" b="1" dirty="0">
                <a:solidFill>
                  <a:srgbClr val="0070C0"/>
                </a:solidFill>
              </a:rPr>
              <a:t>діяльність на цьому </a:t>
            </a:r>
            <a:r>
              <a:rPr lang="uk-UA" sz="2400" b="1" dirty="0" smtClean="0">
                <a:solidFill>
                  <a:srgbClr val="0070C0"/>
                </a:solidFill>
              </a:rPr>
              <a:t>уроці.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Картинки по запросу &quot;клипарт чертовое колесо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48" y="0"/>
            <a:ext cx="6780062" cy="668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клипарт дети на уроке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6"/>
          <a:stretch/>
        </p:blipFill>
        <p:spPr bwMode="auto">
          <a:xfrm>
            <a:off x="835447" y="3069754"/>
            <a:ext cx="3877639" cy="290571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493707" y="1862710"/>
            <a:ext cx="1966476" cy="461772"/>
          </a:xfrm>
          <a:prstGeom prst="rect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працював/ла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96157" y="1234320"/>
            <a:ext cx="1417844" cy="461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писав/ла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543356" y="1960148"/>
            <a:ext cx="1554243" cy="46177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слухав/ла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08455" y="3362191"/>
            <a:ext cx="218651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відповідав/ла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572302" y="5016714"/>
            <a:ext cx="184832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err="1">
                <a:solidFill>
                  <a:schemeClr val="bg1"/>
                </a:solidFill>
              </a:rPr>
              <a:t>с</a:t>
            </a:r>
            <a:r>
              <a:rPr lang="uk-UA" sz="2400" b="1" dirty="0" err="1" smtClean="0">
                <a:solidFill>
                  <a:schemeClr val="bg1"/>
                </a:solidFill>
              </a:rPr>
              <a:t>тарав</a:t>
            </a:r>
            <a:r>
              <a:rPr lang="uk-UA" sz="2400" b="1" dirty="0" smtClean="0">
                <a:solidFill>
                  <a:schemeClr val="bg1"/>
                </a:solidFill>
              </a:rPr>
              <a:t>/</a:t>
            </a:r>
            <a:r>
              <a:rPr lang="uk-UA" sz="2400" b="1" dirty="0" err="1" smtClean="0">
                <a:solidFill>
                  <a:schemeClr val="bg1"/>
                </a:solidFill>
              </a:rPr>
              <a:t>лася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46079" y="5613611"/>
            <a:ext cx="1517997" cy="46177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думав/ла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59973" y="5016714"/>
            <a:ext cx="1867170" cy="46177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складав/ла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24780" y="3362190"/>
            <a:ext cx="1863483" cy="46177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добирав/ла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9235" y="494644"/>
            <a:ext cx="3877636" cy="703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248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>
            <a:spLocks noChangeArrowheads="1"/>
          </p:cNvSpPr>
          <p:nvPr/>
        </p:nvSpPr>
        <p:spPr bwMode="auto">
          <a:xfrm>
            <a:off x="4341246" y="2077587"/>
            <a:ext cx="170183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Слухаю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5" name="Рисунок 6" descr="Рис 38-13 Сов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8" b="16869"/>
          <a:stretch>
            <a:fillRect/>
          </a:stretch>
        </p:blipFill>
        <p:spPr bwMode="auto">
          <a:xfrm>
            <a:off x="1033470" y="2173522"/>
            <a:ext cx="2538281" cy="3205266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72799" y="1371918"/>
            <a:ext cx="9643768" cy="617382"/>
          </a:xfrm>
          <a:prstGeom prst="rect">
            <a:avLst/>
          </a:prstGeom>
          <a:ln w="38100">
            <a:solidFill>
              <a:srgbClr val="0070C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+mn-lt"/>
              </a:rPr>
              <a:t>Прочитайте дієслова. Виберіть дії, від яких відчуваєте задоволення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33470" y="538933"/>
            <a:ext cx="10019216" cy="7301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Горизонтальный свиток 7"/>
          <p:cNvSpPr>
            <a:spLocks noChangeArrowheads="1"/>
          </p:cNvSpPr>
          <p:nvPr/>
        </p:nvSpPr>
        <p:spPr bwMode="auto">
          <a:xfrm>
            <a:off x="4579863" y="3505065"/>
            <a:ext cx="2521843" cy="777061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відповідаю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Горизонтальный свиток 8"/>
          <p:cNvSpPr>
            <a:spLocks noChangeArrowheads="1"/>
          </p:cNvSpPr>
          <p:nvPr/>
        </p:nvSpPr>
        <p:spPr bwMode="auto">
          <a:xfrm>
            <a:off x="8758135" y="2754619"/>
            <a:ext cx="196937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міркую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Горизонтальный свиток 9"/>
          <p:cNvSpPr>
            <a:spLocks noChangeArrowheads="1"/>
          </p:cNvSpPr>
          <p:nvPr/>
        </p:nvSpPr>
        <p:spPr bwMode="auto">
          <a:xfrm>
            <a:off x="4341249" y="2787285"/>
            <a:ext cx="170182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чую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Горизонтальный свиток 10"/>
          <p:cNvSpPr>
            <a:spLocks noChangeArrowheads="1"/>
          </p:cNvSpPr>
          <p:nvPr/>
        </p:nvSpPr>
        <p:spPr bwMode="auto">
          <a:xfrm>
            <a:off x="8731446" y="1989634"/>
            <a:ext cx="202274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розумію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Горизонтальный свиток 11"/>
          <p:cNvSpPr>
            <a:spLocks noChangeArrowheads="1"/>
          </p:cNvSpPr>
          <p:nvPr/>
        </p:nvSpPr>
        <p:spPr bwMode="auto">
          <a:xfrm>
            <a:off x="6094683" y="5102597"/>
            <a:ext cx="2600466" cy="777061"/>
          </a:xfrm>
          <a:prstGeom prst="horizontalScroll">
            <a:avLst/>
          </a:prstGeom>
          <a:solidFill>
            <a:srgbClr val="00B0F0"/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намагаюсь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Горизонтальный свиток 12"/>
          <p:cNvSpPr>
            <a:spLocks noChangeArrowheads="1"/>
          </p:cNvSpPr>
          <p:nvPr/>
        </p:nvSpPr>
        <p:spPr bwMode="auto">
          <a:xfrm>
            <a:off x="4970169" y="4282126"/>
            <a:ext cx="2055386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виконую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Горизонтальный свиток 13"/>
          <p:cNvSpPr>
            <a:spLocks noChangeArrowheads="1"/>
          </p:cNvSpPr>
          <p:nvPr/>
        </p:nvSpPr>
        <p:spPr bwMode="auto">
          <a:xfrm>
            <a:off x="6397647" y="2044887"/>
            <a:ext cx="1902749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дивлюсь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Горизонтальный свиток 14"/>
          <p:cNvSpPr>
            <a:spLocks noChangeArrowheads="1"/>
          </p:cNvSpPr>
          <p:nvPr/>
        </p:nvSpPr>
        <p:spPr bwMode="auto">
          <a:xfrm>
            <a:off x="6484674" y="2766221"/>
            <a:ext cx="190275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бачу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Горизонтальный свиток 15"/>
          <p:cNvSpPr>
            <a:spLocks noChangeArrowheads="1"/>
          </p:cNvSpPr>
          <p:nvPr/>
        </p:nvSpPr>
        <p:spPr bwMode="auto">
          <a:xfrm>
            <a:off x="7479394" y="4251802"/>
            <a:ext cx="202953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творю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Горизонтальный свиток 16"/>
          <p:cNvSpPr>
            <a:spLocks noChangeArrowheads="1"/>
          </p:cNvSpPr>
          <p:nvPr/>
        </p:nvSpPr>
        <p:spPr bwMode="auto">
          <a:xfrm>
            <a:off x="7333879" y="3482711"/>
            <a:ext cx="2718592" cy="777061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співпрацюю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85306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49474"/>
            <a:ext cx="9865096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59" y="4077866"/>
            <a:ext cx="2393054" cy="24282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3 клас\01 УКР МОВА\1 Пономарьова\06 Дієслово\№085-Правильно пишу не з дієсловами\2026-03-06_220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1257211"/>
            <a:ext cx="7776864" cy="44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3782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6984" y="548807"/>
            <a:ext cx="10040973" cy="627122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/>
            <a:r>
              <a:rPr lang="uk-UA" sz="3600" b="1" dirty="0">
                <a:solidFill>
                  <a:schemeClr val="bg1"/>
                </a:solidFill>
                <a:effectLst/>
              </a:rPr>
              <a:t>Вправа «Портрет дієслова»</a:t>
            </a:r>
            <a:endParaRPr lang="ru-RU" sz="3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8916" y="1230806"/>
            <a:ext cx="6977331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Дієслово</a:t>
            </a:r>
            <a:r>
              <a:rPr lang="en-US" sz="2800" b="1" dirty="0" smtClean="0">
                <a:solidFill>
                  <a:schemeClr val="bg1"/>
                </a:solidFill>
              </a:rPr>
              <a:t> – </a:t>
            </a:r>
            <a:r>
              <a:rPr lang="uk-UA" sz="2800" b="1" dirty="0" smtClean="0">
                <a:solidFill>
                  <a:schemeClr val="bg1"/>
                </a:solidFill>
              </a:rPr>
              <a:t>це частина мови, що називає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36984" y="1817705"/>
            <a:ext cx="4358816" cy="52334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і відповідає на питання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36984" y="2405980"/>
            <a:ext cx="3648917" cy="52334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Дієслово зв'язане з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36247" y="1230806"/>
            <a:ext cx="2461357" cy="52334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дію предмета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40340" y="1819588"/>
            <a:ext cx="4133879" cy="52334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що робить? що роблять?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85901" y="2405979"/>
            <a:ext cx="2043139" cy="52334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іменником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23025" y="3024776"/>
            <a:ext cx="4372775" cy="52334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Дієслова змінюються за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10848" y="3024897"/>
            <a:ext cx="1318192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</a:rPr>
              <a:t>часами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!_Безпечна поведінка\8_OI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997" y="2472733"/>
            <a:ext cx="3355671" cy="335863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2"/>
          <p:cNvSpPr txBox="1">
            <a:spLocks/>
          </p:cNvSpPr>
          <p:nvPr/>
        </p:nvSpPr>
        <p:spPr>
          <a:xfrm>
            <a:off x="1023025" y="3703967"/>
            <a:ext cx="5933102" cy="89616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Розгляньте малюнок. Доберіть за ним дієслова. Змініть їх за часами. Наприклад:</a:t>
            </a:r>
          </a:p>
        </p:txBody>
      </p:sp>
    </p:spTree>
    <p:extLst>
      <p:ext uri="{BB962C8B-B14F-4D97-AF65-F5344CB8AC3E}">
        <p14:creationId xmlns:p14="http://schemas.microsoft.com/office/powerpoint/2010/main" val="5478103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6" grpId="0" animBg="1"/>
      <p:bldP spid="17" grpId="0" animBg="1"/>
      <p:bldP spid="14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1" t="18049" r="3492"/>
          <a:stretch/>
        </p:blipFill>
        <p:spPr>
          <a:xfrm>
            <a:off x="9379206" y="2307461"/>
            <a:ext cx="1820536" cy="30733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9382" y="2318727"/>
            <a:ext cx="1879234" cy="30620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4445" y="569356"/>
            <a:ext cx="10232162" cy="6385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«Допоможи друзям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28772" y="2327258"/>
            <a:ext cx="633161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Довідка</a:t>
            </a:r>
            <a:r>
              <a:rPr lang="uk-UA" sz="2800" b="1" dirty="0">
                <a:solidFill>
                  <a:srgbClr val="FFFF00"/>
                </a:solidFill>
              </a:rPr>
              <a:t>:</a:t>
            </a:r>
            <a:r>
              <a:rPr lang="uk-UA" sz="2800" b="1" dirty="0">
                <a:solidFill>
                  <a:schemeClr val="bg1"/>
                </a:solidFill>
              </a:rPr>
              <a:t> виставу, на велосипеді, кінофільм, з парашутом, на гойдалці.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9703" y="3357786"/>
            <a:ext cx="2510943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Дивитися</a:t>
            </a:r>
          </a:p>
          <a:p>
            <a:r>
              <a:rPr lang="uk-UA" sz="3200" b="1" dirty="0" smtClean="0"/>
              <a:t>стрибати</a:t>
            </a:r>
          </a:p>
          <a:p>
            <a:r>
              <a:rPr lang="uk-UA" sz="3200" b="1" dirty="0"/>
              <a:t>кататися</a:t>
            </a:r>
          </a:p>
          <a:p>
            <a:r>
              <a:rPr lang="uk-UA" sz="3200" b="1" dirty="0"/>
              <a:t>гойдатися</a:t>
            </a:r>
          </a:p>
          <a:p>
            <a:r>
              <a:rPr lang="uk-UA" sz="3200" b="1" dirty="0" smtClean="0"/>
              <a:t>переглядати</a:t>
            </a:r>
            <a:endParaRPr lang="uk-UA" sz="3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19382" y="1327135"/>
            <a:ext cx="10232162" cy="9320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Щебетунчик </a:t>
            </a:r>
            <a:r>
              <a:rPr lang="uk-UA" sz="2400" b="1" dirty="0">
                <a:solidFill>
                  <a:srgbClr val="0070C0"/>
                </a:solidFill>
              </a:rPr>
              <a:t>має записати іменники, які зв'язані з дієсловами, які записала Читалочка, використовуючи слова з довідки.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01478" y="3357786"/>
            <a:ext cx="3342881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виставу</a:t>
            </a:r>
          </a:p>
          <a:p>
            <a:r>
              <a:rPr lang="uk-UA" sz="3200" b="1" dirty="0" smtClean="0"/>
              <a:t>з парашутом</a:t>
            </a:r>
          </a:p>
          <a:p>
            <a:r>
              <a:rPr lang="uk-UA" sz="3200" b="1" dirty="0" smtClean="0"/>
              <a:t>на велосипеді</a:t>
            </a:r>
            <a:endParaRPr lang="uk-UA" sz="3200" b="1" dirty="0"/>
          </a:p>
          <a:p>
            <a:r>
              <a:rPr lang="uk-UA" sz="3200" b="1" dirty="0" smtClean="0"/>
              <a:t>на гойдалці</a:t>
            </a:r>
            <a:endParaRPr lang="uk-UA" sz="3200" b="1" dirty="0"/>
          </a:p>
          <a:p>
            <a:r>
              <a:rPr lang="uk-UA" sz="3200" b="1" dirty="0" smtClean="0"/>
              <a:t>кінофільм</a:t>
            </a:r>
            <a:endParaRPr lang="uk-UA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65726" y="5943154"/>
            <a:ext cx="4848241" cy="582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Змініть дієслова за часами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898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5535" y="1413569"/>
            <a:ext cx="6605678" cy="304698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будемо вчитися </a:t>
            </a: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встановлювати </a:t>
            </a:r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зв’язок дієслів з іменниками</a:t>
            </a: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Побуваємо у місті Донецьк, яке раніше називали містом троянд, та іншими пам'ятками міста.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2" y="1414203"/>
            <a:ext cx="3156944" cy="30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Дмитрий Дурнев: &quot;До войны Донецк был городом роз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 r="8302"/>
          <a:stretch/>
        </p:blipFill>
        <p:spPr bwMode="auto">
          <a:xfrm>
            <a:off x="5659983" y="4460556"/>
            <a:ext cx="3203032" cy="2165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3 клас\01 УКР МОВА\1 Пономарьова\06 Дієслово\№087-Добираю дієслова - антоніми і синоніми\Аркуш в лінію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894"/>
          <a:stretch/>
        </p:blipFill>
        <p:spPr bwMode="auto">
          <a:xfrm>
            <a:off x="944693" y="1239354"/>
            <a:ext cx="9163028" cy="53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0" t="47183" r="18141" b="34299"/>
          <a:stretch/>
        </p:blipFill>
        <p:spPr>
          <a:xfrm>
            <a:off x="3441054" y="1873048"/>
            <a:ext cx="4451177" cy="9965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93903" y="-704032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94066" y="-786662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34782" y="-684309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6649" y="-704032"/>
            <a:ext cx="511850" cy="6391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8870" y="-646935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434344" y="1334084"/>
            <a:ext cx="526345" cy="6572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59342" y="1366349"/>
            <a:ext cx="474665" cy="592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45590" y="538848"/>
            <a:ext cx="8426703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14" y="-745347"/>
            <a:ext cx="1928220" cy="82017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70" t="16367" r="8172" b="21020"/>
          <a:stretch/>
        </p:blipFill>
        <p:spPr>
          <a:xfrm>
            <a:off x="5004000" y="1342460"/>
            <a:ext cx="1819163" cy="92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405459"/>
            <a:ext cx="10851104" cy="936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Прочитайте текст. </a:t>
            </a:r>
            <a:r>
              <a:rPr lang="uk-UA" sz="3200" b="1" dirty="0">
                <a:solidFill>
                  <a:schemeClr val="bg1"/>
                </a:solidFill>
              </a:rPr>
              <a:t>Які факти з тексту були для вас невідомими? 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553" y="1368732"/>
            <a:ext cx="1085110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     Місто </a:t>
            </a:r>
            <a:r>
              <a:rPr lang="uk-UA" sz="2800" b="1" dirty="0">
                <a:solidFill>
                  <a:schemeClr val="bg1"/>
                </a:solidFill>
              </a:rPr>
              <a:t>Донецьк </a:t>
            </a:r>
            <a:r>
              <a:rPr lang="uk-UA" sz="2800" b="1" dirty="0">
                <a:solidFill>
                  <a:srgbClr val="FFFF00"/>
                </a:solidFill>
              </a:rPr>
              <a:t>стоїть</a:t>
            </a:r>
            <a:r>
              <a:rPr lang="uk-UA" sz="2800" b="1" dirty="0">
                <a:solidFill>
                  <a:schemeClr val="bg1"/>
                </a:solidFill>
              </a:rPr>
              <a:t> на берегах річки </a:t>
            </a:r>
            <a:r>
              <a:rPr lang="uk-UA" sz="2800" b="1" dirty="0" smtClean="0">
                <a:solidFill>
                  <a:schemeClr val="bg1"/>
                </a:solidFill>
              </a:rPr>
              <a:t>Кальміус</a:t>
            </a:r>
            <a:r>
              <a:rPr lang="uk-UA" sz="2800" b="1" dirty="0">
                <a:solidFill>
                  <a:schemeClr val="bg1"/>
                </a:solidFill>
              </a:rPr>
              <a:t>, яка </a:t>
            </a:r>
            <a:r>
              <a:rPr lang="uk-UA" sz="2800" b="1" dirty="0">
                <a:solidFill>
                  <a:srgbClr val="FFFF00"/>
                </a:solidFill>
              </a:rPr>
              <a:t>несе</a:t>
            </a:r>
            <a:r>
              <a:rPr lang="uk-UA" sz="2800" b="1" dirty="0">
                <a:solidFill>
                  <a:schemeClr val="bg1"/>
                </a:solidFill>
              </a:rPr>
              <a:t> свої води в Азовське море. Донецьк </a:t>
            </a:r>
            <a:r>
              <a:rPr lang="uk-UA" sz="2800" b="1" dirty="0">
                <a:solidFill>
                  <a:srgbClr val="FFFF00"/>
                </a:solidFill>
              </a:rPr>
              <a:t>отримав</a:t>
            </a:r>
            <a:r>
              <a:rPr lang="uk-UA" sz="2800" b="1" dirty="0">
                <a:solidFill>
                  <a:schemeClr val="bg1"/>
                </a:solidFill>
              </a:rPr>
              <a:t> ще одну назву — місто мільйона троянд. І справді, на кожного мешканця і мешканку тут раніше припадав один кущ цих красивих квітів. 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    </a:t>
            </a:r>
            <a:r>
              <a:rPr lang="uk-UA" sz="2800" b="1" dirty="0" err="1" smtClean="0">
                <a:solidFill>
                  <a:schemeClr val="bg1"/>
                </a:solidFill>
              </a:rPr>
              <a:t>Троянди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легко </a:t>
            </a:r>
            <a:r>
              <a:rPr lang="uk-UA" sz="2800" b="1" dirty="0" err="1">
                <a:solidFill>
                  <a:srgbClr val="FFFF00"/>
                </a:solidFill>
              </a:rPr>
              <a:t>переносять</a:t>
            </a:r>
            <a:r>
              <a:rPr lang="uk-UA" sz="2800" b="1" dirty="0">
                <a:solidFill>
                  <a:schemeClr val="bg1"/>
                </a:solidFill>
              </a:rPr>
              <a:t> високу температуру. Відомо, що влітку температура повітря в </a:t>
            </a:r>
            <a:r>
              <a:rPr lang="uk-UA" sz="2800" b="1" dirty="0" smtClean="0">
                <a:solidFill>
                  <a:schemeClr val="bg1"/>
                </a:solidFill>
              </a:rPr>
              <a:t>Донецьку </a:t>
            </a:r>
            <a:r>
              <a:rPr lang="uk-UA" sz="2800" b="1" dirty="0">
                <a:solidFill>
                  <a:schemeClr val="bg1"/>
                </a:solidFill>
              </a:rPr>
              <a:t>така, як у </a:t>
            </a:r>
            <a:r>
              <a:rPr lang="uk-UA" sz="2800" b="1" dirty="0" err="1">
                <a:solidFill>
                  <a:schemeClr val="bg1"/>
                </a:solidFill>
              </a:rPr>
              <a:t>Каїрі</a:t>
            </a:r>
            <a:r>
              <a:rPr lang="uk-UA" sz="2800" b="1" dirty="0">
                <a:solidFill>
                  <a:schemeClr val="bg1"/>
                </a:solidFill>
              </a:rPr>
              <a:t> — столиці Єгипту.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8499" y="4079295"/>
            <a:ext cx="789778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Визначте, </a:t>
            </a:r>
            <a:r>
              <a:rPr lang="uk-UA" sz="2400" b="1" dirty="0">
                <a:solidFill>
                  <a:srgbClr val="0070C0"/>
                </a:solidFill>
              </a:rPr>
              <a:t>з якими іменниками зв’язані виділені </a:t>
            </a:r>
            <a:r>
              <a:rPr lang="uk-UA" sz="2400" b="1" dirty="0" smtClean="0">
                <a:solidFill>
                  <a:srgbClr val="0070C0"/>
                </a:solidFill>
              </a:rPr>
              <a:t>дієслова. Знайдіть </a:t>
            </a:r>
            <a:r>
              <a:rPr lang="uk-UA" sz="2400" b="1" dirty="0">
                <a:solidFill>
                  <a:srgbClr val="0070C0"/>
                </a:solidFill>
              </a:rPr>
              <a:t>їх за питаннями і </a:t>
            </a:r>
            <a:r>
              <a:rPr lang="uk-UA" sz="2400" b="1" dirty="0" smtClean="0">
                <a:solidFill>
                  <a:srgbClr val="0070C0"/>
                </a:solidFill>
              </a:rPr>
              <a:t>запиши перші 4 пари.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3553" y="4927216"/>
            <a:ext cx="772273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Стоїть </a:t>
            </a:r>
            <a:r>
              <a:rPr lang="ru-RU" sz="2800" b="1" dirty="0">
                <a:solidFill>
                  <a:srgbClr val="FFFF00"/>
                </a:solidFill>
              </a:rPr>
              <a:t>(що?) ………..; стоїть (де?) …………………; </a:t>
            </a:r>
            <a:r>
              <a:rPr lang="ru-RU" sz="2800" b="1" dirty="0" err="1">
                <a:solidFill>
                  <a:srgbClr val="FFFF00"/>
                </a:solidFill>
              </a:rPr>
              <a:t>несе</a:t>
            </a:r>
            <a:r>
              <a:rPr lang="ru-RU" sz="2800" b="1" dirty="0">
                <a:solidFill>
                  <a:srgbClr val="FFFF00"/>
                </a:solidFill>
              </a:rPr>
              <a:t> (що?)  …….…; </a:t>
            </a:r>
            <a:r>
              <a:rPr lang="ru-RU" sz="2800" b="1" dirty="0" err="1">
                <a:solidFill>
                  <a:srgbClr val="FFFF00"/>
                </a:solidFill>
              </a:rPr>
              <a:t>несе</a:t>
            </a:r>
            <a:r>
              <a:rPr lang="ru-RU" sz="2800" b="1" dirty="0">
                <a:solidFill>
                  <a:srgbClr val="FFFF00"/>
                </a:solidFill>
              </a:rPr>
              <a:t> (куди?) ……………; </a:t>
            </a:r>
            <a:r>
              <a:rPr lang="ru-RU" sz="2800" b="1" dirty="0" err="1">
                <a:solidFill>
                  <a:srgbClr val="FFFF00"/>
                </a:solidFill>
              </a:rPr>
              <a:t>отримав</a:t>
            </a:r>
            <a:r>
              <a:rPr lang="ru-RU" sz="2800" b="1" dirty="0">
                <a:solidFill>
                  <a:srgbClr val="FFFF00"/>
                </a:solidFill>
              </a:rPr>
              <a:t> (що?) …………; </a:t>
            </a:r>
            <a:r>
              <a:rPr lang="ru-RU" sz="2800" b="1" dirty="0" err="1" smtClean="0">
                <a:solidFill>
                  <a:srgbClr val="FFFF00"/>
                </a:solidFill>
              </a:rPr>
              <a:t>переносять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(що?) …………………… 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35647" y="479794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295FFF"/>
                </a:solidFill>
              </a:rPr>
              <a:t>місто</a:t>
            </a:r>
            <a:endParaRPr lang="uk-UA" sz="1800" b="1" dirty="0">
              <a:solidFill>
                <a:srgbClr val="295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87975" y="4797946"/>
            <a:ext cx="1906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295FFF"/>
                </a:solidFill>
              </a:rPr>
              <a:t>на берегах</a:t>
            </a:r>
            <a:endParaRPr lang="uk-UA" sz="1800" b="1" dirty="0">
              <a:solidFill>
                <a:srgbClr val="295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99543" y="5255059"/>
            <a:ext cx="1063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295FFF"/>
                </a:solidFill>
              </a:rPr>
              <a:t>води</a:t>
            </a:r>
            <a:endParaRPr lang="uk-UA" sz="1800" b="1" dirty="0">
              <a:solidFill>
                <a:srgbClr val="295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51871" y="5255059"/>
            <a:ext cx="134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295FFF"/>
                </a:solidFill>
              </a:rPr>
              <a:t>в море</a:t>
            </a:r>
            <a:endParaRPr lang="uk-UA" sz="1800" b="1" dirty="0">
              <a:solidFill>
                <a:srgbClr val="295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99543" y="5639812"/>
            <a:ext cx="117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295FFF"/>
                </a:solidFill>
              </a:rPr>
              <a:t>назву</a:t>
            </a:r>
            <a:endParaRPr lang="uk-UA" sz="1800" b="1" dirty="0">
              <a:solidFill>
                <a:srgbClr val="295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59983" y="5648200"/>
            <a:ext cx="227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295FFF"/>
                </a:solidFill>
              </a:rPr>
              <a:t>температуру</a:t>
            </a:r>
            <a:endParaRPr lang="uk-UA" sz="1800" b="1" dirty="0">
              <a:solidFill>
                <a:srgbClr val="295FFF"/>
              </a:solidFill>
            </a:endParaRPr>
          </a:p>
        </p:txBody>
      </p:sp>
      <p:pic>
        <p:nvPicPr>
          <p:cNvPr id="3074" name="Picture 2" descr="З Днем народження, українська столице Донбасу! &quot;Скоро наш прапор знову  майорітиме в українському Донецьку!&quot; - Порошен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3994451"/>
            <a:ext cx="3361621" cy="2521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3856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4224" y="5302002"/>
            <a:ext cx="9735292" cy="4783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Випишіть </a:t>
            </a:r>
            <a:r>
              <a:rPr lang="uk-UA" sz="2400" b="1" dirty="0">
                <a:solidFill>
                  <a:srgbClr val="0070C0"/>
                </a:solidFill>
              </a:rPr>
              <a:t>з тексту </a:t>
            </a:r>
            <a:r>
              <a:rPr lang="uk-UA" sz="2400" b="1" dirty="0" smtClean="0">
                <a:solidFill>
                  <a:srgbClr val="0070C0"/>
                </a:solidFill>
              </a:rPr>
              <a:t>дієслова </a:t>
            </a:r>
            <a:r>
              <a:rPr lang="uk-UA" sz="2400" b="1" dirty="0">
                <a:solidFill>
                  <a:srgbClr val="0070C0"/>
                </a:solidFill>
              </a:rPr>
              <a:t>разом з іменниками, що зв’язані з ними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26615" y="1185881"/>
            <a:ext cx="8496944" cy="3970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     У </a:t>
            </a:r>
            <a:r>
              <a:rPr lang="uk-UA" sz="2800" b="1" dirty="0">
                <a:solidFill>
                  <a:schemeClr val="bg1"/>
                </a:solidFill>
              </a:rPr>
              <a:t>Донецьку було закладено єдиний у Європі унікальний парк кованих фігур.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    Найпочесніше </a:t>
            </a:r>
            <a:r>
              <a:rPr lang="uk-UA" sz="2800" b="1" dirty="0">
                <a:solidFill>
                  <a:schemeClr val="bg1"/>
                </a:solidFill>
              </a:rPr>
              <a:t>місце тут займає розкішний букет троянд. Ще тут розмістили галерею «Знаки зодіаку». Красується викуваний з металу півник, гордо стоїть лелека, через доріжку перекинулась арка дружби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      </a:t>
            </a:r>
            <a:r>
              <a:rPr lang="ru-RU" sz="2800" b="1" dirty="0" smtClean="0">
                <a:solidFill>
                  <a:schemeClr val="bg1"/>
                </a:solidFill>
              </a:rPr>
              <a:t>У </a:t>
            </a:r>
            <a:r>
              <a:rPr lang="uk-UA" sz="2800" b="1" dirty="0">
                <a:solidFill>
                  <a:schemeClr val="bg1"/>
                </a:solidFill>
              </a:rPr>
              <a:t>місті проходили фестивалі ковальської майстерності. Найкращі роботи залишалися в парку як подарунок місту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53414" y="494643"/>
            <a:ext cx="10079177" cy="678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ru-RU" sz="3600" b="1" dirty="0" err="1" smtClean="0">
                <a:solidFill>
                  <a:schemeClr val="bg1"/>
                </a:solidFill>
              </a:rPr>
              <a:t>повідомлення</a:t>
            </a:r>
            <a:r>
              <a:rPr lang="ru-RU" sz="3600" b="1" dirty="0" smtClean="0">
                <a:solidFill>
                  <a:schemeClr val="bg1"/>
                </a:solidFill>
              </a:rPr>
              <a:t> про </a:t>
            </a:r>
            <a:r>
              <a:rPr lang="ru-RU" sz="3600" b="1" dirty="0" err="1" smtClean="0">
                <a:solidFill>
                  <a:schemeClr val="bg1"/>
                </a:solidFill>
              </a:rPr>
              <a:t>незвичайний</a:t>
            </a:r>
            <a:r>
              <a:rPr lang="ru-RU" sz="3600" b="1" dirty="0" smtClean="0">
                <a:solidFill>
                  <a:schemeClr val="bg1"/>
                </a:solidFill>
              </a:rPr>
              <a:t> парк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Картинки по запросу &quot;донецк парк кованых фигур фото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7" y="1413570"/>
            <a:ext cx="2448122" cy="3264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414902" y="2493690"/>
            <a:ext cx="1269417" cy="61362"/>
            <a:chOff x="4386805" y="2801074"/>
            <a:chExt cx="1759352" cy="95993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5480448" y="2890756"/>
            <a:ext cx="1794639" cy="83132"/>
            <a:chOff x="4386805" y="2801074"/>
            <a:chExt cx="1759352" cy="95993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3118942" y="3285778"/>
            <a:ext cx="1650817" cy="88465"/>
            <a:chOff x="4386805" y="2801074"/>
            <a:chExt cx="1759352" cy="95993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10556527" y="3319344"/>
            <a:ext cx="967032" cy="88465"/>
            <a:chOff x="4386805" y="2801074"/>
            <a:chExt cx="1759352" cy="95993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6672173" y="3717826"/>
            <a:ext cx="2156162" cy="126652"/>
            <a:chOff x="4386805" y="2801074"/>
            <a:chExt cx="1759352" cy="95993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8180263" y="4581922"/>
            <a:ext cx="2020405" cy="95810"/>
            <a:chOff x="4386805" y="2801074"/>
            <a:chExt cx="1759352" cy="95993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5385045" y="4205425"/>
            <a:ext cx="1715098" cy="88465"/>
            <a:chOff x="4386805" y="2801074"/>
            <a:chExt cx="1759352" cy="95993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11624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9274</TotalTime>
  <Words>662</Words>
  <Application>Microsoft Office PowerPoint</Application>
  <PresentationFormat>Произвольный</PresentationFormat>
  <Paragraphs>125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Встановлюю зв’язок дієслів з іменниками</vt:lpstr>
      <vt:lpstr>Презентация PowerPoint</vt:lpstr>
      <vt:lpstr>Презентация PowerPoint</vt:lpstr>
      <vt:lpstr>Вправа «Портрет дієслова»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713</cp:revision>
  <dcterms:created xsi:type="dcterms:W3CDTF">2025-08-27T14:01:18Z</dcterms:created>
  <dcterms:modified xsi:type="dcterms:W3CDTF">2026-03-10T11:35:46Z</dcterms:modified>
</cp:coreProperties>
</file>