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579" r:id="rId3"/>
    <p:sldId id="620" r:id="rId4"/>
    <p:sldId id="584" r:id="rId5"/>
    <p:sldId id="326" r:id="rId6"/>
    <p:sldId id="604" r:id="rId7"/>
    <p:sldId id="621" r:id="rId8"/>
    <p:sldId id="625" r:id="rId9"/>
    <p:sldId id="503" r:id="rId10"/>
    <p:sldId id="622" r:id="rId11"/>
    <p:sldId id="628" r:id="rId12"/>
    <p:sldId id="627" r:id="rId13"/>
    <p:sldId id="536" r:id="rId14"/>
    <p:sldId id="578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4" y="1125538"/>
            <a:ext cx="9116624" cy="160043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Пташка, яка в’яже рукавичку. 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. Качан «Розливається Дунай...».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67693" y="4039721"/>
            <a:ext cx="417646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6.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Поезії про дивосвіт природи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87</a:t>
            </a:r>
          </a:p>
        </p:txBody>
      </p:sp>
      <p:pic>
        <p:nvPicPr>
          <p:cNvPr id="9" name="Picture 2" descr="Птицы НСО | Обыкновенный ремез – Remiz pendul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34" y="3511857"/>
            <a:ext cx="3125145" cy="226451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мез (Remiz pendulinus). Птахи Україн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13319"/>
          <a:stretch/>
        </p:blipFill>
        <p:spPr bwMode="auto">
          <a:xfrm>
            <a:off x="8756327" y="1197546"/>
            <a:ext cx="2736000" cy="261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9405" y="510098"/>
            <a:ext cx="10243186" cy="615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Анатолій Качан «Розливається Дунай…»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7 Поезії про дивосвіт природи\№087-А. Качан. Розливається Дунай\2026-03-12_1924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1417" r="2507" b="-263"/>
          <a:stretch/>
        </p:blipFill>
        <p:spPr bwMode="auto">
          <a:xfrm>
            <a:off x="692151" y="1197546"/>
            <a:ext cx="43920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2 ЧИТАННЯ\1 Савченко уроки\7 Поезії про дивосвіт природи\№087-А. Качан. Розливається Дунай\2026-03-12_1925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8116" r="3395" b="884"/>
          <a:stretch/>
        </p:blipFill>
        <p:spPr bwMode="auto">
          <a:xfrm>
            <a:off x="4723879" y="1197546"/>
            <a:ext cx="417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9088" y="3929782"/>
            <a:ext cx="640471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2400" b="1" dirty="0">
                <a:solidFill>
                  <a:schemeClr val="bg1"/>
                </a:solidFill>
              </a:rPr>
              <a:t>вірш повільно, ніби уявляючи прочитане.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 </a:t>
            </a:r>
            <a:r>
              <a:rPr lang="uk-UA" sz="2400" b="1" dirty="0">
                <a:solidFill>
                  <a:schemeClr val="bg1"/>
                </a:solidFill>
              </a:rPr>
              <a:t>кого </a:t>
            </a:r>
            <a:r>
              <a:rPr lang="uk-UA" sz="2400" b="1" dirty="0" smtClean="0">
                <a:solidFill>
                  <a:schemeClr val="bg1"/>
                </a:solidFill>
              </a:rPr>
              <a:t>ви прочитали </a:t>
            </a:r>
            <a:r>
              <a:rPr lang="uk-UA" sz="2400" b="1" dirty="0">
                <a:solidFill>
                  <a:schemeClr val="bg1"/>
                </a:solidFill>
              </a:rPr>
              <a:t>вірш?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поет описав ремеза? Чи доводилось </a:t>
            </a:r>
            <a:r>
              <a:rPr lang="uk-UA" sz="2400" b="1" dirty="0" smtClean="0">
                <a:solidFill>
                  <a:schemeClr val="bg1"/>
                </a:solidFill>
              </a:rPr>
              <a:t>вам </a:t>
            </a:r>
            <a:r>
              <a:rPr lang="uk-UA" sz="2400" b="1" dirty="0">
                <a:solidFill>
                  <a:schemeClr val="bg1"/>
                </a:solidFill>
              </a:rPr>
              <a:t>спостерігати цю пташку? Чим особливе її гніздечко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/>
              <a:t>Які слова є головною думкою вірша?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05" y="582106"/>
            <a:ext cx="10243186" cy="615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«Закінчіть речення…»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377" y="1241990"/>
            <a:ext cx="1092726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Читаючи</a:t>
            </a:r>
            <a:r>
              <a:rPr lang="ru-RU" sz="3200" b="1" dirty="0"/>
              <a:t> вірш, я дізнався/дізналася про ... 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Вона </a:t>
            </a:r>
            <a:r>
              <a:rPr lang="ru-RU" sz="3200" b="1" dirty="0" err="1"/>
              <a:t>прилітає</a:t>
            </a:r>
            <a:r>
              <a:rPr lang="ru-RU" sz="3200" b="1" dirty="0"/>
              <a:t> ... </a:t>
            </a:r>
            <a:endParaRPr lang="ru-RU" sz="3200" b="1" dirty="0" smtClean="0"/>
          </a:p>
          <a:p>
            <a:r>
              <a:rPr lang="ru-RU" sz="3200" b="1" dirty="0" smtClean="0"/>
              <a:t>Є </a:t>
            </a:r>
            <a:r>
              <a:rPr lang="ru-RU" sz="3200" b="1" dirty="0"/>
              <a:t>у неї дивна </a:t>
            </a:r>
            <a:r>
              <a:rPr lang="ru-RU" sz="3200" b="1" dirty="0" err="1"/>
              <a:t>звичка</a:t>
            </a:r>
            <a:r>
              <a:rPr lang="ru-RU" sz="3200" b="1" dirty="0"/>
              <a:t> — </a:t>
            </a:r>
            <a:r>
              <a:rPr lang="ru-RU" sz="3200" b="1" dirty="0" smtClean="0"/>
              <a:t>... </a:t>
            </a:r>
          </a:p>
          <a:p>
            <a:r>
              <a:rPr lang="ru-RU" sz="3200" b="1" dirty="0" smtClean="0"/>
              <a:t>Рукавичку </a:t>
            </a:r>
            <a:r>
              <a:rPr lang="ru-RU" sz="3200" b="1" dirty="0" err="1"/>
              <a:t>в’яже</a:t>
            </a:r>
            <a:r>
              <a:rPr lang="ru-RU" sz="3200" b="1" dirty="0"/>
              <a:t> із </a:t>
            </a:r>
            <a:r>
              <a:rPr lang="ru-RU" sz="3200" b="1" dirty="0" smtClean="0"/>
              <a:t>...       , </a:t>
            </a:r>
            <a:r>
              <a:rPr lang="ru-RU" sz="3200" b="1" dirty="0"/>
              <a:t>на </a:t>
            </a:r>
            <a:r>
              <a:rPr lang="ru-RU" sz="3200" b="1" dirty="0" smtClean="0"/>
              <a:t>...      , </a:t>
            </a:r>
            <a:r>
              <a:rPr lang="ru-RU" sz="3200" b="1" dirty="0"/>
              <a:t>біля </a:t>
            </a:r>
            <a:r>
              <a:rPr lang="ru-RU" sz="3200" b="1" dirty="0" smtClean="0"/>
              <a:t>...       . </a:t>
            </a:r>
          </a:p>
          <a:p>
            <a:r>
              <a:rPr lang="ru-RU" sz="3200" b="1" dirty="0" smtClean="0"/>
              <a:t>В </a:t>
            </a:r>
            <a:r>
              <a:rPr lang="ru-RU" sz="3200" b="1" dirty="0" err="1"/>
              <a:t>рукавичці</a:t>
            </a:r>
            <a:r>
              <a:rPr lang="ru-RU" sz="3200" b="1" dirty="0"/>
              <a:t> є </a:t>
            </a:r>
            <a:r>
              <a:rPr lang="ru-RU" sz="3200" b="1" dirty="0" smtClean="0"/>
              <a:t>...                         , щоб </a:t>
            </a:r>
            <a:r>
              <a:rPr lang="ru-RU" sz="3200" b="1" dirty="0" err="1"/>
              <a:t>дивитися</a:t>
            </a:r>
            <a:r>
              <a:rPr lang="ru-RU" sz="3200" b="1" dirty="0"/>
              <a:t> на ... </a:t>
            </a:r>
            <a:endParaRPr lang="ru-RU" sz="3200" b="1" dirty="0" smtClean="0"/>
          </a:p>
          <a:p>
            <a:r>
              <a:rPr lang="ru-RU" sz="3200" b="1" dirty="0" err="1" smtClean="0"/>
              <a:t>Виглядають</a:t>
            </a:r>
            <a:r>
              <a:rPr lang="ru-RU" sz="3200" b="1" dirty="0" smtClean="0"/>
              <a:t> </a:t>
            </a:r>
            <a:r>
              <a:rPr lang="ru-RU" sz="3200" b="1" dirty="0"/>
              <a:t>із </a:t>
            </a:r>
            <a:r>
              <a:rPr lang="ru-RU" sz="3200" b="1" dirty="0" err="1"/>
              <a:t>гнізда</a:t>
            </a:r>
            <a:r>
              <a:rPr lang="ru-RU" sz="3200" b="1" dirty="0"/>
              <a:t> </a:t>
            </a:r>
            <a:r>
              <a:rPr lang="ru-RU" sz="3200" b="1" dirty="0" smtClean="0"/>
              <a:t>...                       , </a:t>
            </a:r>
          </a:p>
          <a:p>
            <a:r>
              <a:rPr lang="ru-RU" sz="3200" b="1" dirty="0" smtClean="0"/>
              <a:t>де </a:t>
            </a:r>
            <a:r>
              <a:rPr lang="ru-RU" sz="3200" b="1" dirty="0" err="1"/>
              <a:t>комиш</a:t>
            </a:r>
            <a:r>
              <a:rPr lang="ru-RU" sz="3200" b="1" dirty="0"/>
              <a:t>, верба, вода — там і </a:t>
            </a:r>
            <a:r>
              <a:rPr lang="ru-RU" sz="3200" b="1" dirty="0" smtClean="0"/>
              <a:t>...</a:t>
            </a:r>
          </a:p>
          <a:p>
            <a:r>
              <a:rPr lang="ru-RU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3079" y="1701602"/>
            <a:ext cx="5495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непоказну</a:t>
            </a:r>
            <a:r>
              <a:rPr lang="ru-RU" sz="3200" b="1" dirty="0">
                <a:solidFill>
                  <a:srgbClr val="FFFF00"/>
                </a:solidFill>
              </a:rPr>
              <a:t> пташку — ремеза.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0451" y="2146657"/>
            <a:ext cx="6181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із-за Дунаю разом із журавлями.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9902" y="2588188"/>
            <a:ext cx="3397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в’язати</a:t>
            </a:r>
            <a:r>
              <a:rPr lang="ru-RU" sz="3200" b="1" dirty="0">
                <a:solidFill>
                  <a:srgbClr val="FFFF00"/>
                </a:solidFill>
              </a:rPr>
              <a:t> рукавичку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4905" y="3069754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пряжі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7750" y="3025561"/>
            <a:ext cx="1133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вербі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77018" y="2978810"/>
            <a:ext cx="1067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води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6383" y="3626852"/>
            <a:ext cx="2904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аж два </a:t>
            </a:r>
            <a:r>
              <a:rPr lang="ru-RU" sz="3200" b="1" dirty="0" err="1">
                <a:solidFill>
                  <a:srgbClr val="FFFF00"/>
                </a:solidFill>
              </a:rPr>
              <a:t>віконця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4359" y="3311592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схід</a:t>
            </a:r>
            <a:r>
              <a:rPr lang="ru-RU" sz="3200" b="1" dirty="0">
                <a:solidFill>
                  <a:srgbClr val="FFFF00"/>
                </a:solidFill>
              </a:rPr>
              <a:t> і на </a:t>
            </a:r>
            <a:r>
              <a:rPr lang="ru-RU" sz="3200" b="1" dirty="0" err="1" smtClean="0">
                <a:solidFill>
                  <a:srgbClr val="FFFF00"/>
                </a:solidFill>
              </a:rPr>
              <a:t>захід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сонця.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63839" y="4102779"/>
            <a:ext cx="263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ремезові</a:t>
            </a:r>
            <a:r>
              <a:rPr lang="ru-RU" sz="3200" b="1" dirty="0">
                <a:solidFill>
                  <a:srgbClr val="FFFF00"/>
                </a:solidFill>
              </a:rPr>
              <a:t> діти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93153" y="4581922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рай на </a:t>
            </a:r>
            <a:r>
              <a:rPr lang="ru-RU" sz="3200" b="1" dirty="0" smtClean="0">
                <a:solidFill>
                  <a:srgbClr val="FFFF00"/>
                </a:solidFill>
              </a:rPr>
              <a:t>світі.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D:\3 клас\02 ЧИТАННЯ\1 Савченко уроки\7 Поезії про дивосвіт природи\№087-А. Качан. Розливається Дунай\2026-03-12_202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2894" r="3365" b="7716"/>
          <a:stretch/>
        </p:blipFill>
        <p:spPr bwMode="auto">
          <a:xfrm>
            <a:off x="8487371" y="4388810"/>
            <a:ext cx="3077268" cy="2039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225136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світлину-ілюстрацію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454" y="1989634"/>
            <a:ext cx="6940613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РЕМЕЗ</a:t>
            </a:r>
          </a:p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Ремез – найменший із синиць. Птаха легко впізнати завдяки характерному забарвленню: каштаново-коричнева спина і чорна «маска». Голова і шия сіруваті, горло біле, оперення низу жовтувато-біле, з каштановими плямами на волі і боках тулубу. Дзьоб темно-сірий, основа світліша.</a:t>
            </a:r>
            <a:endParaRPr lang="uk-UA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686" y="1341562"/>
            <a:ext cx="67923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нового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ви відкрили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для себе?</a:t>
            </a:r>
          </a:p>
        </p:txBody>
      </p:sp>
      <p:pic>
        <p:nvPicPr>
          <p:cNvPr id="6" name="Picture 2" descr="Обыкновенный ремез (Remiz pendulinus). Птицы Сибир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67" y="1989634"/>
            <a:ext cx="3609045" cy="270917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487" y="1209455"/>
            <a:ext cx="7621736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творчістю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поета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ознайомилися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сьогоднішньому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уроці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Який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прочитали?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Яку інформацію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дізнались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ремеза? 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02193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5048" y="4221882"/>
            <a:ext cx="748017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Підручник с.129. </a:t>
            </a:r>
            <a:r>
              <a:rPr lang="ru-RU" sz="2800" b="1" dirty="0" err="1">
                <a:solidFill>
                  <a:srgbClr val="002060"/>
                </a:solidFill>
              </a:rPr>
              <a:t>Виразно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прочитати вірш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А. </a:t>
            </a:r>
            <a:r>
              <a:rPr lang="ru-RU" sz="2800" b="1" dirty="0" err="1" smtClean="0">
                <a:solidFill>
                  <a:srgbClr val="002060"/>
                </a:solidFill>
              </a:rPr>
              <a:t>Качана</a:t>
            </a:r>
            <a:r>
              <a:rPr lang="ru-RU" sz="2800" b="1" dirty="0" smtClean="0">
                <a:solidFill>
                  <a:srgbClr val="002060"/>
                </a:solidFill>
              </a:rPr>
              <a:t> «</a:t>
            </a:r>
            <a:r>
              <a:rPr lang="uk-UA" sz="2800" b="1" dirty="0">
                <a:solidFill>
                  <a:srgbClr val="002060"/>
                </a:solidFill>
              </a:rPr>
              <a:t>Розливається Дунай</a:t>
            </a:r>
            <a:r>
              <a:rPr lang="uk-UA" sz="2800" b="1" dirty="0" smtClean="0">
                <a:solidFill>
                  <a:srgbClr val="002060"/>
                </a:solidFill>
              </a:rPr>
              <a:t>…</a:t>
            </a:r>
            <a:r>
              <a:rPr lang="ru-RU" sz="2800" b="1" dirty="0" smtClean="0">
                <a:solidFill>
                  <a:srgbClr val="002060"/>
                </a:solidFill>
              </a:rPr>
              <a:t>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0302" y="3285778"/>
            <a:ext cx="6784257" cy="648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267495" y="621918"/>
            <a:ext cx="9865096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8110" y="1485577"/>
            <a:ext cx="7634321" cy="5404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уроці?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95687" y="4189492"/>
            <a:ext cx="2913112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94" y="2076243"/>
            <a:ext cx="2693926" cy="20329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4269789"/>
            <a:ext cx="2701266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5960924" y="2082624"/>
            <a:ext cx="2726918" cy="2020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8842923" y="4456914"/>
            <a:ext cx="2289668" cy="13074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Впорав(ла)ся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516" y="4645196"/>
            <a:ext cx="2076171" cy="11233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 (ла) успіх від своєї роботи</a:t>
            </a:r>
            <a:endParaRPr lang="ru-RU" sz="24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781014" y="2305922"/>
            <a:ext cx="2289668" cy="12593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Поповнив (ла) свою скриню знань і вмінь</a:t>
            </a:r>
            <a:endParaRPr lang="ru-RU" sz="24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8793297" y="2351452"/>
            <a:ext cx="2289668" cy="14825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Отримав(ла)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300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54993" y="465279"/>
            <a:ext cx="10077597" cy="588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732765" y="1125538"/>
            <a:ext cx="8544074" cy="62887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Поміркуйте, 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и очікуєте від уроку?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47021" y="4149467"/>
            <a:ext cx="2925936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2" y="4229764"/>
            <a:ext cx="2679517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6004802" y="1948028"/>
            <a:ext cx="2679517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786114" y="4653930"/>
            <a:ext cx="2097403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Впораюсь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020034" y="4482997"/>
            <a:ext cx="1926987" cy="16209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Відчую успіх від своєї роботи</a:t>
            </a:r>
            <a:endParaRPr lang="ru-RU" sz="24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8913" y="2085984"/>
            <a:ext cx="2078108" cy="14158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/>
              <a:t>Поповню</a:t>
            </a:r>
            <a:r>
              <a:rPr lang="uk-UA" sz="2400" b="1" dirty="0" smtClean="0"/>
              <a:t> свою скриню знань і вмінь</a:t>
            </a:r>
            <a:endParaRPr lang="ru-RU" sz="24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8764471" y="2063786"/>
            <a:ext cx="2119046" cy="1654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Отримаю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2987631" y="1948028"/>
            <a:ext cx="2925611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9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1263201"/>
            <a:ext cx="6192688" cy="51040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Дмитро Павличко «Дядько дощ»</a:t>
            </a:r>
          </a:p>
        </p:txBody>
      </p:sp>
      <p:pic>
        <p:nvPicPr>
          <p:cNvPr id="1026" name="Picture 2" descr="D:\3 клас\02 ЧИТАННЯ\1 Савченко уроки\7 Поезії про дивосвіт природи\№086-Д. Павличко. Дядько Дощ. Л. Костенко Шип\2026-03-10_170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562" r="2069" b="2657"/>
          <a:stretch/>
        </p:blipFill>
        <p:spPr bwMode="auto">
          <a:xfrm>
            <a:off x="989288" y="1828950"/>
            <a:ext cx="7200000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530" y="405458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5099" y="1785146"/>
            <a:ext cx="26850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Яке </a:t>
            </a:r>
            <a:r>
              <a:rPr lang="ru-RU" sz="2400" b="1" dirty="0" err="1" smtClean="0">
                <a:solidFill>
                  <a:schemeClr val="bg1"/>
                </a:solidFill>
              </a:rPr>
              <a:t>явище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описує</a:t>
            </a:r>
            <a:r>
              <a:rPr lang="ru-RU" sz="2400" b="1" dirty="0" smtClean="0">
                <a:solidFill>
                  <a:schemeClr val="bg1"/>
                </a:solidFill>
              </a:rPr>
              <a:t> автор в цьому вірші?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508" y="1197546"/>
            <a:ext cx="9622700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Ліна Костенко «Шипшина важко віддає плоди»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9530" y="405458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496" y="5602301"/>
            <a:ext cx="30628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Що авторка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передає</a:t>
            </a:r>
            <a:r>
              <a:rPr lang="ru-RU" sz="2400" b="1" dirty="0" smtClean="0">
                <a:solidFill>
                  <a:schemeClr val="bg1"/>
                </a:solidFill>
              </a:rPr>
              <a:t> в цьому вірші?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9863" y="5607218"/>
            <a:ext cx="61445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Авторка передає думку, </a:t>
            </a:r>
            <a:r>
              <a:rPr lang="ru-RU" sz="2400" b="1" dirty="0" smtClean="0"/>
              <a:t>що </a:t>
            </a:r>
            <a:r>
              <a:rPr lang="ru-RU" sz="2400" b="1" dirty="0"/>
              <a:t>природа </a:t>
            </a:r>
            <a:r>
              <a:rPr lang="ru-RU" sz="2400" b="1" dirty="0" smtClean="0"/>
              <a:t>не тільки для людини; вона </a:t>
            </a:r>
            <a:r>
              <a:rPr lang="ru-RU" sz="2400" b="1" dirty="0" err="1" smtClean="0"/>
              <a:t>потрібна</a:t>
            </a:r>
            <a:r>
              <a:rPr lang="ru-RU" sz="2400" b="1" dirty="0" smtClean="0"/>
              <a:t> </a:t>
            </a:r>
            <a:r>
              <a:rPr lang="ru-RU" sz="2400" b="1" dirty="0"/>
              <a:t>для </a:t>
            </a:r>
            <a:r>
              <a:rPr lang="ru-RU" sz="2400" b="1" dirty="0" err="1"/>
              <a:t>краси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2" descr="D:\3 клас\02 ЧИТАННЯ\1 Савченко уроки\7 Поезії про дивосвіт природи\№086-Д. Павличко. Дядько Дощ. Л. Костенко Шип\2026-03-10_172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1854541"/>
            <a:ext cx="64136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3 клас\02 ЧИТАННЯ\1 Савченко уроки\7 Поезії про дивосвіт природи\№086-Д. Павличко. Дядько Дощ. Л. Костенко Шип\2026-03-10_172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24" y="1845618"/>
            <a:ext cx="31884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302766"/>
            <a:ext cx="3456383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3838" y="1307485"/>
            <a:ext cx="698477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знайомитися з українськими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поетами.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 вірш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 Анатолія Качана «Розливається Дунай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дізнаємось про життя цікавої пташки.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Для чего птице гнезд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83" y="4342616"/>
            <a:ext cx="3441885" cy="232865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225136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3999" y="1828318"/>
            <a:ext cx="547260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Ремез, ремез, </a:t>
            </a:r>
            <a:r>
              <a:rPr lang="uk-UA" sz="3200" b="1" dirty="0" err="1">
                <a:solidFill>
                  <a:schemeClr val="bg1"/>
                </a:solidFill>
              </a:rPr>
              <a:t>ремезята</a:t>
            </a:r>
            <a:r>
              <a:rPr lang="uk-UA" sz="3200" b="1" dirty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 кущі лозовім </a:t>
            </a:r>
            <a:r>
              <a:rPr lang="uk-UA" sz="3200" b="1" dirty="0" smtClean="0">
                <a:solidFill>
                  <a:schemeClr val="bg1"/>
                </a:solidFill>
              </a:rPr>
              <a:t>хата.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Ремез, ремез, дрібна птичка,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гніздо, мов рукавичка.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1533" y="4198192"/>
            <a:ext cx="3668370" cy="5040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Відгадайте загадку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Ремез (Remiz pendulin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4" y="1733993"/>
            <a:ext cx="3797847" cy="2452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ля чего птице гнезд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74" y="3890421"/>
            <a:ext cx="3503262" cy="237017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2834" y="4690938"/>
            <a:ext cx="46165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Над річкою вербичка,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На гілці рукавичка,</a:t>
            </a:r>
          </a:p>
          <a:p>
            <a:pPr fontAlgn="base"/>
            <a:r>
              <a:rPr lang="uk-UA" sz="3200" b="1" dirty="0" smtClean="0">
                <a:solidFill>
                  <a:schemeClr val="bg1"/>
                </a:solidFill>
              </a:rPr>
              <a:t>А в рукавичці — птичка.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390" y="5413813"/>
            <a:ext cx="1394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Ремез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834" y="1183249"/>
            <a:ext cx="9937104" cy="5040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скоромовку швидко, впевнено</a:t>
            </a:r>
          </a:p>
        </p:txBody>
      </p:sp>
    </p:spTree>
    <p:extLst>
      <p:ext uri="{BB962C8B-B14F-4D97-AF65-F5344CB8AC3E}">
        <p14:creationId xmlns:p14="http://schemas.microsoft.com/office/powerpoint/2010/main" val="26730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5145" y="621481"/>
            <a:ext cx="10035438" cy="652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Прослухайте вірш </a:t>
            </a:r>
            <a:r>
              <a:rPr lang="ru-RU" sz="4000" b="1" dirty="0" err="1" smtClean="0">
                <a:solidFill>
                  <a:schemeClr val="bg1"/>
                </a:solidFill>
              </a:rPr>
              <a:t>Анатолія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Качана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145" y="1380570"/>
            <a:ext cx="650704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На </a:t>
            </a:r>
            <a:r>
              <a:rPr lang="ru-RU" sz="2800" b="1" dirty="0" err="1"/>
              <a:t>острові</a:t>
            </a:r>
            <a:r>
              <a:rPr lang="ru-RU" sz="2800" b="1" dirty="0"/>
              <a:t> траву </a:t>
            </a:r>
            <a:r>
              <a:rPr lang="ru-RU" sz="2800" b="1" dirty="0" err="1"/>
              <a:t>розхитує</a:t>
            </a:r>
            <a:r>
              <a:rPr lang="ru-RU" sz="2800" b="1" dirty="0"/>
              <a:t> </a:t>
            </a:r>
            <a:r>
              <a:rPr lang="ru-RU" sz="2800" b="1" dirty="0" err="1"/>
              <a:t>прибій</a:t>
            </a:r>
            <a:r>
              <a:rPr lang="ru-RU" sz="2800" b="1" dirty="0"/>
              <a:t> — </a:t>
            </a:r>
            <a:endParaRPr lang="ru-RU" sz="2800" b="1" dirty="0" smtClean="0"/>
          </a:p>
          <a:p>
            <a:r>
              <a:rPr lang="ru-RU" sz="2800" b="1" dirty="0" err="1" smtClean="0"/>
              <a:t>Комиш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/>
              <a:t>кропиву</a:t>
            </a:r>
            <a:r>
              <a:rPr lang="ru-RU" sz="2800" b="1" dirty="0"/>
              <a:t>, </a:t>
            </a:r>
            <a:r>
              <a:rPr lang="ru-RU" sz="2800" b="1" dirty="0" err="1"/>
              <a:t>рогіз</a:t>
            </a:r>
            <a:r>
              <a:rPr lang="ru-RU" sz="2800" b="1" dirty="0"/>
              <a:t> і </a:t>
            </a:r>
            <a:r>
              <a:rPr lang="ru-RU" sz="2800" b="1" dirty="0" err="1"/>
              <a:t>звіробій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Дивлюсь </a:t>
            </a:r>
            <a:r>
              <a:rPr lang="ru-RU" sz="2800" b="1" dirty="0"/>
              <a:t>я у </a:t>
            </a:r>
            <a:r>
              <a:rPr lang="ru-RU" sz="2800" b="1" dirty="0" err="1"/>
              <a:t>бінокль</a:t>
            </a:r>
            <a:r>
              <a:rPr lang="ru-RU" sz="2800" b="1" dirty="0"/>
              <a:t>: на </a:t>
            </a:r>
            <a:r>
              <a:rPr lang="ru-RU" sz="2800" b="1" dirty="0" err="1"/>
              <a:t>вітрі</a:t>
            </a:r>
            <a:r>
              <a:rPr lang="ru-RU" sz="2800" b="1" dirty="0"/>
              <a:t>, мов жива, </a:t>
            </a:r>
            <a:endParaRPr lang="ru-RU" sz="2800" b="1" dirty="0" smtClean="0"/>
          </a:p>
          <a:p>
            <a:r>
              <a:rPr lang="ru-RU" sz="2800" b="1" dirty="0" smtClean="0"/>
              <a:t>З </a:t>
            </a:r>
            <a:r>
              <a:rPr lang="ru-RU" sz="2800" b="1" dirty="0" err="1"/>
              <a:t>Дунаєм</a:t>
            </a:r>
            <a:r>
              <a:rPr lang="ru-RU" sz="2800" b="1" dirty="0"/>
              <a:t> заодно </a:t>
            </a:r>
            <a:r>
              <a:rPr lang="ru-RU" sz="2800" b="1" dirty="0" err="1"/>
              <a:t>хвилюється</a:t>
            </a:r>
            <a:r>
              <a:rPr lang="ru-RU" sz="2800" b="1" dirty="0"/>
              <a:t> трава. </a:t>
            </a:r>
            <a:endParaRPr lang="ru-RU" sz="2800" b="1" dirty="0" smtClean="0"/>
          </a:p>
          <a:p>
            <a:r>
              <a:rPr lang="ru-RU" sz="2800" b="1" dirty="0" err="1" smtClean="0"/>
              <a:t>Хвилюється</a:t>
            </a:r>
            <a:r>
              <a:rPr lang="ru-RU" sz="2800" b="1" dirty="0" smtClean="0"/>
              <a:t> </a:t>
            </a:r>
            <a:r>
              <a:rPr lang="ru-RU" sz="2800" b="1" dirty="0"/>
              <a:t>Дунай, і в мене в </a:t>
            </a:r>
            <a:r>
              <a:rPr lang="ru-RU" sz="2800" b="1" dirty="0" err="1"/>
              <a:t>комишах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У </a:t>
            </a:r>
            <a:r>
              <a:rPr lang="ru-RU" sz="2800" b="1" dirty="0" err="1"/>
              <a:t>вутлому</a:t>
            </a:r>
            <a:r>
              <a:rPr lang="ru-RU" sz="2800" b="1" dirty="0"/>
              <a:t> </a:t>
            </a:r>
            <a:r>
              <a:rPr lang="ru-RU" sz="2800" b="1" dirty="0" err="1"/>
              <a:t>човні</a:t>
            </a:r>
            <a:r>
              <a:rPr lang="ru-RU" sz="2800" b="1" dirty="0"/>
              <a:t> </a:t>
            </a:r>
            <a:r>
              <a:rPr lang="ru-RU" sz="2800" b="1" dirty="0" err="1"/>
              <a:t>хвилюється</a:t>
            </a:r>
            <a:r>
              <a:rPr lang="ru-RU" sz="2800" b="1" dirty="0"/>
              <a:t> </a:t>
            </a:r>
            <a:r>
              <a:rPr lang="ru-RU" sz="2800" b="1" dirty="0" smtClean="0"/>
              <a:t>душа.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1980" y="4391353"/>
            <a:ext cx="650704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Як ви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зрозуміли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прослухані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слова?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Вилкове — туристичний путівник Вікіманд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306379"/>
            <a:ext cx="3780284" cy="2826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лкове – українська Венеція | EtnoSvitEtnoSv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8"/>
          <a:stretch/>
        </p:blipFill>
        <p:spPr bwMode="auto">
          <a:xfrm>
            <a:off x="7676207" y="4132418"/>
            <a:ext cx="3636268" cy="226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2502" y="5008913"/>
            <a:ext cx="650704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Українська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Венеція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! Саме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селі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Вилково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Одеської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області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так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хвилювалась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душа молодого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починаючого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поета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Анатолія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Качана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65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5145" y="621481"/>
            <a:ext cx="10035438" cy="652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Згадаємо письменника - Анатолій Качан.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47" y="1396599"/>
            <a:ext cx="698477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Анатолій Леонтійович Качан </a:t>
            </a:r>
            <a:r>
              <a:rPr lang="uk-UA" sz="2800" b="1" dirty="0" smtClean="0">
                <a:solidFill>
                  <a:schemeClr val="bg1"/>
                </a:solidFill>
              </a:rPr>
              <a:t>– український дитячий письменник, культурний діяч.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Народився </a:t>
            </a:r>
            <a:r>
              <a:rPr lang="ru-RU" sz="2800" b="1" dirty="0">
                <a:solidFill>
                  <a:schemeClr val="bg1"/>
                </a:solidFill>
              </a:rPr>
              <a:t>16 </a:t>
            </a:r>
            <a:r>
              <a:rPr lang="ru-RU" sz="2800" b="1" dirty="0" err="1">
                <a:solidFill>
                  <a:schemeClr val="bg1"/>
                </a:solidFill>
              </a:rPr>
              <a:t>січня</a:t>
            </a:r>
            <a:r>
              <a:rPr lang="ru-RU" sz="2800" b="1" dirty="0">
                <a:solidFill>
                  <a:schemeClr val="bg1"/>
                </a:solidFill>
              </a:rPr>
              <a:t> 1942 року в с. </a:t>
            </a:r>
            <a:r>
              <a:rPr lang="ru-RU" sz="2800" b="1" dirty="0" err="1">
                <a:solidFill>
                  <a:schemeClr val="bg1"/>
                </a:solidFill>
              </a:rPr>
              <a:t>Гур’ївка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Новоодеського</a:t>
            </a:r>
            <a:r>
              <a:rPr lang="ru-RU" sz="2800" b="1" dirty="0">
                <a:solidFill>
                  <a:schemeClr val="bg1"/>
                </a:solidFill>
              </a:rPr>
              <a:t> району на </a:t>
            </a:r>
            <a:r>
              <a:rPr lang="ru-RU" sz="2800" b="1" dirty="0" err="1">
                <a:solidFill>
                  <a:schemeClr val="bg1"/>
                </a:solidFill>
              </a:rPr>
              <a:t>Миколаївщині</a:t>
            </a:r>
            <a:r>
              <a:rPr lang="ru-RU" sz="2800" b="1" dirty="0">
                <a:solidFill>
                  <a:schemeClr val="bg1"/>
                </a:solidFill>
              </a:rPr>
              <a:t>. Працював учителем, був </a:t>
            </a:r>
            <a:r>
              <a:rPr lang="ru-RU" sz="2800" b="1" dirty="0" err="1">
                <a:solidFill>
                  <a:schemeClr val="bg1"/>
                </a:solidFill>
              </a:rPr>
              <a:t>військовослужбовцем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кореспондентом</a:t>
            </a:r>
            <a:r>
              <a:rPr lang="ru-RU" sz="2800" b="1" dirty="0">
                <a:solidFill>
                  <a:schemeClr val="bg1"/>
                </a:solidFill>
              </a:rPr>
              <a:t>, редактором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/>
              <a:t>Добірки</a:t>
            </a:r>
            <a:r>
              <a:rPr lang="ru-RU" sz="2800" b="1" dirty="0" smtClean="0"/>
              <a:t> його </a:t>
            </a:r>
            <a:r>
              <a:rPr lang="ru-RU" sz="2800" b="1" dirty="0" err="1" smtClean="0"/>
              <a:t>поезій</a:t>
            </a:r>
            <a:r>
              <a:rPr lang="ru-RU" sz="2800" b="1" dirty="0" smtClean="0"/>
              <a:t> </a:t>
            </a:r>
            <a:r>
              <a:rPr lang="ru-RU" sz="2800" b="1" dirty="0" err="1"/>
              <a:t>увійшли</a:t>
            </a:r>
            <a:r>
              <a:rPr lang="ru-RU" sz="2800" b="1" dirty="0"/>
              <a:t> до </a:t>
            </a:r>
            <a:r>
              <a:rPr lang="ru-RU" sz="2800" b="1" dirty="0" err="1"/>
              <a:t>шкільних</a:t>
            </a:r>
            <a:r>
              <a:rPr lang="ru-RU" sz="2800" b="1" dirty="0"/>
              <a:t> </a:t>
            </a:r>
            <a:r>
              <a:rPr lang="ru-RU" sz="2800" b="1" dirty="0" err="1"/>
              <a:t>підручників</a:t>
            </a:r>
            <a:r>
              <a:rPr lang="ru-RU" sz="2800" b="1" dirty="0"/>
              <a:t> і </a:t>
            </a:r>
            <a:r>
              <a:rPr lang="ru-RU" sz="2800" b="1" dirty="0" err="1"/>
              <a:t>посібників</a:t>
            </a:r>
            <a:r>
              <a:rPr lang="ru-RU" sz="2800" b="1" dirty="0"/>
              <a:t>, </a:t>
            </a:r>
            <a:r>
              <a:rPr lang="ru-RU" sz="2800" b="1" dirty="0" smtClean="0"/>
              <a:t>багато </a:t>
            </a:r>
            <a:r>
              <a:rPr lang="ru-RU" sz="2800" b="1" dirty="0" err="1" smtClean="0"/>
              <a:t>пісень</a:t>
            </a:r>
            <a:r>
              <a:rPr lang="ru-RU" sz="2800" b="1" dirty="0" smtClean="0"/>
              <a:t> </a:t>
            </a:r>
            <a:r>
              <a:rPr lang="ru-RU" sz="2800" b="1" dirty="0" err="1"/>
              <a:t>написані</a:t>
            </a:r>
            <a:r>
              <a:rPr lang="ru-RU" sz="2800" b="1" dirty="0"/>
              <a:t> у </a:t>
            </a:r>
            <a:r>
              <a:rPr lang="ru-RU" sz="2800" b="1" dirty="0" err="1"/>
              <a:t>співавторстві</a:t>
            </a:r>
            <a:r>
              <a:rPr lang="ru-RU" sz="2800" b="1" dirty="0"/>
              <a:t> з </a:t>
            </a:r>
            <a:r>
              <a:rPr lang="ru-RU" sz="2800" b="1" dirty="0" err="1"/>
              <a:t>відомими</a:t>
            </a:r>
            <a:r>
              <a:rPr lang="ru-RU" sz="2800" b="1" dirty="0"/>
              <a:t> </a:t>
            </a:r>
            <a:r>
              <a:rPr lang="ru-RU" sz="2800" b="1" dirty="0" err="1"/>
              <a:t>українськими</a:t>
            </a:r>
            <a:r>
              <a:rPr lang="ru-RU" sz="2800" b="1" dirty="0"/>
              <a:t> </a:t>
            </a:r>
            <a:r>
              <a:rPr lang="ru-RU" sz="2800" b="1" dirty="0" smtClean="0"/>
              <a:t>композиторами.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анатолій кача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396599"/>
            <a:ext cx="3384376" cy="43584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41562"/>
            <a:ext cx="2931739" cy="41228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розлив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непоказн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навесн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в'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же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вигляд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мезові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03490" y="1379305"/>
            <a:ext cx="477311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Непоказна – </a:t>
            </a:r>
            <a:r>
              <a:rPr lang="uk-UA" sz="3200" b="1" dirty="0" smtClean="0">
                <a:solidFill>
                  <a:schemeClr val="bg1"/>
                </a:solidFill>
              </a:rPr>
              <a:t>яка</a:t>
            </a:r>
            <a:r>
              <a:rPr lang="ru-RU" sz="3200" b="1" dirty="0"/>
              <a:t> </a:t>
            </a:r>
            <a:r>
              <a:rPr lang="ru-RU" sz="3200" b="1" dirty="0" err="1"/>
              <a:t>нічим</a:t>
            </a:r>
            <a:r>
              <a:rPr lang="ru-RU" sz="3200" b="1" dirty="0"/>
              <a:t> </a:t>
            </a:r>
            <a:r>
              <a:rPr lang="ru-RU" sz="3200" b="1" dirty="0" smtClean="0"/>
              <a:t>не </a:t>
            </a:r>
            <a:r>
              <a:rPr lang="ru-RU" sz="3200" b="1" dirty="0" err="1" smtClean="0"/>
              <a:t>виділяється</a:t>
            </a:r>
            <a:r>
              <a:rPr lang="ru-RU" sz="3200" b="1" dirty="0" smtClean="0"/>
              <a:t> серед інших,  не </a:t>
            </a:r>
            <a:r>
              <a:rPr lang="ru-RU" sz="3200" b="1" dirty="0" err="1" smtClean="0"/>
              <a:t>приваблює</a:t>
            </a:r>
            <a:r>
              <a:rPr lang="ru-RU" sz="3200" b="1" dirty="0" smtClean="0"/>
              <a:t> своїми </a:t>
            </a:r>
            <a:r>
              <a:rPr lang="ru-RU" sz="3200" b="1" dirty="0" err="1" smtClean="0"/>
              <a:t>зовнішніми</a:t>
            </a:r>
            <a:r>
              <a:rPr lang="ru-RU" sz="3200" b="1" dirty="0" smtClean="0"/>
              <a:t> рисами; </a:t>
            </a:r>
            <a:r>
              <a:rPr lang="ru-RU" sz="3200" b="1" dirty="0" err="1" smtClean="0"/>
              <a:t>неприваблива</a:t>
            </a:r>
            <a:r>
              <a:rPr lang="ru-RU" sz="3200" b="1" dirty="0" smtClean="0"/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4" descr="Ремез обыкновенный. Обыкновенный ремез — описание, среда обитания,  интересные факты Птица ремез и ее гнезд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3952787"/>
            <a:ext cx="3384376" cy="2430369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548</Words>
  <Application>Microsoft Office PowerPoint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295</cp:revision>
  <dcterms:created xsi:type="dcterms:W3CDTF">2025-08-27T14:01:18Z</dcterms:created>
  <dcterms:modified xsi:type="dcterms:W3CDTF">2026-03-17T11:37:54Z</dcterms:modified>
</cp:coreProperties>
</file>