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726" r:id="rId3"/>
    <p:sldId id="708" r:id="rId4"/>
    <p:sldId id="732" r:id="rId5"/>
    <p:sldId id="492" r:id="rId6"/>
    <p:sldId id="704" r:id="rId7"/>
    <p:sldId id="723" r:id="rId8"/>
    <p:sldId id="728" r:id="rId9"/>
    <p:sldId id="727" r:id="rId10"/>
    <p:sldId id="724" r:id="rId11"/>
    <p:sldId id="734" r:id="rId12"/>
    <p:sldId id="735" r:id="rId13"/>
    <p:sldId id="699" r:id="rId14"/>
    <p:sldId id="722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84711" y="1341562"/>
            <a:ext cx="8280920" cy="151216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Добираю дієслова - антоніми і синоніми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6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Дієслово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87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4" descr="Туристичні магніти Донеччини: Соляні шахти Соледа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754450"/>
            <a:ext cx="2748922" cy="18292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8697" y="621482"/>
            <a:ext cx="10149372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Доберіть </a:t>
            </a:r>
            <a:r>
              <a:rPr lang="uk-UA" sz="3600" b="1" dirty="0" smtClean="0">
                <a:solidFill>
                  <a:schemeClr val="bg1"/>
                </a:solidFill>
              </a:rPr>
              <a:t>антоніми </a:t>
            </a:r>
            <a:r>
              <a:rPr lang="uk-UA" sz="3600" b="1" dirty="0">
                <a:solidFill>
                  <a:schemeClr val="bg1"/>
                </a:solidFill>
              </a:rPr>
              <a:t>до поданих </a:t>
            </a:r>
            <a:r>
              <a:rPr lang="uk-UA" sz="3600" b="1" dirty="0" smtClean="0">
                <a:solidFill>
                  <a:schemeClr val="bg1"/>
                </a:solidFill>
              </a:rPr>
              <a:t>дієслів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5527" y="1747570"/>
            <a:ext cx="2903093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пам’ятати —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р</a:t>
            </a:r>
            <a:r>
              <a:rPr lang="uk-UA" sz="3600" b="1" dirty="0" smtClean="0">
                <a:solidFill>
                  <a:schemeClr val="bg1"/>
                </a:solidFill>
              </a:rPr>
              <a:t>уйнувати –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 smtClean="0">
                <a:solidFill>
                  <a:schemeClr val="bg1"/>
                </a:solidFill>
              </a:rPr>
              <a:t>игравати –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</a:t>
            </a:r>
            <a:r>
              <a:rPr lang="uk-UA" sz="3600" b="1" dirty="0" smtClean="0">
                <a:solidFill>
                  <a:schemeClr val="bg1"/>
                </a:solidFill>
              </a:rPr>
              <a:t>устрічати –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відлітати </a:t>
            </a:r>
            <a:r>
              <a:rPr lang="uk-UA" sz="3600" b="1" dirty="0">
                <a:solidFill>
                  <a:schemeClr val="bg1"/>
                </a:solidFill>
              </a:rPr>
              <a:t>—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нагріватись –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дозволяти –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продавати –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58620" y="1745656"/>
            <a:ext cx="360040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з</a:t>
            </a:r>
            <a:r>
              <a:rPr lang="uk-UA" sz="3600" b="1" dirty="0" smtClean="0">
                <a:solidFill>
                  <a:schemeClr val="bg1"/>
                </a:solidFill>
              </a:rPr>
              <a:t>абувати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б</a:t>
            </a:r>
            <a:r>
              <a:rPr lang="uk-UA" sz="3600" b="1" dirty="0" smtClean="0">
                <a:solidFill>
                  <a:schemeClr val="bg1"/>
                </a:solidFill>
              </a:rPr>
              <a:t>удувати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п</a:t>
            </a:r>
            <a:r>
              <a:rPr lang="uk-UA" sz="3600" b="1" dirty="0" smtClean="0">
                <a:solidFill>
                  <a:schemeClr val="bg1"/>
                </a:solidFill>
              </a:rPr>
              <a:t>рогравати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проводжати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прилітати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охолоджуватись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забороняти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купувати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Людина\Співає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443" y="1745656"/>
            <a:ext cx="2072469" cy="43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88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3" y="3875603"/>
            <a:ext cx="6694801" cy="1210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Складіть за </a:t>
            </a:r>
            <a:r>
              <a:rPr lang="ru-RU" sz="2400" b="1" dirty="0" err="1">
                <a:solidFill>
                  <a:srgbClr val="0070C0"/>
                </a:solidFill>
              </a:rPr>
              <a:t>описом</a:t>
            </a:r>
            <a:r>
              <a:rPr lang="ru-RU" sz="2400" b="1" dirty="0">
                <a:solidFill>
                  <a:srgbClr val="0070C0"/>
                </a:solidFill>
              </a:rPr>
              <a:t> Остапа Вишні </a:t>
            </a:r>
            <a:r>
              <a:rPr lang="ru-RU" sz="2400" b="1" dirty="0" err="1">
                <a:solidFill>
                  <a:srgbClr val="0070C0"/>
                </a:solidFill>
              </a:rPr>
              <a:t>розповідь</a:t>
            </a:r>
            <a:r>
              <a:rPr lang="ru-RU" sz="2400" b="1" dirty="0">
                <a:solidFill>
                  <a:srgbClr val="0070C0"/>
                </a:solidFill>
              </a:rPr>
              <a:t> про </a:t>
            </a:r>
            <a:r>
              <a:rPr lang="ru-RU" sz="2400" b="1" dirty="0" err="1">
                <a:solidFill>
                  <a:srgbClr val="0070C0"/>
                </a:solidFill>
              </a:rPr>
              <a:t>стародавній</a:t>
            </a:r>
            <a:r>
              <a:rPr lang="ru-RU" sz="2400" b="1" dirty="0">
                <a:solidFill>
                  <a:srgbClr val="0070C0"/>
                </a:solidFill>
              </a:rPr>
              <a:t> ярмарок. </a:t>
            </a:r>
            <a:r>
              <a:rPr lang="ru-RU" sz="2400" b="1" dirty="0" err="1" smtClean="0">
                <a:solidFill>
                  <a:srgbClr val="0070C0"/>
                </a:solidFill>
              </a:rPr>
              <a:t>Користуйтеся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поданими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запитаннями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53413" y="1779892"/>
            <a:ext cx="6694801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uk-UA" sz="3200" b="1" dirty="0">
                <a:solidFill>
                  <a:schemeClr val="bg1"/>
                </a:solidFill>
              </a:rPr>
              <a:t>І все це </a:t>
            </a:r>
            <a:r>
              <a:rPr lang="uk-UA" sz="3200" b="1" dirty="0" smtClean="0">
                <a:solidFill>
                  <a:schemeClr val="bg1"/>
                </a:solidFill>
              </a:rPr>
              <a:t>ворушиться</a:t>
            </a:r>
            <a:r>
              <a:rPr lang="uk-UA" sz="3200" b="1" dirty="0">
                <a:solidFill>
                  <a:schemeClr val="bg1"/>
                </a:solidFill>
              </a:rPr>
              <a:t>, дихає, кричить, мекає, ірже, позіхає, кувікає, пахне, </a:t>
            </a:r>
            <a:r>
              <a:rPr lang="uk-UA" sz="3200" b="1" dirty="0" err="1" smtClean="0">
                <a:solidFill>
                  <a:schemeClr val="bg1"/>
                </a:solidFill>
              </a:rPr>
              <a:t>кудкудаче</a:t>
            </a:r>
            <a:r>
              <a:rPr lang="uk-UA" sz="3200" b="1" dirty="0">
                <a:solidFill>
                  <a:schemeClr val="bg1"/>
                </a:solidFill>
              </a:rPr>
              <a:t>, лускає </a:t>
            </a:r>
            <a:r>
              <a:rPr lang="uk-UA" sz="3200" b="1" dirty="0" smtClean="0">
                <a:solidFill>
                  <a:schemeClr val="bg1"/>
                </a:solidFill>
              </a:rPr>
              <a:t>насіння</a:t>
            </a:r>
            <a:r>
              <a:rPr lang="uk-UA" sz="3200" b="1" dirty="0">
                <a:solidFill>
                  <a:schemeClr val="bg1"/>
                </a:solidFill>
              </a:rPr>
              <a:t>, крутиться на </a:t>
            </a:r>
            <a:r>
              <a:rPr lang="uk-UA" sz="3200" b="1" dirty="0" smtClean="0">
                <a:solidFill>
                  <a:schemeClr val="bg1"/>
                </a:solidFill>
              </a:rPr>
              <a:t>каруселях</a:t>
            </a:r>
            <a:r>
              <a:rPr lang="uk-UA" sz="32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53414" y="494643"/>
            <a:ext cx="10079177" cy="1206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Прочитайте, як </a:t>
            </a:r>
            <a:r>
              <a:rPr lang="ru-RU" sz="3200" b="1" dirty="0">
                <a:solidFill>
                  <a:schemeClr val="bg1"/>
                </a:solidFill>
              </a:rPr>
              <a:t>описав ярмарок самими </a:t>
            </a:r>
            <a:r>
              <a:rPr lang="uk-UA" sz="3200" b="1" dirty="0">
                <a:solidFill>
                  <a:schemeClr val="bg1"/>
                </a:solidFill>
              </a:rPr>
              <a:t>лише дієсловами український письменник Остап Вишня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6" descr="Картинки по запросу &quot;ярмарок картин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96" y="1701603"/>
            <a:ext cx="3348532" cy="33616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6457" y="5085979"/>
            <a:ext cx="640871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Як добиралися люди на ярмарок? </a:t>
            </a:r>
          </a:p>
          <a:p>
            <a:pPr marL="361950" indent="-3619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Що продавали на ярмарку? </a:t>
            </a:r>
          </a:p>
          <a:p>
            <a:pPr marL="361950" indent="-3619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Як розважалась молодь на ярмарку?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747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1557586"/>
            <a:ext cx="8490690" cy="792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 </a:t>
            </a:r>
            <a:r>
              <a:rPr lang="uk-UA" sz="2800" b="1" dirty="0" smtClean="0">
                <a:solidFill>
                  <a:srgbClr val="0070C0"/>
                </a:solidFill>
              </a:rPr>
              <a:t>можете </a:t>
            </a:r>
            <a:r>
              <a:rPr lang="uk-UA" sz="2800" b="1" dirty="0">
                <a:solidFill>
                  <a:srgbClr val="0070C0"/>
                </a:solidFill>
              </a:rPr>
              <a:t>сказати про значення виділених дієслів?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Визначте </a:t>
            </a:r>
            <a:r>
              <a:rPr lang="uk-UA" sz="2800" b="1" dirty="0">
                <a:solidFill>
                  <a:srgbClr val="0070C0"/>
                </a:solidFill>
              </a:rPr>
              <a:t>їх час.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9423" y="2565698"/>
            <a:ext cx="9073008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1. Листя </a:t>
            </a:r>
            <a:r>
              <a:rPr lang="uk-UA" sz="3200" b="1" dirty="0">
                <a:solidFill>
                  <a:srgbClr val="FFFF00"/>
                </a:solidFill>
              </a:rPr>
              <a:t>падає</a:t>
            </a:r>
            <a:r>
              <a:rPr lang="uk-UA" sz="3200" b="1" dirty="0"/>
              <a:t> вогняними </a:t>
            </a:r>
            <a:r>
              <a:rPr lang="uk-UA" sz="3200" b="1" dirty="0" smtClean="0"/>
              <a:t>метеликами на землю</a:t>
            </a:r>
            <a:r>
              <a:rPr lang="uk-UA" sz="3200" b="1" dirty="0"/>
              <a:t>. Наголос у слові </a:t>
            </a:r>
            <a:r>
              <a:rPr lang="uk-UA" sz="3200" b="1" dirty="0">
                <a:solidFill>
                  <a:srgbClr val="FFFF00"/>
                </a:solidFill>
              </a:rPr>
              <a:t>падає</a:t>
            </a:r>
            <a:r>
              <a:rPr lang="uk-UA" sz="3200" b="1" dirty="0"/>
              <a:t> на другий склад. </a:t>
            </a:r>
          </a:p>
          <a:p>
            <a:r>
              <a:rPr lang="uk-UA" sz="3200" b="1" dirty="0"/>
              <a:t>2. Катер </a:t>
            </a:r>
            <a:r>
              <a:rPr lang="uk-UA" sz="3200" b="1" dirty="0">
                <a:solidFill>
                  <a:srgbClr val="FFFF00"/>
                </a:solidFill>
              </a:rPr>
              <a:t>летів</a:t>
            </a:r>
            <a:r>
              <a:rPr lang="uk-UA" sz="3200" b="1" dirty="0"/>
              <a:t> проти вітру, </a:t>
            </a:r>
            <a:r>
              <a:rPr lang="uk-UA" sz="3200" b="1" dirty="0" smtClean="0"/>
              <a:t>розсікаючи </a:t>
            </a:r>
            <a:r>
              <a:rPr lang="uk-UA" sz="3200" b="1" dirty="0"/>
              <a:t>хвилі.  </a:t>
            </a:r>
            <a:endParaRPr lang="uk-UA" sz="3200" b="1" dirty="0" smtClean="0"/>
          </a:p>
          <a:p>
            <a:r>
              <a:rPr lang="uk-UA" sz="3200" b="1" dirty="0"/>
              <a:t> </a:t>
            </a:r>
            <a:r>
              <a:rPr lang="uk-UA" sz="3200" b="1" dirty="0" smtClean="0"/>
              <a:t>   У </a:t>
            </a:r>
            <a:r>
              <a:rPr lang="uk-UA" sz="3200" b="1" dirty="0"/>
              <a:t>небі </a:t>
            </a:r>
            <a:r>
              <a:rPr lang="uk-UA" sz="3200" b="1" dirty="0">
                <a:solidFill>
                  <a:srgbClr val="FFFF00"/>
                </a:solidFill>
              </a:rPr>
              <a:t>летів</a:t>
            </a:r>
            <a:r>
              <a:rPr lang="uk-UA" sz="3200" b="1" dirty="0"/>
              <a:t> літак.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53414" y="494643"/>
            <a:ext cx="10079177" cy="846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пари речень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3503" y="2417065"/>
            <a:ext cx="1086064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Теп.ч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751" y="2936687"/>
            <a:ext cx="1010931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Теп.ч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5607" y="3387403"/>
            <a:ext cx="1196186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Мин.ч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5937" y="3878129"/>
            <a:ext cx="1223436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Мин.ч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Емоції Яхти\Блакит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02" y="4120923"/>
            <a:ext cx="2069976" cy="20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5" y="4676773"/>
            <a:ext cx="2282230" cy="171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3140946"/>
            <a:ext cx="2278498" cy="22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0634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607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4458" y="3879568"/>
            <a:ext cx="9846085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дієслова?</a:t>
            </a:r>
          </a:p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 змінюються дієслова? Як визначити час дієслова?</a:t>
            </a:r>
          </a:p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 пишемо частку НЕ з дієсловами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?</a:t>
            </a:r>
          </a:p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 якими словами зв’язані дієслова в реченні?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uk-UA" altLang="ru-RU" sz="2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1281915"/>
            <a:ext cx="2311698" cy="239731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1 УКР МОВА\1 Пономарьова\06 Дієслово\№087-Добираю дієслова - антоніми і синоніми\2026-03-07_2231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251362"/>
            <a:ext cx="8208911" cy="244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235" y="1307948"/>
            <a:ext cx="3877636" cy="16177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Вправа «Колесо». </a:t>
            </a:r>
            <a:r>
              <a:rPr lang="uk-UA" sz="2400" b="1" dirty="0" smtClean="0">
                <a:solidFill>
                  <a:srgbClr val="0070C0"/>
                </a:solidFill>
              </a:rPr>
              <a:t>Назвіть </a:t>
            </a:r>
            <a:r>
              <a:rPr lang="uk-UA" sz="2400" b="1" dirty="0">
                <a:solidFill>
                  <a:srgbClr val="0070C0"/>
                </a:solidFill>
              </a:rPr>
              <a:t>дієслова, що характеризують </a:t>
            </a:r>
            <a:r>
              <a:rPr lang="uk-UA" sz="2400" b="1" dirty="0" smtClean="0">
                <a:solidFill>
                  <a:srgbClr val="0070C0"/>
                </a:solidFill>
              </a:rPr>
              <a:t>вашу </a:t>
            </a:r>
            <a:r>
              <a:rPr lang="uk-UA" sz="2400" b="1" dirty="0">
                <a:solidFill>
                  <a:srgbClr val="0070C0"/>
                </a:solidFill>
              </a:rPr>
              <a:t>діяльність на цьому </a:t>
            </a:r>
            <a:r>
              <a:rPr lang="uk-UA" sz="2400" b="1" dirty="0" smtClean="0">
                <a:solidFill>
                  <a:srgbClr val="0070C0"/>
                </a:solidFill>
              </a:rPr>
              <a:t>уроці.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Картинки по запросу &quot;клипарт чертовое колес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48" y="0"/>
            <a:ext cx="6780062" cy="66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835447" y="3069754"/>
            <a:ext cx="3877639" cy="29057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93707" y="1862710"/>
            <a:ext cx="1966476" cy="461772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працював/ла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157" y="1234320"/>
            <a:ext cx="1417844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писав/ла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43356" y="1960148"/>
            <a:ext cx="1554243" cy="46177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слухав/ла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8455" y="3362191"/>
            <a:ext cx="21865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відповідав/ла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72302" y="5016714"/>
            <a:ext cx="18483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с</a:t>
            </a:r>
            <a:r>
              <a:rPr lang="uk-UA" sz="2400" b="1" dirty="0" err="1" smtClean="0">
                <a:solidFill>
                  <a:schemeClr val="bg1"/>
                </a:solidFill>
              </a:rPr>
              <a:t>тарав</a:t>
            </a:r>
            <a:r>
              <a:rPr lang="uk-UA" sz="2400" b="1" dirty="0" smtClean="0">
                <a:solidFill>
                  <a:schemeClr val="bg1"/>
                </a:solidFill>
              </a:rPr>
              <a:t>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46079" y="5613611"/>
            <a:ext cx="1517997" cy="46177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думав/ла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9973" y="5016714"/>
            <a:ext cx="1867170" cy="46177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складав/ла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24780" y="3362190"/>
            <a:ext cx="1863483" cy="4617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добирав/ла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9235" y="494644"/>
            <a:ext cx="3877636" cy="703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4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>
            <a:spLocks noChangeArrowheads="1"/>
          </p:cNvSpPr>
          <p:nvPr/>
        </p:nvSpPr>
        <p:spPr bwMode="auto">
          <a:xfrm>
            <a:off x="4341246" y="2077587"/>
            <a:ext cx="170183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1033470" y="2173522"/>
            <a:ext cx="2538281" cy="32052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2799" y="1371918"/>
            <a:ext cx="9643768" cy="617382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Прочитайте дієслова. Виберіть дії, від яких відчуваєте задоволення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33470" y="538933"/>
            <a:ext cx="10019216" cy="7301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4579863" y="3505065"/>
            <a:ext cx="2521843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8758135" y="2754619"/>
            <a:ext cx="196937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4341249" y="2787285"/>
            <a:ext cx="170182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чую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8731446" y="1989634"/>
            <a:ext cx="202274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6094683" y="5102597"/>
            <a:ext cx="2600466" cy="777061"/>
          </a:xfrm>
          <a:prstGeom prst="horizontalScroll">
            <a:avLst/>
          </a:prstGeom>
          <a:solidFill>
            <a:srgbClr val="00B0F0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Горизонтальный свиток 12"/>
          <p:cNvSpPr>
            <a:spLocks noChangeArrowheads="1"/>
          </p:cNvSpPr>
          <p:nvPr/>
        </p:nvSpPr>
        <p:spPr bwMode="auto">
          <a:xfrm>
            <a:off x="4970169" y="4282126"/>
            <a:ext cx="2055386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Горизонтальный свиток 13"/>
          <p:cNvSpPr>
            <a:spLocks noChangeArrowheads="1"/>
          </p:cNvSpPr>
          <p:nvPr/>
        </p:nvSpPr>
        <p:spPr bwMode="auto">
          <a:xfrm>
            <a:off x="6397647" y="2044887"/>
            <a:ext cx="1902749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дивлюсь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Горизонтальный свиток 14"/>
          <p:cNvSpPr>
            <a:spLocks noChangeArrowheads="1"/>
          </p:cNvSpPr>
          <p:nvPr/>
        </p:nvSpPr>
        <p:spPr bwMode="auto">
          <a:xfrm>
            <a:off x="6484674" y="2766221"/>
            <a:ext cx="190275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бачу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Горизонтальный свиток 15"/>
          <p:cNvSpPr>
            <a:spLocks noChangeArrowheads="1"/>
          </p:cNvSpPr>
          <p:nvPr/>
        </p:nvSpPr>
        <p:spPr bwMode="auto">
          <a:xfrm>
            <a:off x="7479394" y="4251802"/>
            <a:ext cx="202953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творю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Горизонтальный свиток 16"/>
          <p:cNvSpPr>
            <a:spLocks noChangeArrowheads="1"/>
          </p:cNvSpPr>
          <p:nvPr/>
        </p:nvSpPr>
        <p:spPr bwMode="auto">
          <a:xfrm>
            <a:off x="7333879" y="3482711"/>
            <a:ext cx="2718592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530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4077866"/>
            <a:ext cx="2393054" cy="24282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3 клас\01 УКР МОВА\1 Пономарьова\06 Дієслово\№086-Встановлюю звязок дієслів з іменниками\2026-03-07_211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272290"/>
            <a:ext cx="7795128" cy="40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6984" y="548807"/>
            <a:ext cx="10040973" cy="627122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uk-UA" sz="3600" b="1" dirty="0">
                <a:solidFill>
                  <a:schemeClr val="bg1"/>
                </a:solidFill>
                <a:effectLst/>
              </a:rPr>
              <a:t>Вправа «Портрет дієслова»</a:t>
            </a:r>
            <a:endParaRPr lang="ru-RU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8916" y="1230806"/>
            <a:ext cx="6977331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</a:t>
            </a:r>
            <a:r>
              <a:rPr lang="en-US" sz="2800" b="1" dirty="0" smtClean="0">
                <a:solidFill>
                  <a:schemeClr val="bg1"/>
                </a:solidFill>
              </a:rPr>
              <a:t> – </a:t>
            </a:r>
            <a:r>
              <a:rPr lang="uk-UA" sz="2800" b="1" dirty="0" smtClean="0">
                <a:solidFill>
                  <a:schemeClr val="bg1"/>
                </a:solidFill>
              </a:rPr>
              <a:t>це частина мови, що називає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6984" y="1817705"/>
            <a:ext cx="4358816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і відповідає на питання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6984" y="2405980"/>
            <a:ext cx="3648917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 зв'язане з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36247" y="1230806"/>
            <a:ext cx="2461357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дію предмета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40340" y="1819588"/>
            <a:ext cx="4133879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що робить? що роблять?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85901" y="2405979"/>
            <a:ext cx="2043139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іменником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23025" y="3024776"/>
            <a:ext cx="4372775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Дієслова змінюються за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10848" y="3024897"/>
            <a:ext cx="131819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</a:rPr>
              <a:t>часами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_Безпечна поведінка\8_O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97" y="2472733"/>
            <a:ext cx="3355671" cy="33586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2"/>
          <p:cNvSpPr txBox="1">
            <a:spLocks/>
          </p:cNvSpPr>
          <p:nvPr/>
        </p:nvSpPr>
        <p:spPr>
          <a:xfrm>
            <a:off x="1023025" y="4221882"/>
            <a:ext cx="5706015" cy="8059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Розгляньте малюнок. Доберіть пари дієслів з іменниками:</a:t>
            </a: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1058916" y="5085978"/>
            <a:ext cx="5670124" cy="1240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uk-UA" sz="2400" dirty="0" smtClean="0">
                <a:solidFill>
                  <a:srgbClr val="FFFF00"/>
                </a:solidFill>
                <a:effectLst/>
              </a:rPr>
              <a:t>Їде (по чому?) …           росте (на чому?) …</a:t>
            </a:r>
          </a:p>
          <a:p>
            <a:pPr marL="0" indent="0" algn="l">
              <a:buNone/>
            </a:pPr>
            <a:r>
              <a:rPr lang="uk-UA" sz="2400" dirty="0" smtClean="0">
                <a:solidFill>
                  <a:srgbClr val="FFFF00"/>
                </a:solidFill>
                <a:effectLst/>
              </a:rPr>
              <a:t>Крутить (що?) …            тримає (що?) …</a:t>
            </a:r>
          </a:p>
          <a:p>
            <a:pPr marL="0" indent="0" algn="l">
              <a:buNone/>
            </a:pPr>
            <a:r>
              <a:rPr lang="uk-UA" sz="2400" dirty="0" smtClean="0">
                <a:solidFill>
                  <a:srgbClr val="FFFF00"/>
                </a:solidFill>
                <a:effectLst/>
              </a:rPr>
              <a:t>Летить (над чим?) ...   стоїть (де?) …</a:t>
            </a:r>
            <a:endParaRPr lang="uk-UA" sz="2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20" name="Rectangle 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17485" y="3628769"/>
            <a:ext cx="4519333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Час дієслів визначаємо за…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63452" y="3628830"/>
            <a:ext cx="1943828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питаннями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103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6" grpId="0" animBg="1"/>
      <p:bldP spid="17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5535" y="1413569"/>
            <a:ext cx="6605678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вчитися добирати дієслова – антоніми і синоніми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Познайомимося з соляними печерами у Донецькій області, узнаємо про стародавні ярмарки.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Туристичні магніти Донеччини: Соляні шахти Соледа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7" y="4500352"/>
            <a:ext cx="3262077" cy="2170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163028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9342" y="1366349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14863" r="8496" b="18204"/>
          <a:stretch/>
        </p:blipFill>
        <p:spPr>
          <a:xfrm>
            <a:off x="4932000" y="1273658"/>
            <a:ext cx="1821322" cy="990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79812" r="31613" b="3919"/>
          <a:stretch/>
        </p:blipFill>
        <p:spPr>
          <a:xfrm>
            <a:off x="1231982" y="2403464"/>
            <a:ext cx="2945997" cy="1116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1" t="81604" r="15134" b="8937"/>
          <a:stretch/>
        </p:blipFill>
        <p:spPr>
          <a:xfrm>
            <a:off x="3949090" y="2593278"/>
            <a:ext cx="457778" cy="6488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t="19304" r="51330" b="67746"/>
          <a:stretch/>
        </p:blipFill>
        <p:spPr>
          <a:xfrm>
            <a:off x="4279100" y="2702941"/>
            <a:ext cx="2124000" cy="888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65869" r="46533" b="21181"/>
          <a:stretch/>
        </p:blipFill>
        <p:spPr>
          <a:xfrm>
            <a:off x="1245713" y="3197832"/>
            <a:ext cx="2182021" cy="8883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1" t="81604" r="15134" b="8937"/>
          <a:stretch/>
        </p:blipFill>
        <p:spPr>
          <a:xfrm>
            <a:off x="4208656" y="3881541"/>
            <a:ext cx="457778" cy="64883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1" t="81604" r="15134" b="8937"/>
          <a:stretch/>
        </p:blipFill>
        <p:spPr>
          <a:xfrm>
            <a:off x="3299687" y="3242114"/>
            <a:ext cx="457778" cy="648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83779" r="33904" b="3271"/>
          <a:stretch/>
        </p:blipFill>
        <p:spPr>
          <a:xfrm>
            <a:off x="3528576" y="3317596"/>
            <a:ext cx="3012411" cy="88836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15576" r="27022" b="68702"/>
          <a:stretch/>
        </p:blipFill>
        <p:spPr>
          <a:xfrm>
            <a:off x="1286964" y="3737551"/>
            <a:ext cx="3150581" cy="10784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" t="34880" r="28991" b="52313"/>
          <a:stretch/>
        </p:blipFill>
        <p:spPr>
          <a:xfrm>
            <a:off x="4663208" y="3937513"/>
            <a:ext cx="3150581" cy="878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96674" y="1366349"/>
            <a:ext cx="474665" cy="59269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874315" y="4941962"/>
            <a:ext cx="9041658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Запишіть пари дієслів. Що ви можете про них сказати? </a:t>
            </a:r>
          </a:p>
        </p:txBody>
      </p:sp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576645"/>
            <a:ext cx="10851104" cy="792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Прочитайте текст. </a:t>
            </a:r>
            <a:r>
              <a:rPr lang="uk-UA" sz="3200" b="1" dirty="0" smtClean="0">
                <a:solidFill>
                  <a:schemeClr val="bg1"/>
                </a:solidFill>
              </a:rPr>
              <a:t>Поміркуйте, </a:t>
            </a:r>
            <a:r>
              <a:rPr lang="uk-UA" sz="3200" b="1" dirty="0">
                <a:solidFill>
                  <a:schemeClr val="bg1"/>
                </a:solidFill>
              </a:rPr>
              <a:t>чому місто має таку назву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553" y="1368732"/>
            <a:ext cx="1085110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Під містом </a:t>
            </a:r>
            <a:r>
              <a:rPr lang="uk-UA" sz="3200" b="1" dirty="0" err="1">
                <a:solidFill>
                  <a:schemeClr val="bg1"/>
                </a:solidFill>
              </a:rPr>
              <a:t>Соледар</a:t>
            </a:r>
            <a:r>
              <a:rPr lang="uk-UA" sz="3200" b="1" dirty="0">
                <a:solidFill>
                  <a:schemeClr val="bg1"/>
                </a:solidFill>
              </a:rPr>
              <a:t>, у Донецькій області, на глибині 300 метрів </a:t>
            </a:r>
            <a:r>
              <a:rPr lang="uk-UA" sz="3200" b="1" dirty="0">
                <a:solidFill>
                  <a:srgbClr val="FFFF00"/>
                </a:solidFill>
              </a:rPr>
              <a:t>виникли</a:t>
            </a:r>
            <a:r>
              <a:rPr lang="uk-UA" sz="3200" b="1" dirty="0">
                <a:solidFill>
                  <a:schemeClr val="bg1"/>
                </a:solidFill>
              </a:rPr>
              <a:t> соляні печери. З’явилися вони тут понад 280 тисяч років тому. У цих печерах облаштували санаторій, у якому лікують дихальні органи, </a:t>
            </a:r>
            <a:r>
              <a:rPr lang="uk-UA" sz="3200" b="1" dirty="0">
                <a:solidFill>
                  <a:srgbClr val="FFFF00"/>
                </a:solidFill>
              </a:rPr>
              <a:t>зцілюють</a:t>
            </a:r>
            <a:r>
              <a:rPr lang="uk-UA" sz="3200" b="1" dirty="0">
                <a:solidFill>
                  <a:schemeClr val="bg1"/>
                </a:solidFill>
              </a:rPr>
              <a:t> нервову систему.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1431" y="4026263"/>
            <a:ext cx="56886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Знайдіть </a:t>
            </a:r>
            <a:r>
              <a:rPr lang="uk-UA" sz="2400" b="1" dirty="0">
                <a:solidFill>
                  <a:srgbClr val="0070C0"/>
                </a:solidFill>
              </a:rPr>
              <a:t>в тексті </a:t>
            </a:r>
            <a:r>
              <a:rPr lang="uk-UA" sz="2400" b="1" dirty="0" smtClean="0">
                <a:solidFill>
                  <a:srgbClr val="0070C0"/>
                </a:solidFill>
              </a:rPr>
              <a:t>синоніми </a:t>
            </a:r>
            <a:r>
              <a:rPr lang="uk-UA" sz="2400" b="1" dirty="0">
                <a:solidFill>
                  <a:srgbClr val="0070C0"/>
                </a:solidFill>
              </a:rPr>
              <a:t>до виділених дієслів.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утворені пари слів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5228" y="4927216"/>
            <a:ext cx="410069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виникли –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зцілюють </a:t>
            </a:r>
            <a:r>
              <a:rPr lang="uk-UA" sz="3200" b="1" dirty="0">
                <a:solidFill>
                  <a:schemeClr val="bg1"/>
                </a:solidFill>
              </a:rPr>
              <a:t>–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7695" y="492721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з’явилися,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42585" y="5426289"/>
            <a:ext cx="1813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лікують.</a:t>
            </a:r>
            <a:endParaRPr lang="uk-UA" sz="20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Туристичні магніти Донеччини: Соляні шахти Соледа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4" y="3553264"/>
            <a:ext cx="4751128" cy="316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85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51471" y="2205658"/>
            <a:ext cx="792088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Читати нотації — ……………. . </a:t>
            </a: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Не дати пилинці впасти — …………….... </a:t>
            </a: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Обвести навколо пальця — ………………. . </a:t>
            </a: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Рвати серце — …………………. . </a:t>
            </a:r>
            <a:endParaRPr lang="uk-UA" sz="32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На поріг не пустити — </a:t>
            </a:r>
            <a:r>
              <a:rPr lang="ru-RU" sz="3200" b="1" dirty="0" smtClean="0">
                <a:solidFill>
                  <a:schemeClr val="bg1"/>
                </a:solidFill>
              </a:rPr>
              <a:t>…………………. 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5226" y="1629594"/>
            <a:ext cx="5468851" cy="4783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 smtClean="0">
                <a:solidFill>
                  <a:srgbClr val="0070C0"/>
                </a:solidFill>
              </a:rPr>
              <a:t>два з утворених речень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53414" y="494643"/>
            <a:ext cx="10079177" cy="10601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Замініть </a:t>
            </a:r>
            <a:r>
              <a:rPr lang="uk-UA" sz="3600" b="1" dirty="0">
                <a:solidFill>
                  <a:schemeClr val="bg1"/>
                </a:solidFill>
              </a:rPr>
              <a:t>подані вислови близькими за значенням дієсловами з довідки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67547" y="4866332"/>
            <a:ext cx="790480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Довідка: </a:t>
            </a:r>
            <a:r>
              <a:rPr lang="uk-UA" sz="3200" dirty="0" err="1" smtClean="0">
                <a:solidFill>
                  <a:srgbClr val="FFFF00"/>
                </a:solidFill>
              </a:rPr>
              <a:t>обхитрити</a:t>
            </a:r>
            <a:r>
              <a:rPr lang="uk-UA" sz="3200" dirty="0" smtClean="0">
                <a:solidFill>
                  <a:srgbClr val="FFFF00"/>
                </a:solidFill>
              </a:rPr>
              <a:t>, переживати, повчати, заборонити,  оберігати</a:t>
            </a:r>
            <a:r>
              <a:rPr lang="uk-UA" sz="3200" b="1" dirty="0" smtClean="0">
                <a:solidFill>
                  <a:srgbClr val="FFFF00"/>
                </a:solidFill>
              </a:rPr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24078" y="3069753"/>
            <a:ext cx="207922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err="1" smtClean="0">
                <a:solidFill>
                  <a:srgbClr val="FFFF00"/>
                </a:solidFill>
              </a:rPr>
              <a:t>обхитрити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79864" y="2061642"/>
            <a:ext cx="165618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повчати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08056" y="2484978"/>
            <a:ext cx="187220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оберігати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19823" y="3501802"/>
            <a:ext cx="239651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переживати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84466" y="4005858"/>
            <a:ext cx="226374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заборонити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75" y="1868778"/>
            <a:ext cx="1778097" cy="388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624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3" y="621483"/>
            <a:ext cx="10079177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прислів’я.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141" y="1911526"/>
            <a:ext cx="1007917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1. Літо запасає, а зима з’їдає. </a:t>
            </a:r>
          </a:p>
          <a:p>
            <a:r>
              <a:rPr lang="uk-UA" sz="3200" b="1" dirty="0"/>
              <a:t>2. Взимку сонце так сміється, що аж віконце плаче. </a:t>
            </a:r>
          </a:p>
          <a:p>
            <a:r>
              <a:rPr lang="uk-UA" sz="3200" b="1" dirty="0"/>
              <a:t>3. Незнайко на печі лежить, а знайко по дорозі біжить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/>
              <a:t>4. Не соромно </a:t>
            </a:r>
            <a:r>
              <a:rPr lang="uk-UA" sz="3200" b="1" dirty="0"/>
              <a:t>мовчати, коли нічого казати. </a:t>
            </a:r>
          </a:p>
          <a:p>
            <a:r>
              <a:rPr lang="uk-UA" sz="3200" b="1" dirty="0"/>
              <a:t>5. Боржник весело бере, та сумно віддає. </a:t>
            </a:r>
          </a:p>
          <a:p>
            <a:r>
              <a:rPr lang="uk-UA" sz="3200" b="1" dirty="0"/>
              <a:t>6. Краще з розумним загубити, як з дурнем знайти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53413" y="1413571"/>
            <a:ext cx="4803146" cy="4783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Випишіть дієслова-антоніми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Картинки до тестів\Людина\Хлопець пита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471" y="3645818"/>
            <a:ext cx="1367817" cy="29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59583" y="2421682"/>
            <a:ext cx="13954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7895" y="2421682"/>
            <a:ext cx="98866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61156" y="2925738"/>
            <a:ext cx="13954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756327" y="2916890"/>
            <a:ext cx="1152128" cy="88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91831" y="3357786"/>
            <a:ext cx="13954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32391" y="3369885"/>
            <a:ext cx="1152128" cy="88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48465" y="3861842"/>
            <a:ext cx="1419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44159" y="3873843"/>
            <a:ext cx="1152128" cy="88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91831" y="4365898"/>
            <a:ext cx="8670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84119" y="4355387"/>
            <a:ext cx="1152128" cy="88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613556" y="4861106"/>
            <a:ext cx="1622491" cy="88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612311" y="4852258"/>
            <a:ext cx="1152128" cy="88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207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9216</TotalTime>
  <Words>631</Words>
  <Application>Microsoft Office PowerPoint</Application>
  <PresentationFormat>Произвольный</PresentationFormat>
  <Paragraphs>140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Добираю дієслова - антоніми і синоніми</vt:lpstr>
      <vt:lpstr>Презентация PowerPoint</vt:lpstr>
      <vt:lpstr>Презентация PowerPoint</vt:lpstr>
      <vt:lpstr>Вправа «Портрет дієслова»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718</cp:revision>
  <dcterms:created xsi:type="dcterms:W3CDTF">2025-08-27T14:01:18Z</dcterms:created>
  <dcterms:modified xsi:type="dcterms:W3CDTF">2026-03-10T14:42:07Z</dcterms:modified>
</cp:coreProperties>
</file>