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427" r:id="rId3"/>
    <p:sldId id="421" r:id="rId4"/>
    <p:sldId id="385" r:id="rId5"/>
    <p:sldId id="425" r:id="rId6"/>
    <p:sldId id="414" r:id="rId7"/>
    <p:sldId id="413" r:id="rId8"/>
    <p:sldId id="426" r:id="rId9"/>
    <p:sldId id="366" r:id="rId10"/>
    <p:sldId id="354" r:id="rId11"/>
    <p:sldId id="412" r:id="rId1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2B2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Було цікаво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Було нудно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Було </a:t>
          </a:r>
          <a:r>
            <a:rPr lang="uk-UA" sz="4000" b="1" dirty="0" err="1" smtClean="0"/>
            <a:t>пізнавально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Було легко 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Було важко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15232" custScaleY="7832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11795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25293" custRadScaleInc="-44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93730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6430" custRadScaleInc="4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4746" custScaleY="78887" custRadScaleRad="121229" custRadScaleInc="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A36B1E91-969C-4169-8E75-C9C172F91509}" type="presOf" srcId="{0751368C-5490-4419-8EE3-56792E0EC74B}" destId="{CDA86CE5-EC7C-46F2-A933-03A0CFACB5F2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81F4C85E-A0B6-41DB-8B55-FCF2485ED81D}" type="presOf" srcId="{FB51DD19-8365-4539-BC19-2E62842AA665}" destId="{57DF4519-05E7-4E60-B563-B73106BC51CA}" srcOrd="0" destOrd="0" presId="urn:microsoft.com/office/officeart/2005/8/layout/radial4"/>
    <dgm:cxn modelId="{96F7618A-3A6D-4299-A385-B36F82EF91F7}" type="presOf" srcId="{F016CD53-4314-44C8-8851-271A8386442A}" destId="{F21D2CB4-61F7-4C96-88D6-482ADA1F7E14}" srcOrd="0" destOrd="0" presId="urn:microsoft.com/office/officeart/2005/8/layout/radial4"/>
    <dgm:cxn modelId="{F4CE178C-5678-428E-B19B-6050EE0183A9}" type="presOf" srcId="{43D7AFE5-A151-4A39-BE65-75D4FCB60E50}" destId="{ADD48452-783F-4794-8177-6F90FAAEFC3F}" srcOrd="0" destOrd="0" presId="urn:microsoft.com/office/officeart/2005/8/layout/radial4"/>
    <dgm:cxn modelId="{89AFFEEF-6F9C-4FE7-9394-7226BFF328C3}" type="presOf" srcId="{3F736675-4146-4E95-9E88-00E945979D80}" destId="{886191E9-BEED-4D49-9BC0-55CF97BBD098}" srcOrd="0" destOrd="0" presId="urn:microsoft.com/office/officeart/2005/8/layout/radial4"/>
    <dgm:cxn modelId="{0F0FF33B-1438-4CF0-8A0A-3005E14E9976}" type="presOf" srcId="{D11BE1E0-2FCF-4F5D-B40C-C9F46BE22818}" destId="{A1DA17EA-73B1-430F-B0C0-A6399710F092}" srcOrd="0" destOrd="0" presId="urn:microsoft.com/office/officeart/2005/8/layout/radial4"/>
    <dgm:cxn modelId="{D6287B60-0324-4CEF-828C-B87CAC02C0FD}" type="presOf" srcId="{E85B6E4D-70A7-4DB1-A1A0-A1519B498753}" destId="{97AF4133-705B-422C-A43F-E1CBC8EB6FB8}" srcOrd="0" destOrd="0" presId="urn:microsoft.com/office/officeart/2005/8/layout/radial4"/>
    <dgm:cxn modelId="{78E96756-ABDB-4B18-BB38-0848F2B488DF}" type="presOf" srcId="{46F52824-6C77-4C95-9D70-53F13A911034}" destId="{322D643B-98E7-48FB-B365-19A4E35E80BE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ABEB090E-C3E4-439E-8033-AE59FB99B59B}" type="presOf" srcId="{2252AE63-8550-48D5-B76D-33F4776E21D7}" destId="{BB208B9D-B692-4ADE-BCA6-F15EAB400D8C}" srcOrd="0" destOrd="0" presId="urn:microsoft.com/office/officeart/2005/8/layout/radial4"/>
    <dgm:cxn modelId="{DC416A88-B457-4190-82C4-8919B89F1511}" type="presOf" srcId="{C7962517-4C5C-42CA-BFBB-E232FC2B266D}" destId="{2BCCC9C3-A556-4EBF-A2F7-AA7AE81151C5}" srcOrd="0" destOrd="0" presId="urn:microsoft.com/office/officeart/2005/8/layout/radial4"/>
    <dgm:cxn modelId="{40DCF978-CA51-404C-8F30-35B232DEC87F}" type="presOf" srcId="{D4781B1E-F8C4-4597-843A-0EAE9000DD23}" destId="{E3DA2B5F-5B05-4A0B-A7DD-509193D4E17C}" srcOrd="0" destOrd="0" presId="urn:microsoft.com/office/officeart/2005/8/layout/radial4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82924697-E28F-44AC-9FFC-5F12EEF2CA30}" type="presOf" srcId="{E14F5D1D-2235-4A78-B962-6AB89CDB34AD}" destId="{93688CAB-E69F-4828-B1A4-C8BA928A3C5C}" srcOrd="0" destOrd="0" presId="urn:microsoft.com/office/officeart/2005/8/layout/radial4"/>
    <dgm:cxn modelId="{8621F73A-C08B-4FF6-9037-A497C115B603}" type="presParOf" srcId="{E3DA2B5F-5B05-4A0B-A7DD-509193D4E17C}" destId="{A1DA17EA-73B1-430F-B0C0-A6399710F092}" srcOrd="0" destOrd="0" presId="urn:microsoft.com/office/officeart/2005/8/layout/radial4"/>
    <dgm:cxn modelId="{1E1EC083-B00F-453E-AD2D-AA28F2875665}" type="presParOf" srcId="{E3DA2B5F-5B05-4A0B-A7DD-509193D4E17C}" destId="{322D643B-98E7-48FB-B365-19A4E35E80BE}" srcOrd="1" destOrd="0" presId="urn:microsoft.com/office/officeart/2005/8/layout/radial4"/>
    <dgm:cxn modelId="{C8F4A05C-AEE1-4BE0-9460-F8C873E26A78}" type="presParOf" srcId="{E3DA2B5F-5B05-4A0B-A7DD-509193D4E17C}" destId="{93688CAB-E69F-4828-B1A4-C8BA928A3C5C}" srcOrd="2" destOrd="0" presId="urn:microsoft.com/office/officeart/2005/8/layout/radial4"/>
    <dgm:cxn modelId="{CE218F61-0B7A-4395-8D19-A0D2F8E808A5}" type="presParOf" srcId="{E3DA2B5F-5B05-4A0B-A7DD-509193D4E17C}" destId="{97AF4133-705B-422C-A43F-E1CBC8EB6FB8}" srcOrd="3" destOrd="0" presId="urn:microsoft.com/office/officeart/2005/8/layout/radial4"/>
    <dgm:cxn modelId="{17BAE086-8AC5-4EB1-B8C4-4C9B2AF1B48A}" type="presParOf" srcId="{E3DA2B5F-5B05-4A0B-A7DD-509193D4E17C}" destId="{F21D2CB4-61F7-4C96-88D6-482ADA1F7E14}" srcOrd="4" destOrd="0" presId="urn:microsoft.com/office/officeart/2005/8/layout/radial4"/>
    <dgm:cxn modelId="{6B9E2CCC-52EF-47B8-A296-F2EE66273F2F}" type="presParOf" srcId="{E3DA2B5F-5B05-4A0B-A7DD-509193D4E17C}" destId="{57DF4519-05E7-4E60-B563-B73106BC51CA}" srcOrd="5" destOrd="0" presId="urn:microsoft.com/office/officeart/2005/8/layout/radial4"/>
    <dgm:cxn modelId="{CCCEA2F2-6E53-407F-882E-4759C805A9B5}" type="presParOf" srcId="{E3DA2B5F-5B05-4A0B-A7DD-509193D4E17C}" destId="{2BCCC9C3-A556-4EBF-A2F7-AA7AE81151C5}" srcOrd="6" destOrd="0" presId="urn:microsoft.com/office/officeart/2005/8/layout/radial4"/>
    <dgm:cxn modelId="{6C05DF2D-1BEB-4A7A-867F-5BEB5881374A}" type="presParOf" srcId="{E3DA2B5F-5B05-4A0B-A7DD-509193D4E17C}" destId="{CDA86CE5-EC7C-46F2-A933-03A0CFACB5F2}" srcOrd="7" destOrd="0" presId="urn:microsoft.com/office/officeart/2005/8/layout/radial4"/>
    <dgm:cxn modelId="{A45D4B02-09F2-4314-A217-27590A58490F}" type="presParOf" srcId="{E3DA2B5F-5B05-4A0B-A7DD-509193D4E17C}" destId="{886191E9-BEED-4D49-9BC0-55CF97BBD098}" srcOrd="8" destOrd="0" presId="urn:microsoft.com/office/officeart/2005/8/layout/radial4"/>
    <dgm:cxn modelId="{1F3EFD5D-56E3-4522-B17E-5A4DF58B9905}" type="presParOf" srcId="{E3DA2B5F-5B05-4A0B-A7DD-509193D4E17C}" destId="{ADD48452-783F-4794-8177-6F90FAAEFC3F}" srcOrd="9" destOrd="0" presId="urn:microsoft.com/office/officeart/2005/8/layout/radial4"/>
    <dgm:cxn modelId="{6978A336-409A-4B2F-9B9B-62348F04B2F8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533524" y="2870469"/>
          <a:ext cx="2203351" cy="149761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856197" y="3089789"/>
        <a:ext cx="1558005" cy="1058974"/>
      </dsp:txXfrm>
    </dsp:sp>
    <dsp:sp modelId="{322D643B-98E7-48FB-B365-19A4E35E80BE}">
      <dsp:nvSpPr>
        <dsp:cNvPr id="0" name=""/>
        <dsp:cNvSpPr/>
      </dsp:nvSpPr>
      <dsp:spPr>
        <a:xfrm rot="10792505">
          <a:off x="2139069" y="3414470"/>
          <a:ext cx="1409261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84248" y="3053793"/>
          <a:ext cx="2030750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цікаво</a:t>
          </a:r>
          <a:endParaRPr lang="ru-RU" sz="4000" b="1" kern="1200" dirty="0"/>
        </a:p>
      </dsp:txBody>
      <dsp:txXfrm>
        <a:off x="117824" y="3087369"/>
        <a:ext cx="1963598" cy="1079230"/>
      </dsp:txXfrm>
    </dsp:sp>
    <dsp:sp modelId="{97AF4133-705B-422C-A43F-E1CBC8EB6FB8}">
      <dsp:nvSpPr>
        <dsp:cNvPr id="0" name=""/>
        <dsp:cNvSpPr/>
      </dsp:nvSpPr>
      <dsp:spPr>
        <a:xfrm rot="12536640">
          <a:off x="2635916" y="2514964"/>
          <a:ext cx="1242812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408292" y="1326688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нудно</a:t>
          </a:r>
          <a:endParaRPr lang="ru-RU" sz="4000" b="1" kern="1200" dirty="0"/>
        </a:p>
      </dsp:txBody>
      <dsp:txXfrm>
        <a:off x="442732" y="1361128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46">
          <a:off x="3815056" y="1804846"/>
          <a:ext cx="1650721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89062" y="0"/>
          <a:ext cx="3702762" cy="1362080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</a:t>
          </a:r>
          <a:r>
            <a:rPr lang="uk-UA" sz="4000" b="1" kern="1200" dirty="0" err="1" smtClean="0"/>
            <a:t>пізнавально</a:t>
          </a:r>
          <a:endParaRPr lang="ru-RU" sz="4000" b="1" kern="1200" dirty="0"/>
        </a:p>
      </dsp:txBody>
      <dsp:txXfrm>
        <a:off x="2828956" y="39894"/>
        <a:ext cx="3622974" cy="1282292"/>
      </dsp:txXfrm>
    </dsp:sp>
    <dsp:sp modelId="{CDA86CE5-EC7C-46F2-A933-03A0CFACB5F2}">
      <dsp:nvSpPr>
        <dsp:cNvPr id="0" name=""/>
        <dsp:cNvSpPr/>
      </dsp:nvSpPr>
      <dsp:spPr>
        <a:xfrm rot="19791583">
          <a:off x="5342478" y="2414873"/>
          <a:ext cx="1345574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672985" y="1254672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легко </a:t>
          </a:r>
          <a:endParaRPr lang="ru-RU" sz="4000" b="1" kern="1200" dirty="0"/>
        </a:p>
      </dsp:txBody>
      <dsp:txXfrm>
        <a:off x="6706956" y="1288643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878">
          <a:off x="5741007" y="3416749"/>
          <a:ext cx="2179568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7001103" y="3054886"/>
          <a:ext cx="2084355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Було важко</a:t>
          </a:r>
          <a:endParaRPr lang="ru-RU" sz="4000" b="1" kern="1200" dirty="0"/>
        </a:p>
      </dsp:txBody>
      <dsp:txXfrm>
        <a:off x="7034679" y="3088462"/>
        <a:ext cx="2017203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1551" y="981522"/>
            <a:ext cx="8568951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Розвиток зв'язного мовлення. </a:t>
            </a:r>
          </a:p>
          <a:p>
            <a:pPr algn="ctr"/>
            <a:r>
              <a:rPr lang="uk-UA" sz="4800" b="1" dirty="0">
                <a:solidFill>
                  <a:srgbClr val="0070C0"/>
                </a:solidFill>
              </a:rPr>
              <a:t>Пишу </a:t>
            </a:r>
            <a:r>
              <a:rPr lang="uk-UA" sz="4800" b="1" dirty="0" smtClean="0">
                <a:solidFill>
                  <a:srgbClr val="0070C0"/>
                </a:solidFill>
              </a:rPr>
              <a:t>розповідь</a:t>
            </a:r>
            <a:r>
              <a:rPr lang="uk-UA" sz="4800" b="1" dirty="0">
                <a:solidFill>
                  <a:srgbClr val="0070C0"/>
                </a:solidFill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</a:rPr>
              <a:t>«Моя сім’я»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9105" y="4287977"/>
            <a:ext cx="2671397" cy="132802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uk-UA" sz="2400" b="1" i="1" dirty="0" smtClean="0">
                <a:solidFill>
                  <a:srgbClr val="0070C0"/>
                </a:solidFill>
              </a:rPr>
              <a:t> клас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88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Vector illustration of Happy family ... | Stock vector | Colour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777941"/>
            <a:ext cx="1944216" cy="2144279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102760" cy="633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8453" y="-508568"/>
            <a:ext cx="111932" cy="1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32125" y="1413570"/>
            <a:ext cx="57799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Прочитайте свій твір. Якщо знайдете </a:t>
            </a:r>
            <a:r>
              <a:rPr lang="uk-UA" sz="2800" b="1" dirty="0">
                <a:solidFill>
                  <a:srgbClr val="0070C0"/>
                </a:solidFill>
              </a:rPr>
              <a:t>помилки – </a:t>
            </a:r>
            <a:r>
              <a:rPr lang="uk-UA" sz="2800" b="1" dirty="0" smtClean="0">
                <a:solidFill>
                  <a:srgbClr val="0070C0"/>
                </a:solidFill>
              </a:rPr>
              <a:t>виправте </a:t>
            </a:r>
            <a:r>
              <a:rPr lang="uk-UA" sz="2800" b="1" dirty="0">
                <a:solidFill>
                  <a:srgbClr val="0070C0"/>
                </a:solidFill>
              </a:rPr>
              <a:t>їх.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35912" y="5734049"/>
            <a:ext cx="1231583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№6-8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4806" y="3429794"/>
            <a:ext cx="5737305" cy="21445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бажаєте,  прочитайте у кріслі автора свій твір для однокласників і однокласниць.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125" y="2421682"/>
            <a:ext cx="5779986" cy="943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Намалюйте </a:t>
            </a:r>
            <a:r>
              <a:rPr lang="uk-UA" sz="2800" b="1" dirty="0">
                <a:solidFill>
                  <a:srgbClr val="0070C0"/>
                </a:solidFill>
              </a:rPr>
              <a:t>кольоровими олівцями ілюстрацію </a:t>
            </a:r>
            <a:r>
              <a:rPr lang="uk-UA" sz="2800" b="1" dirty="0" smtClean="0">
                <a:solidFill>
                  <a:srgbClr val="0070C0"/>
                </a:solidFill>
              </a:rPr>
              <a:t>до </a:t>
            </a:r>
            <a:r>
              <a:rPr lang="uk-UA" sz="2800" b="1" dirty="0">
                <a:solidFill>
                  <a:srgbClr val="0070C0"/>
                </a:solidFill>
              </a:rPr>
              <a:t>своєї розповіді.</a:t>
            </a:r>
          </a:p>
        </p:txBody>
      </p:sp>
      <p:sp>
        <p:nvSpPr>
          <p:cNvPr id="3" name="AutoShape 2" descr=", створено за допомогою Ш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ᐈ Семья клипарт векторные картинки, иллюстрации семья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26" y="1413570"/>
            <a:ext cx="4413625" cy="344420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839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453964469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9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1246" y="2044887"/>
            <a:ext cx="170183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3470" y="2173522"/>
            <a:ext cx="2538281" cy="32052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2799" y="1371918"/>
            <a:ext cx="9643768" cy="617382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Прочитайте дієслова. Виберіть дії, від яких відчуваєте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3470" y="538933"/>
            <a:ext cx="10019216" cy="730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579863" y="3505065"/>
            <a:ext cx="2521843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58135" y="2754619"/>
            <a:ext cx="196937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1249" y="2787285"/>
            <a:ext cx="170182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1446" y="1989634"/>
            <a:ext cx="202274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4683" y="5102597"/>
            <a:ext cx="2600466" cy="777061"/>
          </a:xfrm>
          <a:prstGeom prst="horizontalScroll">
            <a:avLst/>
          </a:prstGeom>
          <a:solidFill>
            <a:srgbClr val="00B0F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0169" y="4282126"/>
            <a:ext cx="2055386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397647" y="2044887"/>
            <a:ext cx="1902749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4674" y="2766221"/>
            <a:ext cx="190275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79394" y="4251802"/>
            <a:ext cx="202953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3879" y="3482711"/>
            <a:ext cx="2718592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298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49474"/>
            <a:ext cx="993710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407" y="1413570"/>
            <a:ext cx="46996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слово кожен знає, 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 на що не проміняє! 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цифрі «сім» додам «я» - </a:t>
            </a:r>
          </a:p>
          <a:p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вийде?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5767" y="264454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392" y="3619689"/>
            <a:ext cx="498763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 на білому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Дорослим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прожить і дітям?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підтримає вас, друзі?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Ваша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дружная…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8955" y="4873506"/>
            <a:ext cx="146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2111" y="1502025"/>
            <a:ext cx="388843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брат і 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одна…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501" y="1871357"/>
            <a:ext cx="125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сім'я.</a:t>
            </a:r>
          </a:p>
        </p:txBody>
      </p:sp>
      <p:pic>
        <p:nvPicPr>
          <p:cNvPr id="3078" name="Picture 6" descr="Щаслива сім'я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6961" r="5547" b="11597"/>
          <a:stretch/>
        </p:blipFill>
        <p:spPr bwMode="auto">
          <a:xfrm>
            <a:off x="6969277" y="2644542"/>
            <a:ext cx="3715294" cy="33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793088" cy="804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9903" y="1597803"/>
            <a:ext cx="590465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ви будете продовжувати вчитись писати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твори. Ми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поговоримо про вашу сім'ю, про те, що цікавого у вашій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сім'ї.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205331" y="1557586"/>
            <a:ext cx="33579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Про свято Новий рі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Картинки по запросу &quot;клипарт девочка и бабушк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0"/>
          <a:stretch/>
        </p:blipFill>
        <p:spPr bwMode="auto">
          <a:xfrm>
            <a:off x="5071618" y="4293888"/>
            <a:ext cx="2759796" cy="2139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Картинки до тестів\Сім_я\2023-02-28_191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44" y="4365898"/>
            <a:ext cx="290391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437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549474"/>
            <a:ext cx="10144013" cy="763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малюнок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414" y="1485578"/>
            <a:ext cx="439054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Розкажіть,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зобразила художниця. Що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можете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сказати про цю сім'ю?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5166" y="1041855"/>
            <a:ext cx="5035763" cy="5779194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743"/>
            <a:ext cx="979463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04246"/>
            <a:ext cx="9937104" cy="11973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Розкажіть </a:t>
            </a:r>
            <a:r>
              <a:rPr lang="uk-UA" sz="3600" b="1" dirty="0">
                <a:solidFill>
                  <a:schemeClr val="bg1"/>
                </a:solidFill>
              </a:rPr>
              <a:t>про свою сім'ю за поданими запитаннями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471" y="1917626"/>
            <a:ext cx="993710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Чи велика твоя сім'я?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Як звати членів твоєї сім'ї?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Хто де працює або чим займається?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Що ви робите разом?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Що цікавого ти хочеш повідомити про свою сім'ю?</a:t>
            </a:r>
          </a:p>
          <a:p>
            <a:pPr marL="514350" indent="-514350">
              <a:buAutoNum type="arabicPeriod"/>
            </a:pPr>
            <a:r>
              <a:rPr lang="uk-UA" sz="3200" b="1" dirty="0">
                <a:solidFill>
                  <a:schemeClr val="bg1"/>
                </a:solidFill>
              </a:rPr>
              <a:t>Як тобі </a:t>
            </a:r>
            <a:r>
              <a:rPr lang="uk-UA" sz="3200" b="1" dirty="0" err="1">
                <a:solidFill>
                  <a:schemeClr val="bg1"/>
                </a:solidFill>
              </a:rPr>
              <a:t>живеться</a:t>
            </a:r>
            <a:r>
              <a:rPr lang="uk-UA" sz="3200" b="1" dirty="0">
                <a:solidFill>
                  <a:schemeClr val="bg1"/>
                </a:solidFill>
              </a:rPr>
              <a:t> у твоїй </a:t>
            </a:r>
            <a:r>
              <a:rPr lang="uk-UA" sz="3200" b="1" dirty="0" err="1">
                <a:solidFill>
                  <a:schemeClr val="bg1"/>
                </a:solidFill>
              </a:rPr>
              <a:t>сімї</a:t>
            </a:r>
            <a:r>
              <a:rPr lang="uk-UA" sz="3200" b="1" dirty="0">
                <a:solidFill>
                  <a:schemeClr val="bg1"/>
                </a:solidFill>
              </a:rPr>
              <a:t>?   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742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2296" y="5310404"/>
            <a:ext cx="70567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Підготуйтеся написати розповідь про свою </a:t>
            </a:r>
            <a:r>
              <a:rPr lang="uk-UA" sz="2400" b="1" dirty="0" smtClean="0">
                <a:solidFill>
                  <a:srgbClr val="0070C0"/>
                </a:solidFill>
              </a:rPr>
              <a:t>сім'ю. </a:t>
            </a:r>
            <a:r>
              <a:rPr lang="uk-UA" sz="2400" b="1" dirty="0">
                <a:solidFill>
                  <a:srgbClr val="0070C0"/>
                </a:solidFill>
              </a:rPr>
              <a:t>Прочитайте слова у словниковій скарбниці. </a:t>
            </a:r>
          </a:p>
        </p:txBody>
      </p:sp>
      <p:pic>
        <p:nvPicPr>
          <p:cNvPr id="1028" name="Picture 4" descr="D:\Картинки до тестів\Сім_я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865" y="1935836"/>
            <a:ext cx="1926702" cy="194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68354"/>
            <a:ext cx="10045898" cy="70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слова у словниковій скарбниці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1956" y="1341562"/>
            <a:ext cx="68649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ті, які підходять до </a:t>
            </a:r>
            <a:r>
              <a:rPr lang="uk-UA" sz="2400" b="1" dirty="0" smtClean="0">
                <a:solidFill>
                  <a:srgbClr val="0070C0"/>
                </a:solidFill>
              </a:rPr>
              <a:t>вашої </a:t>
            </a:r>
            <a:r>
              <a:rPr lang="uk-UA" sz="2400" b="1" dirty="0">
                <a:solidFill>
                  <a:srgbClr val="0070C0"/>
                </a:solidFill>
              </a:rPr>
              <a:t>розповіді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743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022" y="2460010"/>
            <a:ext cx="460851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велика і </a:t>
            </a:r>
            <a:r>
              <a:rPr lang="uk-UA" sz="3200" b="1" dirty="0" smtClean="0">
                <a:solidFill>
                  <a:schemeClr val="bg1"/>
                </a:solidFill>
              </a:rPr>
              <a:t>дружна,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невелика, але </a:t>
            </a:r>
            <a:r>
              <a:rPr lang="uk-UA" sz="3200" b="1" dirty="0" smtClean="0">
                <a:solidFill>
                  <a:schemeClr val="bg1"/>
                </a:solidFill>
              </a:rPr>
              <a:t>дружна,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дружна і </a:t>
            </a:r>
            <a:r>
              <a:rPr lang="uk-UA" sz="3200" b="1" dirty="0" smtClean="0">
                <a:solidFill>
                  <a:schemeClr val="bg1"/>
                </a:solidFill>
              </a:rPr>
              <a:t>працьовита,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складається з трьох </a:t>
            </a:r>
            <a:r>
              <a:rPr lang="uk-UA" sz="3200" b="1" dirty="0" smtClean="0">
                <a:solidFill>
                  <a:schemeClr val="bg1"/>
                </a:solidFill>
              </a:rPr>
              <a:t>осіб,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налічує п'ять осіб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15107" y="1917626"/>
            <a:ext cx="549921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старші члени сім'ї </a:t>
            </a:r>
            <a:r>
              <a:rPr lang="uk-UA" sz="3200" b="1" dirty="0" smtClean="0">
                <a:solidFill>
                  <a:schemeClr val="bg1"/>
                </a:solidFill>
              </a:rPr>
              <a:t>працюють,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ходжу до </a:t>
            </a:r>
            <a:r>
              <a:rPr lang="uk-UA" sz="3200" b="1" dirty="0" smtClean="0">
                <a:solidFill>
                  <a:schemeClr val="bg1"/>
                </a:solidFill>
              </a:rPr>
              <a:t>школи,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порається вдома,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відводить до дитячого </a:t>
            </a:r>
            <a:r>
              <a:rPr lang="uk-UA" sz="3200" b="1" dirty="0" smtClean="0">
                <a:solidFill>
                  <a:schemeClr val="bg1"/>
                </a:solidFill>
              </a:rPr>
              <a:t>садка,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63" y="1803227"/>
            <a:ext cx="44527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Словникова </a:t>
            </a:r>
            <a:r>
              <a:rPr lang="uk-UA" sz="3200" b="1" dirty="0" smtClean="0">
                <a:solidFill>
                  <a:schemeClr val="bg1"/>
                </a:solidFill>
              </a:rPr>
              <a:t>скарбниця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0300" y="4557984"/>
            <a:ext cx="50820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увечері </a:t>
            </a:r>
            <a:r>
              <a:rPr lang="uk-UA" sz="3200" b="1" dirty="0">
                <a:solidFill>
                  <a:schemeClr val="bg1"/>
                </a:solidFill>
              </a:rPr>
              <a:t>збираємося </a:t>
            </a:r>
            <a:r>
              <a:rPr lang="uk-UA" sz="3200" b="1" dirty="0" smtClean="0">
                <a:solidFill>
                  <a:schemeClr val="bg1"/>
                </a:solidFill>
              </a:rPr>
              <a:t>вдома,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готуємо </a:t>
            </a:r>
            <a:r>
              <a:rPr lang="uk-UA" sz="3200" b="1" dirty="0" smtClean="0">
                <a:solidFill>
                  <a:schemeClr val="bg1"/>
                </a:solidFill>
              </a:rPr>
              <a:t>вечерю,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накриваємо </a:t>
            </a:r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стіл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Сім_я\Тат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r="9339"/>
          <a:stretch/>
        </p:blipFill>
        <p:spPr bwMode="auto">
          <a:xfrm>
            <a:off x="9471477" y="4046847"/>
            <a:ext cx="1974460" cy="21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743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751" y="1413569"/>
            <a:ext cx="607035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розповідаємо про свої </a:t>
            </a:r>
            <a:r>
              <a:rPr lang="uk-UA" sz="3200" b="1" dirty="0" smtClean="0">
                <a:solidFill>
                  <a:schemeClr val="bg1"/>
                </a:solidFill>
              </a:rPr>
              <a:t>справи,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цікавимося про справи </a:t>
            </a:r>
            <a:r>
              <a:rPr lang="uk-UA" sz="3200" b="1" dirty="0" smtClean="0">
                <a:solidFill>
                  <a:schemeClr val="bg1"/>
                </a:solidFill>
              </a:rPr>
              <a:t>кожного,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перевіряє домашні </a:t>
            </a:r>
            <a:r>
              <a:rPr lang="uk-UA" sz="3200" b="1" dirty="0" smtClean="0">
                <a:solidFill>
                  <a:schemeClr val="bg1"/>
                </a:solidFill>
              </a:rPr>
              <a:t>завдання,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допомагає виконувати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домашні </a:t>
            </a:r>
            <a:r>
              <a:rPr lang="uk-UA" sz="3200" b="1" dirty="0" smtClean="0">
                <a:solidFill>
                  <a:schemeClr val="bg1"/>
                </a:solidFill>
              </a:rPr>
              <a:t>завдання,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граємо в </a:t>
            </a:r>
            <a:r>
              <a:rPr lang="uk-UA" sz="3200" b="1" dirty="0" smtClean="0">
                <a:solidFill>
                  <a:schemeClr val="bg1"/>
                </a:solidFill>
              </a:rPr>
              <a:t>лото,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читаємо книжки,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дивимося фільм,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8402" y="2566537"/>
            <a:ext cx="5144683" cy="353943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допомагаємо мамі, </a:t>
            </a:r>
            <a:r>
              <a:rPr lang="uk-UA" sz="3200" b="1" dirty="0" smtClean="0">
                <a:solidFill>
                  <a:schemeClr val="bg1"/>
                </a:solidFill>
              </a:rPr>
              <a:t>бабусі,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любимо сімейні </a:t>
            </a:r>
            <a:r>
              <a:rPr lang="uk-UA" sz="3200" b="1" dirty="0" smtClean="0">
                <a:solidFill>
                  <a:schemeClr val="bg1"/>
                </a:solidFill>
              </a:rPr>
              <a:t>свята,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полюбляємо прогулянки на </a:t>
            </a:r>
            <a:r>
              <a:rPr lang="uk-UA" sz="3200" b="1" dirty="0" smtClean="0">
                <a:solidFill>
                  <a:schemeClr val="bg1"/>
                </a:solidFill>
              </a:rPr>
              <a:t>природі,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разом проводимо </a:t>
            </a:r>
            <a:r>
              <a:rPr lang="uk-UA" sz="3200" b="1" dirty="0" smtClean="0">
                <a:solidFill>
                  <a:schemeClr val="bg1"/>
                </a:solidFill>
              </a:rPr>
              <a:t>вихідні,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їздимо до бабусі й </a:t>
            </a:r>
            <a:r>
              <a:rPr lang="uk-UA" sz="3200" b="1" dirty="0" smtClean="0">
                <a:solidFill>
                  <a:schemeClr val="bg1"/>
                </a:solidFill>
              </a:rPr>
              <a:t>дідуся,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влітку разом </a:t>
            </a:r>
            <a:r>
              <a:rPr lang="uk-UA" sz="3200" b="1" dirty="0" smtClean="0">
                <a:solidFill>
                  <a:schemeClr val="bg1"/>
                </a:solidFill>
              </a:rPr>
              <a:t>подорожуємо.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1471" y="568354"/>
            <a:ext cx="10045898" cy="70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слова у словниковій скарбниці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4119" y="1413570"/>
            <a:ext cx="42132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ті, які підходять до </a:t>
            </a:r>
            <a:r>
              <a:rPr lang="uk-UA" sz="2400" b="1" dirty="0" smtClean="0">
                <a:solidFill>
                  <a:srgbClr val="0070C0"/>
                </a:solidFill>
              </a:rPr>
              <a:t>вашої </a:t>
            </a:r>
            <a:r>
              <a:rPr lang="uk-UA" sz="2400" b="1" dirty="0">
                <a:solidFill>
                  <a:srgbClr val="0070C0"/>
                </a:solidFill>
              </a:rPr>
              <a:t>розповіді</a:t>
            </a:r>
          </a:p>
        </p:txBody>
      </p:sp>
      <p:pic>
        <p:nvPicPr>
          <p:cNvPr id="20" name="Picture 2" descr="D:\Картинки до тестів\Сім_я\Рисунок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39" y="3694438"/>
            <a:ext cx="2036760" cy="1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009112" cy="815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Напишіть твір про свою сім'ю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02013"/>
            <a:ext cx="1051471" cy="11258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3027" y="1557586"/>
            <a:ext cx="4390932" cy="14401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Використайте </a:t>
            </a:r>
            <a:r>
              <a:rPr lang="uk-UA" sz="2800" b="1" dirty="0">
                <a:solidFill>
                  <a:srgbClr val="0070C0"/>
                </a:solidFill>
              </a:rPr>
              <a:t>слова зі словникової </a:t>
            </a:r>
            <a:r>
              <a:rPr lang="uk-UA" sz="2800" b="1" dirty="0" smtClean="0">
                <a:solidFill>
                  <a:srgbClr val="0070C0"/>
                </a:solidFill>
              </a:rPr>
              <a:t>скарбниці. Розпочніть із заголовка  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2369" y="1594521"/>
            <a:ext cx="44535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сім’я</a:t>
            </a:r>
            <a:endParaRPr 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8834" y="3141762"/>
            <a:ext cx="438512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</a:rPr>
              <a:t>Запам'ятайте!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Кожну частину тексту починайте писати з нового рядка.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4892" y="2005687"/>
            <a:ext cx="4142652" cy="47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273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447</Words>
  <Application>Microsoft Office PowerPoint</Application>
  <PresentationFormat>Произвольный</PresentationFormat>
  <Paragraphs>111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163</cp:revision>
  <dcterms:created xsi:type="dcterms:W3CDTF">2025-08-27T14:01:18Z</dcterms:created>
  <dcterms:modified xsi:type="dcterms:W3CDTF">2026-03-12T09:54:48Z</dcterms:modified>
</cp:coreProperties>
</file>