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739" r:id="rId3"/>
    <p:sldId id="708" r:id="rId4"/>
    <p:sldId id="732" r:id="rId5"/>
    <p:sldId id="741" r:id="rId6"/>
    <p:sldId id="492" r:id="rId7"/>
    <p:sldId id="704" r:id="rId8"/>
    <p:sldId id="723" r:id="rId9"/>
    <p:sldId id="736" r:id="rId10"/>
    <p:sldId id="737" r:id="rId11"/>
    <p:sldId id="738" r:id="rId12"/>
    <p:sldId id="734" r:id="rId13"/>
    <p:sldId id="699" r:id="rId14"/>
    <p:sldId id="740" r:id="rId15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54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4673B-B7F4-4A21-9006-118821B4FA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4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63822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96786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43871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9920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71047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829148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38624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82691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00963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68392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23965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6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4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884711" y="1341562"/>
            <a:ext cx="8280920" cy="1224136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5400" b="1" dirty="0">
                <a:solidFill>
                  <a:srgbClr val="0070C0"/>
                </a:solidFill>
              </a:rPr>
              <a:t>Пригадую службові слова</a:t>
            </a:r>
            <a:endParaRPr lang="ru-RU" sz="5400" b="1" dirty="0">
              <a:solidFill>
                <a:srgbClr val="0070C0"/>
              </a:solidFill>
            </a:endParaRPr>
          </a:p>
        </p:txBody>
      </p:sp>
      <p:sp>
        <p:nvSpPr>
          <p:cNvPr id="5" name="Подзаголовок 6"/>
          <p:cNvSpPr>
            <a:spLocks noGrp="1"/>
          </p:cNvSpPr>
          <p:nvPr/>
        </p:nvSpPr>
        <p:spPr>
          <a:xfrm>
            <a:off x="7460183" y="3788986"/>
            <a:ext cx="2736304" cy="1794747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08814" tIns="54407" rIns="108814" bIns="54407" rtlCol="0">
            <a:noAutofit/>
          </a:bodyPr>
          <a:lstStyle>
            <a:lvl1pPr marL="0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4068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8136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32204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6272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20340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64408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08476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52544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r>
              <a:rPr lang="uk-UA" sz="2400" b="1" i="1" dirty="0" smtClean="0">
                <a:solidFill>
                  <a:srgbClr val="0070C0"/>
                </a:solidFill>
              </a:rPr>
              <a:t>3 клас. Розділ 7</a:t>
            </a:r>
            <a:r>
              <a:rPr lang="uk-UA" sz="2400" b="1" dirty="0" smtClean="0">
                <a:solidFill>
                  <a:srgbClr val="0070C0"/>
                </a:solidFill>
              </a:rPr>
              <a:t>. 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Частини мови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Урок 91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  <p:pic>
        <p:nvPicPr>
          <p:cNvPr id="1026" name="Picture 2" descr="Луганськ — Вікіпеді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207" y="3418307"/>
            <a:ext cx="3024336" cy="216542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9707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67495" y="549474"/>
            <a:ext cx="9937104" cy="10801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err="1" smtClean="0">
                <a:solidFill>
                  <a:schemeClr val="bg1"/>
                </a:solidFill>
              </a:rPr>
              <a:t>Утворіть</a:t>
            </a:r>
            <a:r>
              <a:rPr lang="uk-UA" sz="3600" b="1" dirty="0" smtClean="0">
                <a:solidFill>
                  <a:schemeClr val="bg1"/>
                </a:solidFill>
              </a:rPr>
              <a:t> </a:t>
            </a:r>
            <a:r>
              <a:rPr lang="uk-UA" sz="3600" b="1" dirty="0">
                <a:solidFill>
                  <a:schemeClr val="bg1"/>
                </a:solidFill>
              </a:rPr>
              <a:t>речення з поданих слів, додавши службові </a:t>
            </a:r>
            <a:r>
              <a:rPr lang="uk-UA" sz="3600" b="1" dirty="0" smtClean="0">
                <a:solidFill>
                  <a:schemeClr val="bg1"/>
                </a:solidFill>
              </a:rPr>
              <a:t>слова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Замковий (Турецький) міст, Кам'янець-Подільський — фото, опис, адреса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339503" y="2349674"/>
            <a:ext cx="7632848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uk-UA" sz="3200" b="1" dirty="0" smtClean="0"/>
              <a:t>Луганськ</a:t>
            </a:r>
            <a:r>
              <a:rPr lang="uk-UA" sz="3200" b="1" dirty="0"/>
              <a:t>, стояти, берег, річка, </a:t>
            </a:r>
            <a:r>
              <a:rPr lang="uk-UA" sz="3200" b="1" dirty="0" err="1"/>
              <a:t>Лугàнь</a:t>
            </a:r>
            <a:r>
              <a:rPr lang="uk-UA" sz="3200" b="1" dirty="0"/>
              <a:t>. </a:t>
            </a:r>
            <a:endParaRPr lang="uk-UA" sz="3200" b="1" dirty="0" smtClean="0"/>
          </a:p>
        </p:txBody>
      </p:sp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85401" y="1701602"/>
            <a:ext cx="7686950" cy="50327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Запишіть </a:t>
            </a:r>
            <a:r>
              <a:rPr lang="uk-UA" sz="2800" b="1" dirty="0">
                <a:solidFill>
                  <a:srgbClr val="0070C0"/>
                </a:solidFill>
              </a:rPr>
              <a:t>їх. </a:t>
            </a:r>
            <a:r>
              <a:rPr lang="uk-UA" sz="2800" b="1" dirty="0" smtClean="0">
                <a:solidFill>
                  <a:srgbClr val="0070C0"/>
                </a:solidFill>
              </a:rPr>
              <a:t>Підкресліть </a:t>
            </a:r>
            <a:r>
              <a:rPr lang="uk-UA" sz="2800" b="1" dirty="0">
                <a:solidFill>
                  <a:srgbClr val="0070C0"/>
                </a:solidFill>
              </a:rPr>
              <a:t>службові слова.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55654" y="3109213"/>
            <a:ext cx="7632848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2. Назва</a:t>
            </a:r>
            <a:r>
              <a:rPr lang="uk-UA" sz="3200" b="1" dirty="0"/>
              <a:t>,  </a:t>
            </a:r>
            <a:r>
              <a:rPr lang="uk-UA" sz="3200" b="1" dirty="0" smtClean="0"/>
              <a:t>місто</a:t>
            </a:r>
            <a:r>
              <a:rPr lang="uk-UA" sz="3200" b="1" dirty="0"/>
              <a:t>,  походити,  назва,  річка.  </a:t>
            </a:r>
            <a:endParaRPr lang="uk-UA" sz="3200" b="1" dirty="0">
              <a:solidFill>
                <a:srgbClr val="295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82300" y="3926464"/>
            <a:ext cx="5501819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3. Луганськ</a:t>
            </a:r>
            <a:r>
              <a:rPr lang="uk-UA" sz="3200" b="1" dirty="0"/>
              <a:t>,  багато,  заводи</a:t>
            </a:r>
            <a:r>
              <a:rPr lang="ru-RU" sz="3200" b="1" dirty="0"/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39503" y="2349673"/>
            <a:ext cx="7632848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uk-UA" sz="3200" b="1" dirty="0" smtClean="0">
                <a:solidFill>
                  <a:srgbClr val="FFFF00"/>
                </a:solidFill>
              </a:rPr>
              <a:t>Луганськ стоїть на березі річки </a:t>
            </a:r>
            <a:r>
              <a:rPr lang="uk-UA" sz="3200" b="1" dirty="0" err="1">
                <a:solidFill>
                  <a:srgbClr val="FFFF00"/>
                </a:solidFill>
              </a:rPr>
              <a:t>Лугàнь</a:t>
            </a:r>
            <a:r>
              <a:rPr lang="uk-UA" sz="3200" b="1" dirty="0">
                <a:solidFill>
                  <a:srgbClr val="FFFF00"/>
                </a:solidFill>
              </a:rPr>
              <a:t>. </a:t>
            </a:r>
            <a:endParaRPr lang="uk-UA" sz="3200" b="1" dirty="0" smtClean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31908" y="3109212"/>
            <a:ext cx="7640443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2. Назва міста походить від назви  річки.  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69159" y="3926465"/>
            <a:ext cx="5514960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3. В Луганську багато заводів</a:t>
            </a:r>
            <a:r>
              <a:rPr lang="ru-RU" sz="3200" b="1" dirty="0" smtClean="0">
                <a:solidFill>
                  <a:srgbClr val="FFFF00"/>
                </a:solidFill>
              </a:rPr>
              <a:t>.</a:t>
            </a:r>
            <a:endParaRPr lang="ru-RU" sz="3200" b="1" dirty="0">
              <a:solidFill>
                <a:srgbClr val="FFFF00"/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4670017" y="2853730"/>
            <a:ext cx="48211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741715" y="3573810"/>
            <a:ext cx="51223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1699543" y="4437906"/>
            <a:ext cx="479734" cy="884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381" y="3789833"/>
            <a:ext cx="4605637" cy="25906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504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1875" y="621482"/>
            <a:ext cx="10090715" cy="6669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Прочитайте повідомлення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7456" y="1989634"/>
            <a:ext cx="8352927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3600" b="1" dirty="0">
                <a:solidFill>
                  <a:schemeClr val="bg1"/>
                </a:solidFill>
              </a:rPr>
              <a:t>  </a:t>
            </a:r>
            <a:r>
              <a:rPr lang="uk-UA" sz="3600" b="1" dirty="0" smtClean="0">
                <a:solidFill>
                  <a:schemeClr val="bg1"/>
                </a:solidFill>
              </a:rPr>
              <a:t>  </a:t>
            </a:r>
            <a:r>
              <a:rPr lang="uk-UA" sz="3600" b="1" dirty="0">
                <a:solidFill>
                  <a:schemeClr val="bg1"/>
                </a:solidFill>
              </a:rPr>
              <a:t>Неподалік … Луганська є </a:t>
            </a:r>
            <a:r>
              <a:rPr lang="uk-UA" sz="3600" b="1" dirty="0" smtClean="0">
                <a:solidFill>
                  <a:schemeClr val="bg1"/>
                </a:solidFill>
              </a:rPr>
              <a:t>водоспади</a:t>
            </a:r>
            <a:r>
              <a:rPr lang="uk-UA" sz="3600" b="1" dirty="0">
                <a:solidFill>
                  <a:schemeClr val="bg1"/>
                </a:solidFill>
              </a:rPr>
              <a:t>. Один … них … спекотні літні місяці пересихає. А … зимову пору року </a:t>
            </a:r>
            <a:r>
              <a:rPr lang="uk-UA" sz="3600" b="1" dirty="0" smtClean="0">
                <a:solidFill>
                  <a:schemeClr val="bg1"/>
                </a:solidFill>
              </a:rPr>
              <a:t>замерзає </a:t>
            </a:r>
            <a:r>
              <a:rPr lang="uk-UA" sz="3600" b="1" dirty="0">
                <a:solidFill>
                  <a:schemeClr val="bg1"/>
                </a:solidFill>
              </a:rPr>
              <a:t>і вражає своєю красою. … це його називають </a:t>
            </a:r>
            <a:r>
              <a:rPr lang="uk-UA" sz="3600" b="1" dirty="0" err="1">
                <a:solidFill>
                  <a:schemeClr val="bg1"/>
                </a:solidFill>
              </a:rPr>
              <a:t>льодоспадом</a:t>
            </a:r>
            <a:r>
              <a:rPr lang="uk-UA" sz="3600" b="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36171" y="5030181"/>
            <a:ext cx="504340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rgbClr val="FFFF00"/>
                </a:solidFill>
              </a:rPr>
              <a:t>Довідка</a:t>
            </a:r>
            <a:r>
              <a:rPr lang="ru-RU" sz="3200" b="1" i="1" dirty="0">
                <a:solidFill>
                  <a:srgbClr val="FFFF00"/>
                </a:solidFill>
              </a:rPr>
              <a:t>: з, в, у, через, </a:t>
            </a:r>
            <a:r>
              <a:rPr lang="ru-RU" sz="3200" b="1" i="1" dirty="0" err="1">
                <a:solidFill>
                  <a:srgbClr val="FFFF00"/>
                </a:solidFill>
              </a:rPr>
              <a:t>від</a:t>
            </a:r>
            <a:r>
              <a:rPr lang="ru-RU" sz="3200" b="1" i="1" dirty="0">
                <a:solidFill>
                  <a:srgbClr val="FFFF00"/>
                </a:solidFill>
              </a:rPr>
              <a:t>. </a:t>
            </a:r>
          </a:p>
        </p:txBody>
      </p:sp>
      <p:sp>
        <p:nvSpPr>
          <p:cNvPr id="16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05238" y="1356968"/>
            <a:ext cx="8562703" cy="50327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Спишіть його, вставивши пропущені  </a:t>
            </a:r>
            <a:r>
              <a:rPr lang="uk-UA" sz="2800" b="1" dirty="0">
                <a:solidFill>
                  <a:srgbClr val="0070C0"/>
                </a:solidFill>
              </a:rPr>
              <a:t>службові слова.</a:t>
            </a:r>
          </a:p>
        </p:txBody>
      </p:sp>
      <p:pic>
        <p:nvPicPr>
          <p:cNvPr id="2050" name="Picture 2" descr="D:\3 клас\01 УКР МОВА\1 Пономарьова\07 Службові слова\№089-Пригадую службові слова\2026-03-12_223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929" y="1299301"/>
            <a:ext cx="1929291" cy="32528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55131" y="2421681"/>
            <a:ext cx="3818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FF00"/>
                </a:solidFill>
              </a:rPr>
              <a:t>з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003799" y="2421682"/>
            <a:ext cx="4010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у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26313" y="1860242"/>
            <a:ext cx="802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від</a:t>
            </a:r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156199" y="2925738"/>
            <a:ext cx="4122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в</a:t>
            </a:r>
            <a:endParaRPr lang="ru-RU" sz="3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676207" y="3420795"/>
            <a:ext cx="1368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Через</a:t>
            </a:r>
            <a:endParaRPr lang="ru-RU" sz="3200" dirty="0"/>
          </a:p>
        </p:txBody>
      </p:sp>
      <p:pic>
        <p:nvPicPr>
          <p:cNvPr id="14" name="Picture 2" descr="Луганський водоспад «Водоспад за Гострою Могилою», Луганськ — фото, опис,  адрес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148" y="4357220"/>
            <a:ext cx="2880320" cy="21602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6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45500" y="1413570"/>
            <a:ext cx="8495003" cy="93610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Пофантазуйте, </a:t>
            </a:r>
            <a:r>
              <a:rPr lang="uk-UA" sz="2400" b="1" dirty="0">
                <a:solidFill>
                  <a:srgbClr val="0070C0"/>
                </a:solidFill>
              </a:rPr>
              <a:t>яким він буває навесні, влітку, восени та взимку. </a:t>
            </a:r>
            <a:r>
              <a:rPr lang="uk-UA" sz="2400" b="1" dirty="0" smtClean="0">
                <a:solidFill>
                  <a:srgbClr val="0070C0"/>
                </a:solidFill>
              </a:rPr>
              <a:t>Складіть </a:t>
            </a:r>
            <a:r>
              <a:rPr lang="uk-UA" sz="2400" b="1" dirty="0">
                <a:solidFill>
                  <a:srgbClr val="0070C0"/>
                </a:solidFill>
              </a:rPr>
              <a:t>про це текст (3–4 речення). </a:t>
            </a:r>
          </a:p>
        </p:txBody>
      </p:sp>
      <p:sp>
        <p:nvSpPr>
          <p:cNvPr id="2" name="AutoShape 2" descr="Замковий (Турецький) міст, Кам'янець-Подільський — фото, опис, адреса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053414" y="494643"/>
            <a:ext cx="10079177" cy="8469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Розгляньте </a:t>
            </a:r>
            <a:r>
              <a:rPr lang="uk-UA" sz="4000" b="1" dirty="0">
                <a:solidFill>
                  <a:schemeClr val="bg1"/>
                </a:solidFill>
              </a:rPr>
              <a:t>світлину </a:t>
            </a:r>
            <a:r>
              <a:rPr lang="uk-UA" sz="4000" b="1" dirty="0" smtClean="0">
                <a:solidFill>
                  <a:schemeClr val="bg1"/>
                </a:solidFill>
              </a:rPr>
              <a:t>водоспаду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122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Подорожі Україною: неймовірні місця Луганщини, про які Ви не знали -  Lifestyl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27" y="2388811"/>
            <a:ext cx="6771039" cy="381480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 descr="Как выглядит Луганск этой осенью (фото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329" y="2388811"/>
            <a:ext cx="3051846" cy="381480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27471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3 клас\01 УКР МОВА\1 Пономарьова\07 Службові слова\№089-Пригадую службові слова\2026-03-12_2234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34" y="1189651"/>
            <a:ext cx="9026437" cy="307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26034" y="505630"/>
            <a:ext cx="10077364" cy="6077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Пояснення 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122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383" y="4005858"/>
            <a:ext cx="2095674" cy="217329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81432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2728" y="476782"/>
            <a:ext cx="10004351" cy="720247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Підсумок уроку. 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71004" y="1352895"/>
            <a:ext cx="9026673" cy="572072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179705" indent="45085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</a:rPr>
              <a:t>Чи </a:t>
            </a:r>
            <a:r>
              <a:rPr lang="ru-RU" sz="2400" b="1" dirty="0" err="1" smtClean="0">
                <a:solidFill>
                  <a:srgbClr val="0070C0"/>
                </a:solidFill>
              </a:rPr>
              <a:t>справдилися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ваші</a:t>
            </a:r>
            <a:r>
              <a:rPr lang="ru-RU" sz="2400" b="1" dirty="0" smtClean="0">
                <a:solidFill>
                  <a:srgbClr val="0070C0"/>
                </a:solidFill>
              </a:rPr>
              <a:t> очікування від уроку?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1" name="Picture 4" descr="D:\Картинки до тестів\Емоції Олівці\images (1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75" y="2018533"/>
            <a:ext cx="1904802" cy="2828643"/>
          </a:xfrm>
          <a:prstGeom prst="round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8532875" y="5075164"/>
            <a:ext cx="2004328" cy="1198904"/>
          </a:xfrm>
          <a:prstGeom prst="roundRect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179705" indent="8890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bg1"/>
                </a:solidFill>
              </a:rPr>
              <a:t>Мені все під силу!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68190" y="5050924"/>
            <a:ext cx="2175725" cy="1198904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R="179705" indent="8890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bg1"/>
                </a:solidFill>
              </a:rPr>
              <a:t>Позитивні емоції!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291571" y="5050924"/>
            <a:ext cx="1939654" cy="11989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R="179705" indent="8890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bg1"/>
                </a:solidFill>
              </a:rPr>
              <a:t>Цікаві знання!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949068" y="5050924"/>
            <a:ext cx="2004328" cy="1198904"/>
          </a:xfrm>
          <a:prstGeom prst="roundRect">
            <a:avLst/>
          </a:prstGeom>
          <a:solidFill>
            <a:srgbClr val="FF66FF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R="179705" indent="8890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bg1"/>
                </a:solidFill>
              </a:rPr>
              <a:t>Почуття успіху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" name="Picture 5" descr="D:\Картинки до тестів\Емоції Олівці\Олівець з посмішкою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890" y="2007820"/>
            <a:ext cx="1966849" cy="2817297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1" name="Picture 2" descr="D:\Картинки до тестів\Емоції Олівці\images (7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3" b="11487"/>
          <a:stretch/>
        </p:blipFill>
        <p:spPr bwMode="auto">
          <a:xfrm>
            <a:off x="6035818" y="2018533"/>
            <a:ext cx="1917578" cy="2806584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D:\Картинки до тестів\Емоції Олівці\images (6)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5" r="11174"/>
          <a:stretch/>
        </p:blipFill>
        <p:spPr bwMode="auto">
          <a:xfrm>
            <a:off x="3568191" y="2043089"/>
            <a:ext cx="2081068" cy="2818137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">
            <a:extLst>
              <a:ext uri="{FF2B5EF4-FFF2-40B4-BE49-F238E27FC236}"/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55394" y="2043089"/>
            <a:ext cx="7177041" cy="20748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  <a:latin typeface="+mn-lt"/>
              </a:rPr>
              <a:t>З </a:t>
            </a:r>
            <a:r>
              <a:rPr lang="uk-UA" sz="2800" b="1" dirty="0">
                <a:solidFill>
                  <a:schemeClr val="bg1"/>
                </a:solidFill>
                <a:latin typeface="+mn-lt"/>
              </a:rPr>
              <a:t>якими словами </a:t>
            </a:r>
            <a:r>
              <a:rPr lang="uk-UA" sz="2800" b="1" dirty="0" smtClean="0">
                <a:solidFill>
                  <a:schemeClr val="bg1"/>
                </a:solidFill>
                <a:latin typeface="+mn-lt"/>
              </a:rPr>
              <a:t>працювали </a:t>
            </a:r>
            <a:r>
              <a:rPr lang="uk-UA" sz="2800" b="1" dirty="0">
                <a:solidFill>
                  <a:schemeClr val="bg1"/>
                </a:solidFill>
                <a:latin typeface="+mn-lt"/>
              </a:rPr>
              <a:t>на уроці? </a:t>
            </a:r>
            <a:endParaRPr lang="uk-UA" sz="2800" b="1" dirty="0" smtClean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  <a:latin typeface="+mn-lt"/>
              </a:rPr>
              <a:t>На яке питання вони відповідають? 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  <a:latin typeface="+mn-lt"/>
              </a:rPr>
              <a:t>Для чого служать? 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  <a:latin typeface="+mn-lt"/>
              </a:rPr>
              <a:t>Назвіть </a:t>
            </a:r>
            <a:r>
              <a:rPr lang="uk-UA" sz="2800" b="1" dirty="0">
                <a:solidFill>
                  <a:schemeClr val="bg1"/>
                </a:solidFill>
                <a:latin typeface="+mn-lt"/>
              </a:rPr>
              <a:t>службові слова, які </a:t>
            </a:r>
            <a:r>
              <a:rPr lang="uk-UA" sz="2800" b="1" dirty="0" smtClean="0">
                <a:solidFill>
                  <a:schemeClr val="bg1"/>
                </a:solidFill>
                <a:latin typeface="+mn-lt"/>
              </a:rPr>
              <a:t>запам'ятали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828296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6" grpId="0" animBg="1"/>
      <p:bldP spid="18" grpId="0" animBg="1"/>
      <p:bldP spid="19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9961" y="508246"/>
            <a:ext cx="9809638" cy="71491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 Налаштування на 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64741" y="1252494"/>
            <a:ext cx="9864879" cy="51077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Розгляньте пропозиції веселих олівців. Які ваші очікування від уроку?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3349666" y="4757588"/>
            <a:ext cx="2567477" cy="1268131"/>
          </a:xfrm>
          <a:prstGeom prst="horizontalScroll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Задоволення від роботи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8517798" y="4688805"/>
            <a:ext cx="2511233" cy="1268131"/>
          </a:xfrm>
          <a:prstGeom prst="horizontalScroll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Цікаве спілкування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6319278" y="4705638"/>
            <a:ext cx="1858536" cy="1268131"/>
          </a:xfrm>
          <a:prstGeom prst="horizontalScroll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Нові знання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844248" y="4748422"/>
            <a:ext cx="2131577" cy="1268131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Почуття успіху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Картинки до тестів\Емоції Олівці\images (7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3" b="11487"/>
          <a:stretch/>
        </p:blipFill>
        <p:spPr bwMode="auto">
          <a:xfrm>
            <a:off x="6164039" y="1827210"/>
            <a:ext cx="2013775" cy="2947379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Картинки до тестів\Емоції Олівці\images (6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5" r="11174"/>
          <a:stretch/>
        </p:blipFill>
        <p:spPr bwMode="auto">
          <a:xfrm>
            <a:off x="8717209" y="1879646"/>
            <a:ext cx="2112412" cy="2860581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Картинки до тестів\Емоції Олівці\images (10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059" y="1879647"/>
            <a:ext cx="1984758" cy="294737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Картинки до тестів\Емоції Олівці\Олівець з посмішкою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48" y="1804688"/>
            <a:ext cx="2057663" cy="2947379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3574383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5487" y="549474"/>
            <a:ext cx="9649072" cy="7077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</a:t>
            </a:r>
            <a:r>
              <a:rPr lang="uk-UA" sz="4000" b="1" dirty="0">
                <a:solidFill>
                  <a:schemeClr val="bg1"/>
                </a:solidFill>
              </a:rPr>
              <a:t>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120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D:\3 клас\01 УКР МОВА\1 Пономарьова\06 Дієслово\№087-Добираю дієслова - антоніми і синоніми\2026-03-07_2231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487" y="1341562"/>
            <a:ext cx="967686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327" y="3673324"/>
            <a:ext cx="2681086" cy="2720476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37822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36984" y="548807"/>
            <a:ext cx="10040973" cy="627122"/>
          </a:xfr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/>
            <a:r>
              <a:rPr lang="ru-RU" sz="4000" b="1" dirty="0" smtClean="0">
                <a:solidFill>
                  <a:schemeClr val="bg1"/>
                </a:solidFill>
              </a:rPr>
              <a:t>Вправа «</a:t>
            </a:r>
            <a:r>
              <a:rPr lang="ru-RU" sz="4000" b="1" dirty="0" err="1" smtClean="0">
                <a:solidFill>
                  <a:schemeClr val="bg1"/>
                </a:solidFill>
              </a:rPr>
              <a:t>Коректор</a:t>
            </a:r>
            <a:r>
              <a:rPr lang="ru-RU" sz="4000" b="1" dirty="0" smtClean="0">
                <a:solidFill>
                  <a:schemeClr val="bg1"/>
                </a:solidFill>
              </a:rPr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Заголовок 2"/>
          <p:cNvSpPr txBox="1">
            <a:spLocks/>
          </p:cNvSpPr>
          <p:nvPr/>
        </p:nvSpPr>
        <p:spPr>
          <a:xfrm>
            <a:off x="1051471" y="1341562"/>
            <a:ext cx="5976664" cy="4896544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800" dirty="0" err="1">
                <a:solidFill>
                  <a:srgbClr val="0070C0"/>
                </a:solidFill>
                <a:effectLst/>
              </a:rPr>
              <a:t>Редакція</a:t>
            </a:r>
            <a:r>
              <a:rPr lang="ru-RU" sz="2800" dirty="0">
                <a:solidFill>
                  <a:srgbClr val="0070C0"/>
                </a:solidFill>
                <a:effectLst/>
              </a:rPr>
              <a:t> журналу </a:t>
            </a:r>
            <a:r>
              <a:rPr lang="ru-RU" sz="2800" dirty="0" err="1">
                <a:solidFill>
                  <a:srgbClr val="0070C0"/>
                </a:solidFill>
                <a:effectLst/>
              </a:rPr>
              <a:t>оголосила</a:t>
            </a:r>
            <a:r>
              <a:rPr lang="ru-RU" sz="2800" dirty="0">
                <a:solidFill>
                  <a:srgbClr val="0070C0"/>
                </a:solidFill>
                <a:effectLst/>
              </a:rPr>
              <a:t> конкурс на </a:t>
            </a:r>
            <a:r>
              <a:rPr lang="ru-RU" sz="2800" dirty="0" err="1">
                <a:solidFill>
                  <a:srgbClr val="0070C0"/>
                </a:solidFill>
                <a:effectLst/>
              </a:rPr>
              <a:t>кращий</a:t>
            </a:r>
            <a:r>
              <a:rPr lang="ru-RU" sz="2800" dirty="0">
                <a:solidFill>
                  <a:srgbClr val="0070C0"/>
                </a:solidFill>
                <a:effectLst/>
              </a:rPr>
              <a:t> </a:t>
            </a:r>
            <a:r>
              <a:rPr lang="ru-RU" sz="2800" dirty="0" err="1">
                <a:solidFill>
                  <a:srgbClr val="0070C0"/>
                </a:solidFill>
                <a:effectLst/>
              </a:rPr>
              <a:t>відгук</a:t>
            </a:r>
            <a:r>
              <a:rPr lang="ru-RU" sz="2800" dirty="0">
                <a:solidFill>
                  <a:srgbClr val="0070C0"/>
                </a:solidFill>
                <a:effectLst/>
              </a:rPr>
              <a:t> про </a:t>
            </a:r>
            <a:r>
              <a:rPr lang="ru-RU" sz="2800" dirty="0" err="1">
                <a:solidFill>
                  <a:srgbClr val="0070C0"/>
                </a:solidFill>
                <a:effectLst/>
              </a:rPr>
              <a:t>прочитане</a:t>
            </a:r>
            <a:r>
              <a:rPr lang="ru-RU" sz="2800" dirty="0">
                <a:solidFill>
                  <a:srgbClr val="0070C0"/>
                </a:solidFill>
                <a:effectLst/>
              </a:rPr>
              <a:t> оповідання. </a:t>
            </a:r>
            <a:r>
              <a:rPr lang="ru-RU" sz="2800" dirty="0" err="1">
                <a:solidFill>
                  <a:srgbClr val="0070C0"/>
                </a:solidFill>
                <a:effectLst/>
              </a:rPr>
              <a:t>Завданням</a:t>
            </a:r>
            <a:r>
              <a:rPr lang="ru-RU" sz="2800" dirty="0">
                <a:solidFill>
                  <a:srgbClr val="0070C0"/>
                </a:solidFill>
                <a:effectLst/>
              </a:rPr>
              <a:t> було </a:t>
            </a:r>
            <a:r>
              <a:rPr lang="ru-RU" sz="2800" dirty="0" smtClean="0">
                <a:solidFill>
                  <a:srgbClr val="0070C0"/>
                </a:solidFill>
                <a:effectLst/>
              </a:rPr>
              <a:t>прочитати </a:t>
            </a:r>
            <a:r>
              <a:rPr lang="ru-RU" sz="2800" dirty="0" err="1" smtClean="0">
                <a:solidFill>
                  <a:srgbClr val="0070C0"/>
                </a:solidFill>
                <a:effectLst/>
              </a:rPr>
              <a:t>твір</a:t>
            </a:r>
            <a:r>
              <a:rPr lang="ru-RU" sz="2800" dirty="0" smtClean="0">
                <a:solidFill>
                  <a:srgbClr val="0070C0"/>
                </a:solidFill>
                <a:effectLst/>
              </a:rPr>
              <a:t> і </a:t>
            </a:r>
            <a:r>
              <a:rPr lang="ru-RU" sz="2800" dirty="0" err="1" smtClean="0">
                <a:solidFill>
                  <a:srgbClr val="0070C0"/>
                </a:solidFill>
                <a:effectLst/>
              </a:rPr>
              <a:t>записати</a:t>
            </a:r>
            <a:r>
              <a:rPr lang="ru-RU" sz="2800" dirty="0" smtClean="0">
                <a:solidFill>
                  <a:srgbClr val="0070C0"/>
                </a:solidFill>
                <a:effectLst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effectLst/>
              </a:rPr>
              <a:t>відгук</a:t>
            </a:r>
            <a:r>
              <a:rPr lang="ru-RU" sz="2800" dirty="0">
                <a:solidFill>
                  <a:srgbClr val="0070C0"/>
                </a:solidFill>
                <a:effectLst/>
              </a:rPr>
              <a:t>. </a:t>
            </a:r>
            <a:r>
              <a:rPr lang="ru-RU" sz="2800" dirty="0" err="1">
                <a:solidFill>
                  <a:srgbClr val="0070C0"/>
                </a:solidFill>
                <a:effectLst/>
              </a:rPr>
              <a:t>Іванкові</a:t>
            </a:r>
            <a:r>
              <a:rPr lang="ru-RU" sz="2800" dirty="0">
                <a:solidFill>
                  <a:srgbClr val="0070C0"/>
                </a:solidFill>
                <a:effectLst/>
              </a:rPr>
              <a:t> дуже </a:t>
            </a:r>
            <a:r>
              <a:rPr lang="ru-RU" sz="2800" dirty="0" err="1">
                <a:solidFill>
                  <a:srgbClr val="0070C0"/>
                </a:solidFill>
                <a:effectLst/>
              </a:rPr>
              <a:t>сподобалось</a:t>
            </a:r>
            <a:r>
              <a:rPr lang="ru-RU" sz="2800" dirty="0">
                <a:solidFill>
                  <a:srgbClr val="0070C0"/>
                </a:solidFill>
                <a:effectLst/>
              </a:rPr>
              <a:t> оповідання Василя </a:t>
            </a:r>
            <a:r>
              <a:rPr lang="ru-RU" sz="2800" dirty="0" smtClean="0">
                <a:solidFill>
                  <a:srgbClr val="0070C0"/>
                </a:solidFill>
                <a:effectLst/>
              </a:rPr>
              <a:t>Сухомлинського </a:t>
            </a:r>
            <a:r>
              <a:rPr lang="ru-RU" sz="2800" dirty="0">
                <a:solidFill>
                  <a:srgbClr val="0070C0"/>
                </a:solidFill>
                <a:effectLst/>
              </a:rPr>
              <a:t>«</a:t>
            </a:r>
            <a:r>
              <a:rPr lang="ru-RU" sz="2800" dirty="0" err="1">
                <a:solidFill>
                  <a:srgbClr val="0070C0"/>
                </a:solidFill>
                <a:effectLst/>
              </a:rPr>
              <a:t>Камінь</a:t>
            </a:r>
            <a:r>
              <a:rPr lang="ru-RU" sz="2800" dirty="0">
                <a:solidFill>
                  <a:srgbClr val="0070C0"/>
                </a:solidFill>
                <a:effectLst/>
              </a:rPr>
              <a:t>». Він </a:t>
            </a:r>
            <a:r>
              <a:rPr lang="ru-RU" sz="2800" dirty="0" smtClean="0">
                <a:solidFill>
                  <a:srgbClr val="0070C0"/>
                </a:solidFill>
                <a:effectLst/>
              </a:rPr>
              <a:t>написав </a:t>
            </a:r>
            <a:r>
              <a:rPr lang="ru-RU" sz="2800" dirty="0" err="1" smtClean="0">
                <a:solidFill>
                  <a:srgbClr val="0070C0"/>
                </a:solidFill>
                <a:effectLst/>
              </a:rPr>
              <a:t>відгук</a:t>
            </a:r>
            <a:r>
              <a:rPr lang="ru-RU" sz="2800" dirty="0" smtClean="0">
                <a:solidFill>
                  <a:srgbClr val="0070C0"/>
                </a:solidFill>
                <a:effectLst/>
              </a:rPr>
              <a:t> і </a:t>
            </a:r>
            <a:r>
              <a:rPr lang="ru-RU" sz="2800" dirty="0" err="1">
                <a:solidFill>
                  <a:srgbClr val="0070C0"/>
                </a:solidFill>
                <a:effectLst/>
              </a:rPr>
              <a:t>надіслав</a:t>
            </a:r>
            <a:r>
              <a:rPr lang="ru-RU" sz="2800" dirty="0">
                <a:solidFill>
                  <a:srgbClr val="0070C0"/>
                </a:solidFill>
                <a:effectLst/>
              </a:rPr>
              <a:t> до </a:t>
            </a:r>
            <a:r>
              <a:rPr lang="ru-RU" sz="2800" dirty="0" err="1">
                <a:solidFill>
                  <a:srgbClr val="0070C0"/>
                </a:solidFill>
                <a:effectLst/>
              </a:rPr>
              <a:t>редакції</a:t>
            </a:r>
            <a:r>
              <a:rPr lang="ru-RU" sz="2800" dirty="0">
                <a:solidFill>
                  <a:srgbClr val="0070C0"/>
                </a:solidFill>
                <a:effectLst/>
              </a:rPr>
              <a:t>. </a:t>
            </a:r>
            <a:r>
              <a:rPr lang="ru-RU" sz="2800" dirty="0" err="1">
                <a:solidFill>
                  <a:srgbClr val="0070C0"/>
                </a:solidFill>
                <a:effectLst/>
              </a:rPr>
              <a:t>Уявіть</a:t>
            </a:r>
            <a:r>
              <a:rPr lang="ru-RU" sz="2800" dirty="0">
                <a:solidFill>
                  <a:srgbClr val="0070C0"/>
                </a:solidFill>
                <a:effectLst/>
              </a:rPr>
              <a:t>, що ви </a:t>
            </a:r>
            <a:r>
              <a:rPr lang="ru-RU" sz="2800" dirty="0" err="1">
                <a:solidFill>
                  <a:srgbClr val="0070C0"/>
                </a:solidFill>
                <a:effectLst/>
              </a:rPr>
              <a:t>працюєте</a:t>
            </a:r>
            <a:r>
              <a:rPr lang="ru-RU" sz="2800" dirty="0">
                <a:solidFill>
                  <a:srgbClr val="0070C0"/>
                </a:solidFill>
                <a:effectLst/>
              </a:rPr>
              <a:t> в </a:t>
            </a:r>
            <a:r>
              <a:rPr lang="ru-RU" sz="2800" dirty="0" err="1">
                <a:solidFill>
                  <a:srgbClr val="0070C0"/>
                </a:solidFill>
                <a:effectLst/>
              </a:rPr>
              <a:t>редакції</a:t>
            </a:r>
            <a:r>
              <a:rPr lang="ru-RU" sz="2800" dirty="0">
                <a:solidFill>
                  <a:srgbClr val="0070C0"/>
                </a:solidFill>
                <a:effectLst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effectLst/>
              </a:rPr>
              <a:t>коректором</a:t>
            </a:r>
            <a:r>
              <a:rPr lang="ru-RU" sz="2800" dirty="0">
                <a:solidFill>
                  <a:srgbClr val="0070C0"/>
                </a:solidFill>
                <a:effectLst/>
              </a:rPr>
              <a:t>, </a:t>
            </a:r>
            <a:r>
              <a:rPr lang="ru-RU" sz="2800" dirty="0" err="1">
                <a:solidFill>
                  <a:srgbClr val="0070C0"/>
                </a:solidFill>
                <a:effectLst/>
              </a:rPr>
              <a:t>маєте</a:t>
            </a:r>
            <a:r>
              <a:rPr lang="ru-RU" sz="2800" dirty="0">
                <a:solidFill>
                  <a:srgbClr val="0070C0"/>
                </a:solidFill>
                <a:effectLst/>
              </a:rPr>
              <a:t> прочитати текст та </a:t>
            </a:r>
            <a:r>
              <a:rPr lang="ru-RU" sz="2800" dirty="0" err="1">
                <a:solidFill>
                  <a:srgbClr val="0070C0"/>
                </a:solidFill>
                <a:effectLst/>
              </a:rPr>
              <a:t>виправити</a:t>
            </a:r>
            <a:r>
              <a:rPr lang="ru-RU" sz="2800" dirty="0">
                <a:solidFill>
                  <a:srgbClr val="0070C0"/>
                </a:solidFill>
                <a:effectLst/>
              </a:rPr>
              <a:t> </a:t>
            </a:r>
            <a:r>
              <a:rPr lang="ru-RU" sz="2800" dirty="0" err="1">
                <a:solidFill>
                  <a:srgbClr val="0070C0"/>
                </a:solidFill>
                <a:effectLst/>
              </a:rPr>
              <a:t>наявні</a:t>
            </a:r>
            <a:r>
              <a:rPr lang="ru-RU" sz="2800" dirty="0">
                <a:solidFill>
                  <a:srgbClr val="0070C0"/>
                </a:solidFill>
                <a:effectLst/>
              </a:rPr>
              <a:t> помилки. </a:t>
            </a:r>
            <a:endParaRPr lang="uk-UA" sz="2800" dirty="0" smtClean="0">
              <a:solidFill>
                <a:srgbClr val="0070C0"/>
              </a:solidFill>
              <a:effectLst/>
            </a:endParaRPr>
          </a:p>
        </p:txBody>
      </p:sp>
      <p:pic>
        <p:nvPicPr>
          <p:cNvPr id="1027" name="Picture 3" descr="D:\Картинки до тестів\!!! Учні\_free_2024-01-20-22-09-08_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143" y="1341562"/>
            <a:ext cx="4156720" cy="415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81030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36984" y="548807"/>
            <a:ext cx="10040973" cy="627122"/>
          </a:xfr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/>
            <a:r>
              <a:rPr lang="ru-RU" sz="4000" b="1" dirty="0">
                <a:solidFill>
                  <a:schemeClr val="bg1"/>
                </a:solidFill>
              </a:rPr>
              <a:t>Що не так у тексті </a:t>
            </a:r>
            <a:r>
              <a:rPr lang="ru-RU" sz="4000" b="1" dirty="0" err="1">
                <a:solidFill>
                  <a:schemeClr val="bg1"/>
                </a:solidFill>
              </a:rPr>
              <a:t>Іванка</a:t>
            </a:r>
            <a:r>
              <a:rPr lang="ru-RU" sz="4000" b="1" dirty="0">
                <a:solidFill>
                  <a:schemeClr val="bg1"/>
                </a:solidFill>
              </a:rPr>
              <a:t>?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Rectangle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68863" y="1341562"/>
            <a:ext cx="7600296" cy="310854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ru-RU" sz="2800" b="1" dirty="0" err="1"/>
              <a:t>Лузі</a:t>
            </a:r>
            <a:r>
              <a:rPr lang="ru-RU" sz="2800" b="1" dirty="0"/>
              <a:t>, </a:t>
            </a:r>
            <a:r>
              <a:rPr lang="ru-RU" sz="2800" b="1" dirty="0" err="1"/>
              <a:t>гіллястим</a:t>
            </a:r>
            <a:r>
              <a:rPr lang="ru-RU" sz="2800" b="1" dirty="0"/>
              <a:t> дубом, багато років була </a:t>
            </a:r>
            <a:r>
              <a:rPr lang="ru-RU" sz="2800" b="1" dirty="0" err="1"/>
              <a:t>криниця</a:t>
            </a:r>
            <a:r>
              <a:rPr lang="ru-RU" sz="2800" b="1" dirty="0"/>
              <a:t>. Вона давала людям воду. Дубом </a:t>
            </a:r>
            <a:r>
              <a:rPr lang="ru-RU" sz="2800" b="1" dirty="0" err="1"/>
              <a:t>криниці</a:t>
            </a:r>
            <a:r>
              <a:rPr lang="ru-RU" sz="2800" b="1" dirty="0"/>
              <a:t> </a:t>
            </a:r>
            <a:r>
              <a:rPr lang="ru-RU" sz="2800" b="1" dirty="0" err="1" smtClean="0"/>
              <a:t>відпочивали</a:t>
            </a:r>
            <a:r>
              <a:rPr lang="ru-RU" sz="2800" b="1" dirty="0" smtClean="0"/>
              <a:t> </a:t>
            </a:r>
            <a:r>
              <a:rPr lang="ru-RU" sz="2800" b="1" dirty="0" err="1"/>
              <a:t>подорожні</a:t>
            </a:r>
            <a:r>
              <a:rPr lang="ru-RU" sz="2800" b="1" dirty="0"/>
              <a:t>. </a:t>
            </a:r>
            <a:r>
              <a:rPr lang="ru-RU" sz="2800" b="1" dirty="0" err="1"/>
              <a:t>Якось</a:t>
            </a:r>
            <a:r>
              <a:rPr lang="ru-RU" sz="2800" b="1" dirty="0"/>
              <a:t> прийшов </a:t>
            </a:r>
            <a:r>
              <a:rPr lang="ru-RU" sz="2800" b="1" dirty="0" err="1"/>
              <a:t>туди</a:t>
            </a:r>
            <a:r>
              <a:rPr lang="ru-RU" sz="2800" b="1" dirty="0"/>
              <a:t> хлопчик. Він любив </a:t>
            </a:r>
            <a:r>
              <a:rPr lang="ru-RU" sz="2800" b="1" dirty="0" err="1"/>
              <a:t>пустувати</a:t>
            </a:r>
            <a:r>
              <a:rPr lang="ru-RU" sz="2800" b="1" dirty="0"/>
              <a:t>. Йому спало думку: «А буде, я </a:t>
            </a:r>
            <a:r>
              <a:rPr lang="ru-RU" sz="2800" b="1" dirty="0" err="1"/>
              <a:t>візьму</a:t>
            </a:r>
            <a:r>
              <a:rPr lang="ru-RU" sz="2800" b="1" dirty="0"/>
              <a:t> цей </a:t>
            </a:r>
            <a:r>
              <a:rPr lang="ru-RU" sz="2800" b="1" dirty="0" err="1"/>
              <a:t>камінь</a:t>
            </a:r>
            <a:r>
              <a:rPr lang="ru-RU" sz="2800" b="1" dirty="0"/>
              <a:t> кину його </a:t>
            </a:r>
            <a:r>
              <a:rPr lang="ru-RU" sz="2800" b="1" dirty="0" err="1"/>
              <a:t>криницю</a:t>
            </a:r>
            <a:r>
              <a:rPr lang="ru-RU" sz="2800" b="1" dirty="0"/>
              <a:t>? Ото, мабуть, </a:t>
            </a:r>
            <a:r>
              <a:rPr lang="ru-RU" sz="2800" b="1" dirty="0" err="1"/>
              <a:t>булькне</a:t>
            </a:r>
            <a:r>
              <a:rPr lang="ru-RU" sz="2800" b="1" dirty="0"/>
              <a:t>». </a:t>
            </a:r>
            <a:r>
              <a:rPr lang="ru-RU" sz="2800" b="1" dirty="0" err="1"/>
              <a:t>Підняв</a:t>
            </a:r>
            <a:r>
              <a:rPr lang="ru-RU" sz="2800" b="1" dirty="0"/>
              <a:t> </a:t>
            </a:r>
            <a:r>
              <a:rPr lang="ru-RU" sz="2800" b="1" dirty="0" err="1"/>
              <a:t>камінь</a:t>
            </a:r>
            <a:r>
              <a:rPr lang="ru-RU" sz="2800" b="1" dirty="0"/>
              <a:t>, кинув його </a:t>
            </a:r>
            <a:r>
              <a:rPr lang="ru-RU" sz="2800" b="1" dirty="0" err="1"/>
              <a:t>криницю</a:t>
            </a:r>
            <a:r>
              <a:rPr lang="ru-RU" sz="2800" b="1" dirty="0"/>
              <a:t>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68863" y="4749351"/>
            <a:ext cx="760029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u="sng" dirty="0" err="1" smtClean="0">
                <a:solidFill>
                  <a:srgbClr val="0070C0"/>
                </a:solidFill>
              </a:rPr>
              <a:t>Висновок</a:t>
            </a:r>
            <a:r>
              <a:rPr lang="ru-RU" sz="2400" b="1" dirty="0" smtClean="0">
                <a:solidFill>
                  <a:srgbClr val="0070C0"/>
                </a:solidFill>
              </a:rPr>
              <a:t>. </a:t>
            </a:r>
            <a:r>
              <a:rPr lang="ru-RU" sz="2400" b="1" dirty="0" err="1" smtClean="0">
                <a:solidFill>
                  <a:srgbClr val="0070C0"/>
                </a:solidFill>
              </a:rPr>
              <a:t>Зникли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маленькі, але дуже важливі слова.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У</a:t>
            </a:r>
            <a:r>
              <a:rPr lang="ru-RU" sz="2400" b="1" dirty="0">
                <a:solidFill>
                  <a:srgbClr val="FF0000"/>
                </a:solidFill>
              </a:rPr>
              <a:t>, під, під, біля, на, що, як, і, </a:t>
            </a:r>
            <a:r>
              <a:rPr lang="ru-RU" sz="2400" b="1" dirty="0" smtClean="0">
                <a:solidFill>
                  <a:srgbClr val="FF0000"/>
                </a:solidFill>
              </a:rPr>
              <a:t>в. </a:t>
            </a:r>
          </a:p>
        </p:txBody>
      </p:sp>
      <p:pic>
        <p:nvPicPr>
          <p:cNvPr id="7" name="Picture 2" descr="Камінь / Оповідання | Сухомлинський Василь - читати на «Проба Пера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149" y="1244898"/>
            <a:ext cx="2113442" cy="330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85528" y="1236882"/>
            <a:ext cx="7600296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/>
              <a:t>У </a:t>
            </a:r>
            <a:r>
              <a:rPr lang="ru-RU" sz="2800" b="1" dirty="0" err="1"/>
              <a:t>лузі</a:t>
            </a:r>
            <a:r>
              <a:rPr lang="ru-RU" sz="2800" b="1" dirty="0"/>
              <a:t>, під </a:t>
            </a:r>
            <a:r>
              <a:rPr lang="ru-RU" sz="2800" b="1" dirty="0" err="1"/>
              <a:t>гіллястим</a:t>
            </a:r>
            <a:r>
              <a:rPr lang="ru-RU" sz="2800" b="1" dirty="0"/>
              <a:t> дубом, багато років була </a:t>
            </a:r>
            <a:r>
              <a:rPr lang="ru-RU" sz="2800" b="1" dirty="0" err="1"/>
              <a:t>криниця</a:t>
            </a:r>
            <a:r>
              <a:rPr lang="ru-RU" sz="2800" b="1" dirty="0"/>
              <a:t>. Вона давала людям воду. Під дубом біля </a:t>
            </a:r>
            <a:r>
              <a:rPr lang="ru-RU" sz="2800" b="1" dirty="0" err="1"/>
              <a:t>криниці</a:t>
            </a:r>
            <a:r>
              <a:rPr lang="ru-RU" sz="2800" b="1" dirty="0"/>
              <a:t> </a:t>
            </a:r>
            <a:r>
              <a:rPr lang="ru-RU" sz="2800" b="1" dirty="0" err="1"/>
              <a:t>відпочивали</a:t>
            </a:r>
            <a:r>
              <a:rPr lang="ru-RU" sz="2800" b="1" dirty="0"/>
              <a:t> </a:t>
            </a:r>
            <a:r>
              <a:rPr lang="ru-RU" sz="2800" b="1" dirty="0" err="1"/>
              <a:t>подорожні</a:t>
            </a:r>
            <a:r>
              <a:rPr lang="ru-RU" sz="2800" b="1" dirty="0"/>
              <a:t>. </a:t>
            </a:r>
            <a:r>
              <a:rPr lang="ru-RU" sz="2800" b="1" dirty="0" err="1"/>
              <a:t>Якось</a:t>
            </a:r>
            <a:r>
              <a:rPr lang="ru-RU" sz="2800" b="1" dirty="0"/>
              <a:t> прийшов </a:t>
            </a:r>
            <a:r>
              <a:rPr lang="ru-RU" sz="2800" b="1" dirty="0" err="1"/>
              <a:t>туди</a:t>
            </a:r>
            <a:r>
              <a:rPr lang="ru-RU" sz="2800" b="1" dirty="0"/>
              <a:t> хлопчик. Він любив </a:t>
            </a:r>
            <a:r>
              <a:rPr lang="ru-RU" sz="2800" b="1" dirty="0" err="1"/>
              <a:t>пустувати</a:t>
            </a:r>
            <a:r>
              <a:rPr lang="ru-RU" sz="2800" b="1" dirty="0"/>
              <a:t>. Йому спало на думку: «А що буде, як я </a:t>
            </a:r>
            <a:r>
              <a:rPr lang="ru-RU" sz="2800" b="1" dirty="0" err="1"/>
              <a:t>візьму</a:t>
            </a:r>
            <a:r>
              <a:rPr lang="ru-RU" sz="2800" b="1" dirty="0"/>
              <a:t> цей </a:t>
            </a:r>
            <a:r>
              <a:rPr lang="ru-RU" sz="2800" b="1" dirty="0" err="1"/>
              <a:t>камінь</a:t>
            </a:r>
            <a:r>
              <a:rPr lang="ru-RU" sz="2800" b="1" dirty="0"/>
              <a:t> і кину його в </a:t>
            </a:r>
            <a:r>
              <a:rPr lang="ru-RU" sz="2800" b="1" dirty="0" err="1"/>
              <a:t>криницю</a:t>
            </a:r>
            <a:r>
              <a:rPr lang="ru-RU" sz="2800" b="1" dirty="0"/>
              <a:t>? Ото, мабуть, </a:t>
            </a:r>
            <a:r>
              <a:rPr lang="ru-RU" sz="2800" b="1" dirty="0" err="1"/>
              <a:t>булькне</a:t>
            </a:r>
            <a:r>
              <a:rPr lang="ru-RU" sz="2800" b="1" dirty="0"/>
              <a:t>». </a:t>
            </a:r>
            <a:r>
              <a:rPr lang="ru-RU" sz="2800" b="1" dirty="0" err="1"/>
              <a:t>Підняв</a:t>
            </a:r>
            <a:r>
              <a:rPr lang="ru-RU" sz="2800" b="1" dirty="0"/>
              <a:t> </a:t>
            </a:r>
            <a:r>
              <a:rPr lang="ru-RU" sz="2800" b="1" dirty="0" err="1"/>
              <a:t>камінь</a:t>
            </a:r>
            <a:r>
              <a:rPr lang="ru-RU" sz="2800" b="1" dirty="0"/>
              <a:t>, кинув його в </a:t>
            </a:r>
            <a:r>
              <a:rPr lang="ru-RU" sz="2800" b="1" dirty="0" err="1"/>
              <a:t>криницю</a:t>
            </a:r>
            <a:r>
              <a:rPr lang="ru-RU" sz="2800" b="1" dirty="0"/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61254" y="5590034"/>
            <a:ext cx="819152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Ви </a:t>
            </a:r>
            <a:r>
              <a:rPr lang="ru-RU" sz="2400" b="1" dirty="0" err="1">
                <a:solidFill>
                  <a:srgbClr val="0070C0"/>
                </a:solidFill>
              </a:rPr>
              <a:t>погоджуєтесь</a:t>
            </a:r>
            <a:r>
              <a:rPr lang="ru-RU" sz="2400" b="1" dirty="0">
                <a:solidFill>
                  <a:srgbClr val="0070C0"/>
                </a:solidFill>
              </a:rPr>
              <a:t>, що дуже важливі</a:t>
            </a:r>
            <a:r>
              <a:rPr lang="ru-RU" sz="2400" b="1" dirty="0" smtClean="0">
                <a:solidFill>
                  <a:srgbClr val="0070C0"/>
                </a:solidFill>
              </a:rPr>
              <a:t>? Що ви про них знаєте?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Спробуймо</a:t>
            </a:r>
            <a:r>
              <a:rPr lang="ru-RU" sz="2400" b="1" dirty="0">
                <a:solidFill>
                  <a:srgbClr val="0070C0"/>
                </a:solidFill>
              </a:rPr>
              <a:t> прочитати текст, </a:t>
            </a:r>
            <a:r>
              <a:rPr lang="ru-RU" sz="2400" b="1" dirty="0" err="1">
                <a:solidFill>
                  <a:srgbClr val="0070C0"/>
                </a:solidFill>
              </a:rPr>
              <a:t>використавши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службові</a:t>
            </a:r>
            <a:r>
              <a:rPr lang="ru-RU" sz="2400" b="1" dirty="0">
                <a:solidFill>
                  <a:srgbClr val="0070C0"/>
                </a:solidFill>
              </a:rPr>
              <a:t> слова.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804076" y="4749350"/>
            <a:ext cx="252028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Яку </a:t>
            </a:r>
            <a:r>
              <a:rPr lang="ru-RU" sz="2400" b="1" dirty="0" err="1">
                <a:solidFill>
                  <a:srgbClr val="0070C0"/>
                </a:solidFill>
              </a:rPr>
              <a:t>пораду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дасте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Іванкові</a:t>
            </a:r>
            <a:r>
              <a:rPr lang="ru-RU" sz="2400" b="1" dirty="0">
                <a:solidFill>
                  <a:srgbClr val="0070C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765304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549474"/>
            <a:ext cx="9899742" cy="7920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</a:t>
            </a:r>
            <a:r>
              <a:rPr lang="uk-UA" sz="4000" b="1" dirty="0" smtClean="0">
                <a:solidFill>
                  <a:schemeClr val="bg1"/>
                </a:solidFill>
              </a:rPr>
              <a:t>уроку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5535" y="1413569"/>
            <a:ext cx="6605678" cy="255454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уроці ми будемо вчитися розпізнавати службові слова</a:t>
            </a:r>
            <a:r>
              <a:rPr lang="uk-UA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Познайомимося з парком кам'яних скульптур у місті </a:t>
            </a:r>
            <a:r>
              <a:rPr lang="uk-UA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Луганську.</a:t>
            </a:r>
            <a:endParaRPr lang="uk-UA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" b="1690"/>
          <a:stretch/>
        </p:blipFill>
        <p:spPr bwMode="auto">
          <a:xfrm>
            <a:off x="1051472" y="1414203"/>
            <a:ext cx="3156944" cy="304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Луганськ — Вікіпеді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271" y="3981848"/>
            <a:ext cx="3658756" cy="26196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Парк кам'яних скульптур, Луганськ (Пам'ятки Луганска) • OTDIH.P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853" y="3949950"/>
            <a:ext cx="3816833" cy="2619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47477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D:\3 клас\01 УКР МОВА\1 Пономарьова\06 Дієслово\№087-Добираю дієслова - антоніми і синоніми\Аркуш в лінію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6894"/>
          <a:stretch/>
        </p:blipFill>
        <p:spPr bwMode="auto">
          <a:xfrm>
            <a:off x="874315" y="1188000"/>
            <a:ext cx="9710264" cy="535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2" t="46908" r="18429" b="34574"/>
          <a:stretch/>
        </p:blipFill>
        <p:spPr>
          <a:xfrm>
            <a:off x="3427734" y="1826815"/>
            <a:ext cx="4386055" cy="98195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93903" y="-704032"/>
            <a:ext cx="474665" cy="59269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94066" y="-786662"/>
            <a:ext cx="578025" cy="7217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034782" y="-684309"/>
            <a:ext cx="578025" cy="7217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726649" y="-704032"/>
            <a:ext cx="511850" cy="63913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238498" y="-684537"/>
            <a:ext cx="578025" cy="7217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2803" y="-705329"/>
            <a:ext cx="578025" cy="7217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3163" y="-684309"/>
            <a:ext cx="534586" cy="67972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736191" y="-700548"/>
            <a:ext cx="578025" cy="72176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317099" y="-726583"/>
            <a:ext cx="526345" cy="65722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259342" y="1366349"/>
            <a:ext cx="474665" cy="59269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321B7C6-6BF4-4968-9848-26B8E09818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444" y="-712868"/>
            <a:ext cx="1741135" cy="743688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945590" y="538848"/>
            <a:ext cx="8426703" cy="8027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Хвилинка каліграфії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9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423" y="538848"/>
            <a:ext cx="1715124" cy="243137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98D7F059-A0B8-4F28-9877-C98DD5A1E73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514" y="-745347"/>
            <a:ext cx="1928220" cy="82017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EF2C7E8F-ECD0-492E-9285-452AD7136A4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44" t="14863" r="8496" b="18204"/>
          <a:stretch/>
        </p:blipFill>
        <p:spPr>
          <a:xfrm>
            <a:off x="4932000" y="1273658"/>
            <a:ext cx="1821322" cy="99054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757465" y="-662052"/>
            <a:ext cx="474665" cy="592698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874315" y="5085978"/>
            <a:ext cx="9710264" cy="7200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Запишіть службові слова. Що ви можете про них сказати? 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4561946" y="1366350"/>
            <a:ext cx="451682" cy="57431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72" t="31299" r="10222" b="55543"/>
          <a:stretch/>
        </p:blipFill>
        <p:spPr>
          <a:xfrm>
            <a:off x="1195487" y="2493690"/>
            <a:ext cx="1100815" cy="81013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12" t="51650" r="41482" b="35192"/>
          <a:stretch/>
        </p:blipFill>
        <p:spPr>
          <a:xfrm>
            <a:off x="3027433" y="2745812"/>
            <a:ext cx="985421" cy="79801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2" t="51650" r="70262" b="35192"/>
          <a:stretch/>
        </p:blipFill>
        <p:spPr>
          <a:xfrm>
            <a:off x="2186625" y="2743286"/>
            <a:ext cx="985421" cy="79801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23" t="81299" r="23371" b="5543"/>
          <a:stretch/>
        </p:blipFill>
        <p:spPr>
          <a:xfrm>
            <a:off x="7573888" y="2585614"/>
            <a:ext cx="985421" cy="79801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" t="83229" r="74480" b="3613"/>
          <a:stretch/>
        </p:blipFill>
        <p:spPr>
          <a:xfrm>
            <a:off x="6123485" y="2709714"/>
            <a:ext cx="985421" cy="79801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09" t="67089" r="28085" b="19753"/>
          <a:stretch/>
        </p:blipFill>
        <p:spPr>
          <a:xfrm>
            <a:off x="5303427" y="2709714"/>
            <a:ext cx="985421" cy="798012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9" t="63931" r="60512" b="22911"/>
          <a:stretch/>
        </p:blipFill>
        <p:spPr>
          <a:xfrm>
            <a:off x="3968723" y="2493690"/>
            <a:ext cx="1395422" cy="81013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7" t="84808" r="52647" b="2034"/>
          <a:stretch/>
        </p:blipFill>
        <p:spPr>
          <a:xfrm>
            <a:off x="6740954" y="2765773"/>
            <a:ext cx="985421" cy="79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237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91431" y="576645"/>
            <a:ext cx="10851104" cy="7920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Прочитайте </a:t>
            </a:r>
            <a:r>
              <a:rPr lang="ru-RU" sz="4000" b="1" dirty="0" err="1" smtClean="0">
                <a:solidFill>
                  <a:schemeClr val="bg1"/>
                </a:solidFill>
              </a:rPr>
              <a:t>групи</a:t>
            </a:r>
            <a:r>
              <a:rPr lang="ru-RU" sz="4000" b="1" dirty="0" smtClean="0">
                <a:solidFill>
                  <a:schemeClr val="bg1"/>
                </a:solidFill>
              </a:rPr>
              <a:t> слів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59583" y="2351139"/>
            <a:ext cx="3311382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err="1"/>
              <a:t>Розлогим</a:t>
            </a:r>
            <a:r>
              <a:rPr lang="ru-RU" sz="3200" b="1" dirty="0"/>
              <a:t> дубом </a:t>
            </a:r>
            <a:endParaRPr lang="ru-RU" sz="3200" b="1" dirty="0" smtClean="0"/>
          </a:p>
          <a:p>
            <a:r>
              <a:rPr lang="ru-RU" sz="3200" b="1" dirty="0" smtClean="0"/>
              <a:t>нам </a:t>
            </a:r>
            <a:r>
              <a:rPr lang="ru-RU" sz="3200" b="1" dirty="0" err="1"/>
              <a:t>втіху</a:t>
            </a:r>
            <a:r>
              <a:rPr lang="ru-RU" sz="3200" b="1" dirty="0"/>
              <a:t> </a:t>
            </a:r>
            <a:endParaRPr lang="ru-RU" sz="3200" b="1" dirty="0" smtClean="0"/>
          </a:p>
          <a:p>
            <a:r>
              <a:rPr lang="ru-RU" sz="3200" b="1" dirty="0" err="1" smtClean="0"/>
              <a:t>заховавсь</a:t>
            </a:r>
            <a:r>
              <a:rPr lang="ru-RU" sz="3200" b="1" dirty="0" smtClean="0"/>
              <a:t> </a:t>
            </a:r>
            <a:r>
              <a:rPr lang="ru-RU" sz="3200" b="1" dirty="0"/>
              <a:t>сонця </a:t>
            </a:r>
            <a:r>
              <a:rPr lang="ru-RU" sz="3200" b="1" dirty="0" err="1"/>
              <a:t>клаптик</a:t>
            </a:r>
            <a:r>
              <a:rPr lang="ru-RU" sz="3200" b="1" dirty="0"/>
              <a:t> снігу.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3439" y="1455325"/>
            <a:ext cx="943304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 </a:t>
            </a:r>
            <a:r>
              <a:rPr lang="uk-UA" sz="2400" b="1" dirty="0">
                <a:solidFill>
                  <a:srgbClr val="0070C0"/>
                </a:solidFill>
              </a:rPr>
              <a:t>якій колонці слова не зв’язані між собою? Яка група слів є віршем? 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Визначте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службові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слова. </a:t>
            </a:r>
            <a:r>
              <a:rPr lang="uk-UA" sz="24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87315" y="2351138"/>
            <a:ext cx="3888432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Під розлогим дубом 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нам на втіху 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заховавсь від сонця 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клаптик снігу.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70444" y="4509914"/>
            <a:ext cx="7153835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Проведіть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дослідження</a:t>
            </a: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1950" indent="-361950">
              <a:buAutoNum type="arabicPeriod"/>
            </a:pPr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Спробуйте 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поставити питання до виділених  слів. </a:t>
            </a:r>
          </a:p>
          <a:p>
            <a:pPr marL="361950" indent="-361950">
              <a:buAutoNum type="arabicPeriod"/>
            </a:pPr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Поясніть, 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чого служать ці слова. </a:t>
            </a:r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Перевірте 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себе за правилом.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96229" y="4527951"/>
            <a:ext cx="9442016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rgbClr val="FFFF00"/>
                </a:solidFill>
              </a:rPr>
              <a:t>Службові</a:t>
            </a:r>
            <a:r>
              <a:rPr lang="ru-RU" sz="3200" b="1" dirty="0">
                <a:solidFill>
                  <a:srgbClr val="FFFF00"/>
                </a:solidFill>
              </a:rPr>
              <a:t> слова </a:t>
            </a:r>
            <a:r>
              <a:rPr lang="ru-RU" sz="3200" b="1" dirty="0" err="1"/>
              <a:t>служать</a:t>
            </a:r>
            <a:r>
              <a:rPr lang="ru-RU" sz="3200" b="1" dirty="0"/>
              <a:t> </a:t>
            </a:r>
            <a:r>
              <a:rPr lang="ru-RU" sz="3200" b="1" dirty="0">
                <a:solidFill>
                  <a:srgbClr val="FFFF00"/>
                </a:solidFill>
              </a:rPr>
              <a:t>для </a:t>
            </a:r>
            <a:r>
              <a:rPr lang="ru-RU" sz="3200" b="1" dirty="0" err="1">
                <a:solidFill>
                  <a:srgbClr val="FFFF00"/>
                </a:solidFill>
              </a:rPr>
              <a:t>зв’язку</a:t>
            </a:r>
            <a:r>
              <a:rPr lang="ru-RU" sz="3200" b="1" dirty="0">
                <a:solidFill>
                  <a:srgbClr val="FFFF00"/>
                </a:solidFill>
              </a:rPr>
              <a:t> слів </a:t>
            </a:r>
            <a:r>
              <a:rPr lang="ru-RU" sz="3200" b="1" dirty="0"/>
              <a:t>у реченні. Вони не відповідають на питання. Наприклад: </a:t>
            </a:r>
            <a:endParaRPr lang="ru-RU" sz="3200" b="1" dirty="0" smtClean="0"/>
          </a:p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У</a:t>
            </a:r>
            <a:r>
              <a:rPr lang="ru-RU" sz="3200" b="1" dirty="0" smtClean="0"/>
              <a:t> </a:t>
            </a:r>
            <a:r>
              <a:rPr lang="ru-RU" sz="3200" b="1" dirty="0"/>
              <a:t>саду </a:t>
            </a:r>
            <a:r>
              <a:rPr lang="ru-RU" sz="3200" b="1" dirty="0">
                <a:solidFill>
                  <a:srgbClr val="FFFF00"/>
                </a:solidFill>
              </a:rPr>
              <a:t>на</a:t>
            </a:r>
            <a:r>
              <a:rPr lang="ru-RU" sz="3200" b="1" dirty="0"/>
              <a:t> </a:t>
            </a:r>
            <a:r>
              <a:rPr lang="ru-RU" sz="3200" b="1" dirty="0" err="1"/>
              <a:t>калині</a:t>
            </a:r>
            <a:r>
              <a:rPr lang="ru-RU" sz="3200" b="1" dirty="0"/>
              <a:t> заспівав соловейко.</a:t>
            </a:r>
          </a:p>
        </p:txBody>
      </p:sp>
      <p:pic>
        <p:nvPicPr>
          <p:cNvPr id="14" name="Picture 2" descr="D:\Картинки до тестів\Людина\Хлопчик в окулярах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464" y="1467228"/>
            <a:ext cx="1580986" cy="345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6222388" y="2853730"/>
            <a:ext cx="576064" cy="67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872825" y="3368597"/>
            <a:ext cx="508293" cy="67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8035582" y="3861842"/>
            <a:ext cx="4592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38564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499743" y="2637706"/>
            <a:ext cx="7581622" cy="30476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      (На, У, До) Луганську є парк </a:t>
            </a:r>
            <a:r>
              <a:rPr lang="uk-UA" sz="3200" b="1" dirty="0" smtClean="0">
                <a:solidFill>
                  <a:schemeClr val="bg1"/>
                </a:solidFill>
              </a:rPr>
              <a:t>кам’яних </a:t>
            </a:r>
            <a:r>
              <a:rPr lang="uk-UA" sz="3200" b="1" dirty="0">
                <a:solidFill>
                  <a:schemeClr val="bg1"/>
                </a:solidFill>
              </a:rPr>
              <a:t>скульптур. Він один (над, біля, з) найбільших у світі. Ці скульптури були розкидані (по, у, за) всій території </a:t>
            </a:r>
            <a:r>
              <a:rPr lang="uk-UA" sz="3200" b="1" dirty="0" err="1">
                <a:solidFill>
                  <a:schemeClr val="bg1"/>
                </a:solidFill>
              </a:rPr>
              <a:t>Лу</a:t>
            </a:r>
            <a:r>
              <a:rPr lang="uk-UA" sz="3200" b="1" dirty="0">
                <a:solidFill>
                  <a:schemeClr val="bg1"/>
                </a:solidFill>
              </a:rPr>
              <a:t>-ганської області. А тепер зібрані (біля, під, в) одному місці.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53414" y="494643"/>
            <a:ext cx="10079177" cy="11349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Прочитайте </a:t>
            </a:r>
            <a:r>
              <a:rPr lang="uk-UA" sz="3600" b="1" dirty="0" smtClean="0">
                <a:solidFill>
                  <a:schemeClr val="bg1"/>
                </a:solidFill>
              </a:rPr>
              <a:t>повідомлення. </a:t>
            </a:r>
            <a:r>
              <a:rPr lang="uk-UA" sz="3600" b="1" dirty="0">
                <a:solidFill>
                  <a:schemeClr val="bg1"/>
                </a:solidFill>
              </a:rPr>
              <a:t>Виберіть з дужок потрібні службові </a:t>
            </a:r>
            <a:r>
              <a:rPr lang="ru-RU" sz="3600" b="1" dirty="0">
                <a:solidFill>
                  <a:schemeClr val="bg1"/>
                </a:solidFill>
              </a:rPr>
              <a:t>слова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55227" y="1653482"/>
            <a:ext cx="10077364" cy="82996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Спишіть перші два речення.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Як </a:t>
            </a:r>
            <a:r>
              <a:rPr lang="ru-RU" sz="2800" b="1" dirty="0" err="1" smtClean="0">
                <a:solidFill>
                  <a:srgbClr val="0070C0"/>
                </a:solidFill>
              </a:rPr>
              <a:t>пишемо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службові</a:t>
            </a:r>
            <a:r>
              <a:rPr lang="ru-RU" sz="2800" b="1" dirty="0" smtClean="0">
                <a:solidFill>
                  <a:srgbClr val="0070C0"/>
                </a:solidFill>
              </a:rPr>
              <a:t> слова з іншими словами?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121</a:t>
            </a:r>
            <a:endParaRPr lang="ru-RU" sz="2800" b="1" dirty="0">
              <a:solidFill>
                <a:schemeClr val="bg1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291831" y="2925738"/>
            <a:ext cx="4592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371951" y="2932534"/>
            <a:ext cx="4592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388175" y="3429794"/>
            <a:ext cx="576064" cy="67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8252271" y="3429794"/>
            <a:ext cx="675323" cy="67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090825" y="4431110"/>
            <a:ext cx="4592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590568" y="4437906"/>
            <a:ext cx="4592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643759" y="5374010"/>
            <a:ext cx="4592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9476407" y="4941962"/>
            <a:ext cx="7200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:\3 клас\01 УКР МОВА\1 Пономарьова\07 Службові слова\№089-Пригадую службові слова\2026-03-12_2213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26" y="2603681"/>
            <a:ext cx="2464091" cy="304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62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1144827SlideId25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0233259SlideId27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9457</TotalTime>
  <Words>721</Words>
  <Application>Microsoft Office PowerPoint</Application>
  <PresentationFormat>Произвольный</PresentationFormat>
  <Paragraphs>96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Пригадую службові слова</vt:lpstr>
      <vt:lpstr> Налаштування на урок</vt:lpstr>
      <vt:lpstr>Презентация PowerPoint</vt:lpstr>
      <vt:lpstr>Вправа «Коректор»</vt:lpstr>
      <vt:lpstr>Що не так у тексті Іванка?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Підсумок уроку. Рефлексія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735</cp:revision>
  <dcterms:created xsi:type="dcterms:W3CDTF">2025-08-27T14:01:18Z</dcterms:created>
  <dcterms:modified xsi:type="dcterms:W3CDTF">2026-03-17T10:28:07Z</dcterms:modified>
</cp:coreProperties>
</file>