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739" r:id="rId3"/>
    <p:sldId id="708" r:id="rId4"/>
    <p:sldId id="741" r:id="rId5"/>
    <p:sldId id="492" r:id="rId6"/>
    <p:sldId id="704" r:id="rId7"/>
    <p:sldId id="749" r:id="rId8"/>
    <p:sldId id="742" r:id="rId9"/>
    <p:sldId id="743" r:id="rId10"/>
    <p:sldId id="744" r:id="rId11"/>
    <p:sldId id="748" r:id="rId12"/>
    <p:sldId id="699" r:id="rId13"/>
    <p:sldId id="740" r:id="rId14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99543" y="1125538"/>
            <a:ext cx="8568952" cy="100811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70C0"/>
                </a:solidFill>
              </a:rPr>
              <a:t>Розпізнаю прийменники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7460183" y="3788986"/>
            <a:ext cx="273630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7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Частини мови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91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2" descr="Історія харківського парку - kharkiv.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93" y="3400545"/>
            <a:ext cx="3420949" cy="218318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559448"/>
            <a:ext cx="9793088" cy="12141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 smtClean="0">
                <a:solidFill>
                  <a:schemeClr val="bg1"/>
                </a:solidFill>
              </a:rPr>
              <a:t>назви атракціонів у харківському парку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1551" y="1879838"/>
            <a:ext cx="8677710" cy="4142243"/>
          </a:xfrm>
          <a:prstGeom prst="rect">
            <a:avLst/>
          </a:prstGeom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9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559448"/>
            <a:ext cx="10009112" cy="7101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Кожний з друзів побував на двох атракціонах</a:t>
            </a: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3549"/>
          <a:stretch/>
        </p:blipFill>
        <p:spPr>
          <a:xfrm>
            <a:off x="907455" y="2065846"/>
            <a:ext cx="7848000" cy="3884093"/>
          </a:xfrm>
          <a:prstGeom prst="rect">
            <a:avLst/>
          </a:prstGeom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7454" y="1322005"/>
            <a:ext cx="10466485" cy="7396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FF0000"/>
                </a:solidFill>
              </a:rPr>
              <a:t>Читалочка</a:t>
            </a:r>
            <a:r>
              <a:rPr lang="uk-UA" sz="2400" b="1" dirty="0" smtClean="0">
                <a:solidFill>
                  <a:srgbClr val="0070C0"/>
                </a:solidFill>
              </a:rPr>
              <a:t> витратила на них </a:t>
            </a:r>
            <a:r>
              <a:rPr lang="uk-UA" sz="2400" b="1" dirty="0" smtClean="0">
                <a:solidFill>
                  <a:srgbClr val="FF0000"/>
                </a:solidFill>
              </a:rPr>
              <a:t>70грн</a:t>
            </a:r>
            <a:r>
              <a:rPr lang="uk-UA" sz="2400" b="1" dirty="0" smtClean="0">
                <a:solidFill>
                  <a:srgbClr val="0070C0"/>
                </a:solidFill>
              </a:rPr>
              <a:t>, </a:t>
            </a:r>
            <a:r>
              <a:rPr lang="uk-UA" sz="2400" b="1" dirty="0" smtClean="0">
                <a:solidFill>
                  <a:srgbClr val="00B050"/>
                </a:solidFill>
              </a:rPr>
              <a:t>Щебетунчик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 smtClean="0">
                <a:solidFill>
                  <a:srgbClr val="00B050"/>
                </a:solidFill>
              </a:rPr>
              <a:t>—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 smtClean="0">
                <a:solidFill>
                  <a:srgbClr val="00B050"/>
                </a:solidFill>
              </a:rPr>
              <a:t>90грн</a:t>
            </a:r>
            <a:r>
              <a:rPr lang="uk-UA" sz="2400" b="1" dirty="0" smtClean="0">
                <a:solidFill>
                  <a:srgbClr val="0070C0"/>
                </a:solidFill>
              </a:rPr>
              <a:t>, </a:t>
            </a:r>
            <a:r>
              <a:rPr lang="uk-UA" sz="2400" b="1" dirty="0" smtClean="0">
                <a:solidFill>
                  <a:srgbClr val="7030A0"/>
                </a:solidFill>
              </a:rPr>
              <a:t>Родзинка — 80грн, </a:t>
            </a:r>
            <a:r>
              <a:rPr lang="uk-UA" sz="2400" b="1" dirty="0" smtClean="0">
                <a:solidFill>
                  <a:srgbClr val="0070C0"/>
                </a:solidFill>
              </a:rPr>
              <a:t>а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Ґаджик — 100 грн</a:t>
            </a:r>
            <a:r>
              <a:rPr lang="uk-UA" sz="2400" b="1" dirty="0" smtClean="0">
                <a:solidFill>
                  <a:srgbClr val="0070C0"/>
                </a:solidFill>
              </a:rPr>
              <a:t>. Поміркуйте, хто які атракціони міг відвідати.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785" r="4765"/>
          <a:stretch/>
        </p:blipFill>
        <p:spPr>
          <a:xfrm>
            <a:off x="8755455" y="2091437"/>
            <a:ext cx="2618485" cy="22817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12311" y="4391697"/>
            <a:ext cx="3029268" cy="19888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На </a:t>
            </a:r>
            <a:r>
              <a:rPr lang="uk-UA" sz="2400" b="1" dirty="0">
                <a:solidFill>
                  <a:srgbClr val="0070C0"/>
                </a:solidFill>
              </a:rPr>
              <a:t>яких атракціонах хотілося б побувати </a:t>
            </a:r>
            <a:r>
              <a:rPr lang="uk-UA" sz="2400" b="1" dirty="0" smtClean="0">
                <a:solidFill>
                  <a:srgbClr val="0070C0"/>
                </a:solidFill>
              </a:rPr>
              <a:t>вам? </a:t>
            </a:r>
            <a:r>
              <a:rPr lang="uk-UA" sz="2400" b="1" dirty="0">
                <a:solidFill>
                  <a:srgbClr val="0070C0"/>
                </a:solidFill>
              </a:rPr>
              <a:t>Чому</a:t>
            </a:r>
            <a:r>
              <a:rPr lang="ru-RU" sz="2400" b="1" dirty="0">
                <a:solidFill>
                  <a:srgbClr val="0070C0"/>
                </a:solidFill>
              </a:rPr>
              <a:t>? </a:t>
            </a:r>
            <a:r>
              <a:rPr lang="uk-UA" sz="2400" b="1" dirty="0" smtClean="0">
                <a:solidFill>
                  <a:srgbClr val="0070C0"/>
                </a:solidFill>
              </a:rPr>
              <a:t> Складіть </a:t>
            </a:r>
            <a:r>
              <a:rPr lang="uk-UA" sz="2400" b="1" dirty="0">
                <a:solidFill>
                  <a:srgbClr val="0070C0"/>
                </a:solidFill>
              </a:rPr>
              <a:t>про це текст (3–4 речення). </a:t>
            </a:r>
          </a:p>
        </p:txBody>
      </p:sp>
    </p:spTree>
    <p:extLst>
      <p:ext uri="{BB962C8B-B14F-4D97-AF65-F5344CB8AC3E}">
        <p14:creationId xmlns:p14="http://schemas.microsoft.com/office/powerpoint/2010/main" val="395313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6077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9" y="4005858"/>
            <a:ext cx="2383706" cy="247199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3 клас\01 УКР МОВА\1 Пономарьова\07 Службові слова\№092-Розпізнаю прийменники\2026-03-13_112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52" y="1341562"/>
            <a:ext cx="1001565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Про Вежу Ейфеля у Харкові - Блог | Зелений Слон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254" y="3966718"/>
            <a:ext cx="3544849" cy="2721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728" y="476782"/>
            <a:ext cx="10004351" cy="720247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1004" y="1352895"/>
            <a:ext cx="9026673" cy="57220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45085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err="1" smtClean="0">
                <a:solidFill>
                  <a:srgbClr val="0070C0"/>
                </a:solidFill>
              </a:rPr>
              <a:t>Чи</a:t>
            </a:r>
            <a:r>
              <a:rPr lang="ru-RU" sz="2400" b="1" dirty="0" smtClean="0">
                <a:solidFill>
                  <a:srgbClr val="0070C0"/>
                </a:solidFill>
              </a:rPr>
              <a:t> справдилися твої очікування </a:t>
            </a:r>
            <a:r>
              <a:rPr lang="ru-RU" sz="2400" b="1" dirty="0" err="1" smtClean="0">
                <a:solidFill>
                  <a:srgbClr val="0070C0"/>
                </a:solidFill>
              </a:rPr>
              <a:t>від</a:t>
            </a:r>
            <a:r>
              <a:rPr lang="ru-RU" sz="2400" b="1" dirty="0" smtClean="0">
                <a:solidFill>
                  <a:srgbClr val="0070C0"/>
                </a:solidFill>
              </a:rPr>
              <a:t> уроку?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1" name="Picture 4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75" y="2018533"/>
            <a:ext cx="1904802" cy="282864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8532875" y="5075164"/>
            <a:ext cx="2004328" cy="1198904"/>
          </a:xfrm>
          <a:prstGeom prst="round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Мені все під силу!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68190" y="5050924"/>
            <a:ext cx="2175725" cy="119890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Позитивні емоції!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91571" y="5050924"/>
            <a:ext cx="1939654" cy="11989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Цікаві знання!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49068" y="5050924"/>
            <a:ext cx="2004328" cy="1198904"/>
          </a:xfrm>
          <a:prstGeom prst="round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Почуття успіху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" name="Picture 5" descr="D:\Картинки до тестів\Емоції Олівці\Олівець з посмішкою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90" y="2007820"/>
            <a:ext cx="1966849" cy="2817297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1" name="Picture 2" descr="D:\Картинки до тестів\Емоції Олівці\images (7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3" b="11487"/>
          <a:stretch/>
        </p:blipFill>
        <p:spPr bwMode="auto">
          <a:xfrm>
            <a:off x="6035818" y="2018533"/>
            <a:ext cx="1917578" cy="280658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r="11174"/>
          <a:stretch/>
        </p:blipFill>
        <p:spPr bwMode="auto">
          <a:xfrm>
            <a:off x="3568191" y="2043089"/>
            <a:ext cx="2081068" cy="2818137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8082" y="1290144"/>
            <a:ext cx="7177041" cy="2074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З </a:t>
            </a:r>
            <a:r>
              <a:rPr lang="uk-UA" sz="2800" b="1" dirty="0">
                <a:solidFill>
                  <a:schemeClr val="bg1"/>
                </a:solidFill>
                <a:latin typeface="+mn-lt"/>
              </a:rPr>
              <a:t>якими словами 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працювали </a:t>
            </a:r>
            <a:r>
              <a:rPr lang="uk-UA" sz="2800" b="1" dirty="0">
                <a:solidFill>
                  <a:schemeClr val="bg1"/>
                </a:solidFill>
                <a:latin typeface="+mn-lt"/>
              </a:rPr>
              <a:t>на уроці? </a:t>
            </a:r>
            <a:endParaRPr lang="uk-UA" sz="2800" b="1" dirty="0" smtClean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  <a:latin typeface="+mn-lt"/>
              </a:rPr>
              <a:t>На яке питання вони відповідають? 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  <a:latin typeface="+mn-lt"/>
              </a:rPr>
              <a:t>Для чого служать? 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Назви </a:t>
            </a:r>
            <a:r>
              <a:rPr lang="uk-UA" sz="2800" b="1" dirty="0">
                <a:solidFill>
                  <a:schemeClr val="bg1"/>
                </a:solidFill>
                <a:latin typeface="+mn-lt"/>
              </a:rPr>
              <a:t>службові слова, які </a:t>
            </a:r>
            <a:r>
              <a:rPr lang="uk-UA" sz="2800" b="1" dirty="0" smtClean="0">
                <a:solidFill>
                  <a:schemeClr val="bg1"/>
                </a:solidFill>
                <a:latin typeface="+mn-lt"/>
              </a:rPr>
              <a:t>запам'ятав/ла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82829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6" grpId="0" animBg="1"/>
      <p:bldP spid="18" grpId="0" animBg="1"/>
      <p:bldP spid="19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961" y="508246"/>
            <a:ext cx="9809638" cy="7149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4741" y="1252494"/>
            <a:ext cx="9864879" cy="51077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Розгляньте пропозиції веселих олівців. Які ваші очікування від уроку?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3349666" y="4757588"/>
            <a:ext cx="2567477" cy="1268131"/>
          </a:xfrm>
          <a:prstGeom prst="horizontalScroll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Задоволення від роботи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8517798" y="4688805"/>
            <a:ext cx="2511233" cy="1268131"/>
          </a:xfrm>
          <a:prstGeom prst="horizontalScroll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Цікаве спілкування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6319278" y="4705638"/>
            <a:ext cx="1858536" cy="1268131"/>
          </a:xfrm>
          <a:prstGeom prst="horizontalScroll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Нові знання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844248" y="4748422"/>
            <a:ext cx="2131577" cy="126813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Почуття успіху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Емоції Олівці\images (7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3" b="11487"/>
          <a:stretch/>
        </p:blipFill>
        <p:spPr bwMode="auto">
          <a:xfrm>
            <a:off x="6164039" y="1827210"/>
            <a:ext cx="2013775" cy="2947379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Емоції Олівці\images (6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5" r="11174"/>
          <a:stretch/>
        </p:blipFill>
        <p:spPr bwMode="auto">
          <a:xfrm>
            <a:off x="8717209" y="1879646"/>
            <a:ext cx="2112412" cy="286058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Олівці\images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59" y="1879647"/>
            <a:ext cx="1984758" cy="294737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Олівці\Олівець з посмішкою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8" y="1804688"/>
            <a:ext cx="2057663" cy="29473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3574383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3 клас\01 УКР МОВА\1 Пономарьова\07 Службові слова\№089-Пригадую службові слова\2026-03-12_223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09" y="1296442"/>
            <a:ext cx="9472557" cy="322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5487" y="549474"/>
            <a:ext cx="9649072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961" y="4017053"/>
            <a:ext cx="2069505" cy="209991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3782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88317" y="1980923"/>
            <a:ext cx="71051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3200" b="1" dirty="0" smtClean="0"/>
              <a:t>Без</a:t>
            </a:r>
            <a:r>
              <a:rPr lang="ru-RU" sz="3200" b="1" dirty="0"/>
              <a:t> </a:t>
            </a:r>
            <a:r>
              <a:rPr lang="ru-RU" sz="3200" b="1" dirty="0" err="1"/>
              <a:t>охоти</a:t>
            </a:r>
            <a:r>
              <a:rPr lang="ru-RU" sz="3200" b="1" dirty="0"/>
              <a:t> нема </a:t>
            </a:r>
            <a:r>
              <a:rPr lang="ru-RU" sz="3200" b="1" dirty="0" smtClean="0"/>
              <a:t>роботи.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4357" y="2565698"/>
            <a:ext cx="712915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2. Під</a:t>
            </a:r>
            <a:r>
              <a:rPr lang="ru-RU" sz="3200" b="1" dirty="0"/>
              <a:t> лежачий </a:t>
            </a:r>
            <a:r>
              <a:rPr lang="ru-RU" sz="3200" b="1" dirty="0" err="1"/>
              <a:t>камінь</a:t>
            </a:r>
            <a:r>
              <a:rPr lang="ru-RU" sz="3200" b="1" dirty="0"/>
              <a:t> вода не </a:t>
            </a:r>
            <a:r>
              <a:rPr lang="ru-RU" sz="3200" b="1" dirty="0" err="1"/>
              <a:t>тече</a:t>
            </a:r>
            <a:r>
              <a:rPr lang="uk-UA" sz="3200" b="1" dirty="0" smtClean="0">
                <a:solidFill>
                  <a:schemeClr val="bg1"/>
                </a:solidFill>
              </a:rPr>
              <a:t>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8317" y="3141762"/>
            <a:ext cx="71355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3. </a:t>
            </a:r>
            <a:r>
              <a:rPr lang="ru-RU" sz="3200" b="1" dirty="0" err="1"/>
              <a:t>Найсмачніший</a:t>
            </a:r>
            <a:r>
              <a:rPr lang="ru-RU" sz="3200" b="1" dirty="0"/>
              <a:t> </a:t>
            </a:r>
            <a:r>
              <a:rPr lang="ru-RU" sz="3200" b="1" dirty="0" err="1"/>
              <a:t>хліб</a:t>
            </a:r>
            <a:r>
              <a:rPr lang="ru-RU" sz="3200" b="1" dirty="0"/>
              <a:t> од свого </a:t>
            </a:r>
            <a:r>
              <a:rPr lang="ru-RU" sz="3200" b="1" dirty="0" smtClean="0"/>
              <a:t>мозоля.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5227" y="576645"/>
            <a:ext cx="10055807" cy="7920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Прочитайте прислів’я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95487" y="1455325"/>
            <a:ext cx="525658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Розкажіть, як ви їх розумієте.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583637" y="2493690"/>
            <a:ext cx="54795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548456" y="3069754"/>
            <a:ext cx="583135" cy="679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989767" y="3645818"/>
            <a:ext cx="64807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1014584" y="3861842"/>
            <a:ext cx="699582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Визначте службові слова. Для чого вони служать? З якими словами вони зв’язані?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14584" y="4728024"/>
            <a:ext cx="88218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Підберіть споріднені до слова. Який корінь об’єднує ці слова?</a:t>
            </a:r>
            <a:endParaRPr lang="uk-UA" sz="2400" b="1" dirty="0">
              <a:solidFill>
                <a:srgbClr val="0070C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131591" y="2493690"/>
            <a:ext cx="115212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881075" y="3069754"/>
            <a:ext cx="120284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668095" y="3633254"/>
            <a:ext cx="1368152" cy="12564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038170" y="5277761"/>
            <a:ext cx="195751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Службові – 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95688" y="5274284"/>
            <a:ext cx="154241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служба,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22457" y="5274284"/>
            <a:ext cx="167385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служити,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92440" y="5277761"/>
            <a:ext cx="22525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службовець,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444980" y="5273083"/>
            <a:ext cx="155683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послуга,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80884" y="5800981"/>
            <a:ext cx="200888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заслужити.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032110" y="5273083"/>
            <a:ext cx="150393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заслуга,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Учні\Учні за парта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324" y="1485578"/>
            <a:ext cx="2755710" cy="319346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6066000" y="3062958"/>
            <a:ext cx="53008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668095" y="3056651"/>
            <a:ext cx="79208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64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8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5535" y="1413569"/>
            <a:ext cx="6931072" cy="25545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будемо вчитися розпізнавати службові слова - </a:t>
            </a: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прийменники.</a:t>
            </a:r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Побуваємо </a:t>
            </a:r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Центральному парку </a:t>
            </a:r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міста Харків, на українській Ейфелевій вежі.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2" y="1414203"/>
            <a:ext cx="3156944" cy="30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Історія харківського парку - kharkiv.n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91" y="4067449"/>
            <a:ext cx="3949157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Про Вежу Ейфеля у Харкові - Блог | Зелений Слон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35" y="4083611"/>
            <a:ext cx="3240360" cy="2487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D:\3 клас\01 УКР МОВА\1 Пономарьова\06 Дієслово\№087-Добираю дієслова - антоніми і синоніми\Аркуш в лінію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894"/>
          <a:stretch/>
        </p:blipFill>
        <p:spPr bwMode="auto">
          <a:xfrm>
            <a:off x="874315" y="1188000"/>
            <a:ext cx="9710264" cy="53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427734" y="1826815"/>
            <a:ext cx="4386055" cy="9819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93903" y="-704032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94066" y="-786662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34782" y="-684309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6649" y="-704032"/>
            <a:ext cx="511850" cy="6391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38498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36191" y="-700548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317099" y="-726583"/>
            <a:ext cx="526345" cy="6572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59342" y="1366349"/>
            <a:ext cx="474665" cy="592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45590" y="538848"/>
            <a:ext cx="8426703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14" y="-745347"/>
            <a:ext cx="1928220" cy="82017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44" t="14863" r="8496" b="18204"/>
          <a:stretch/>
        </p:blipFill>
        <p:spPr>
          <a:xfrm>
            <a:off x="4932000" y="1273658"/>
            <a:ext cx="1821322" cy="99054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57465" y="-662052"/>
            <a:ext cx="474665" cy="592698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1627535" y="4941962"/>
            <a:ext cx="8288438" cy="10081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Запишіть пари слів.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Що ви можете про них сказати? 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r="21745" b="68289"/>
          <a:stretch/>
        </p:blipFill>
        <p:spPr>
          <a:xfrm>
            <a:off x="908991" y="2443425"/>
            <a:ext cx="3422244" cy="108590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" t="31243" r="50193" b="51213"/>
          <a:stretch/>
        </p:blipFill>
        <p:spPr>
          <a:xfrm>
            <a:off x="4255480" y="2491903"/>
            <a:ext cx="1944185" cy="1085903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2" t="31477" r="12172" b="54848"/>
          <a:stretch/>
        </p:blipFill>
        <p:spPr>
          <a:xfrm>
            <a:off x="6397235" y="2486093"/>
            <a:ext cx="1176653" cy="8464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" t="51126" r="34236" b="35199"/>
          <a:stretch/>
        </p:blipFill>
        <p:spPr>
          <a:xfrm>
            <a:off x="7464569" y="2667421"/>
            <a:ext cx="2757750" cy="8464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67266" r="25487" b="19059"/>
          <a:stretch/>
        </p:blipFill>
        <p:spPr>
          <a:xfrm>
            <a:off x="1040321" y="3332546"/>
            <a:ext cx="3053582" cy="84645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0" t="83406" r="33095" b="2919"/>
          <a:stretch/>
        </p:blipFill>
        <p:spPr>
          <a:xfrm>
            <a:off x="3562613" y="3332545"/>
            <a:ext cx="3053582" cy="84645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t="15406" r="48378" b="66816"/>
          <a:stretch/>
        </p:blipFill>
        <p:spPr>
          <a:xfrm>
            <a:off x="6131739" y="3121501"/>
            <a:ext cx="1981831" cy="110038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444994" y="1366348"/>
            <a:ext cx="503793" cy="62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51471" y="1989634"/>
            <a:ext cx="7129155" cy="10774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 smtClean="0">
                <a:solidFill>
                  <a:srgbClr val="FFFF00"/>
                </a:solidFill>
              </a:rPr>
              <a:t>З </a:t>
            </a:r>
            <a:r>
              <a:rPr lang="uk-UA" sz="3200" b="1" dirty="0" smtClean="0">
                <a:solidFill>
                  <a:srgbClr val="FFFF00"/>
                </a:solidFill>
              </a:rPr>
              <a:t>пагорба </a:t>
            </a:r>
            <a:r>
              <a:rPr lang="uk-UA" sz="3200" b="1" dirty="0" smtClean="0">
                <a:solidFill>
                  <a:schemeClr val="bg1"/>
                </a:solidFill>
              </a:rPr>
              <a:t>зійшов сніг.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   </a:t>
            </a:r>
            <a:r>
              <a:rPr lang="uk-UA" sz="3200" b="1" dirty="0" smtClean="0">
                <a:solidFill>
                  <a:srgbClr val="FFFF00"/>
                </a:solidFill>
              </a:rPr>
              <a:t>На пагорбі </a:t>
            </a:r>
            <a:r>
              <a:rPr lang="uk-UA" sz="3200" b="1" dirty="0" smtClean="0">
                <a:solidFill>
                  <a:schemeClr val="bg1"/>
                </a:solidFill>
              </a:rPr>
              <a:t>зазеленіла трава.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4925" y="3163592"/>
            <a:ext cx="758061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2. </a:t>
            </a:r>
            <a:r>
              <a:rPr lang="uk-UA" sz="3200" b="1" dirty="0" smtClean="0">
                <a:solidFill>
                  <a:srgbClr val="FFFF00"/>
                </a:solidFill>
              </a:rPr>
              <a:t>До річки </a:t>
            </a:r>
            <a:r>
              <a:rPr lang="uk-UA" sz="3200" b="1" dirty="0" smtClean="0">
                <a:solidFill>
                  <a:schemeClr val="bg1"/>
                </a:solidFill>
              </a:rPr>
              <a:t>біжать весняні струмочки. </a:t>
            </a:r>
            <a:r>
              <a:rPr lang="uk-UA" sz="3200" b="1" dirty="0" smtClean="0">
                <a:solidFill>
                  <a:srgbClr val="FFFF00"/>
                </a:solidFill>
              </a:rPr>
              <a:t>Через річку </a:t>
            </a:r>
            <a:r>
              <a:rPr lang="uk-UA" sz="3200" b="1" dirty="0" smtClean="0">
                <a:solidFill>
                  <a:schemeClr val="bg1"/>
                </a:solidFill>
              </a:rPr>
              <a:t>йти </a:t>
            </a:r>
            <a:r>
              <a:rPr lang="uk-UA" sz="3200" b="1" dirty="0" smtClean="0">
                <a:solidFill>
                  <a:srgbClr val="FFFF00"/>
                </a:solidFill>
              </a:rPr>
              <a:t>по кризі </a:t>
            </a:r>
            <a:r>
              <a:rPr lang="uk-UA" sz="3200" b="1" dirty="0" smtClean="0">
                <a:solidFill>
                  <a:schemeClr val="bg1"/>
                </a:solidFill>
              </a:rPr>
              <a:t>вже небезпечно</a:t>
            </a:r>
            <a:r>
              <a:rPr lang="ru-RU" sz="3200" b="1" dirty="0" smtClean="0">
                <a:solidFill>
                  <a:schemeClr val="bg1"/>
                </a:solidFill>
              </a:rPr>
              <a:t>.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5227" y="576645"/>
            <a:ext cx="10055807" cy="7920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Прочитайте пари речень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95487" y="1455325"/>
            <a:ext cx="799288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Випишіть </a:t>
            </a:r>
            <a:r>
              <a:rPr lang="uk-UA" sz="2400" b="1" dirty="0">
                <a:solidFill>
                  <a:srgbClr val="0070C0"/>
                </a:solidFill>
              </a:rPr>
              <a:t>виділені пари слів. </a:t>
            </a:r>
            <a:r>
              <a:rPr lang="uk-UA" sz="24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400" b="1" dirty="0">
                <a:solidFill>
                  <a:srgbClr val="0070C0"/>
                </a:solidFill>
              </a:rPr>
              <a:t>службові </a:t>
            </a:r>
            <a:r>
              <a:rPr lang="ru-RU" sz="2400" b="1" dirty="0">
                <a:solidFill>
                  <a:srgbClr val="0070C0"/>
                </a:solidFill>
              </a:rPr>
              <a:t>слова.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20" name="Picture 2" descr="D:\Картинки до тестів\Людина\Хлопчик в окуляра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917" y="1455325"/>
            <a:ext cx="1580986" cy="345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1502663" y="2521571"/>
            <a:ext cx="3408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502663" y="2990950"/>
            <a:ext cx="508293" cy="67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561045" y="3703624"/>
            <a:ext cx="4592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203871" y="4149874"/>
            <a:ext cx="99972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931791" y="4149874"/>
            <a:ext cx="508293" cy="679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57367" y="4365898"/>
            <a:ext cx="885108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Проведіть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5113" indent="-265113">
              <a:buAutoNum type="arabicPeriod"/>
            </a:pP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якими частинами мови зв’язані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службові слова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uk-UA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5113" indent="-265113">
              <a:buAutoNum type="arabicPeriod"/>
            </a:pP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змінились іменники від зміни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службових слів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запам’ятайте,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називаються такі службові слова.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57367" y="4365898"/>
            <a:ext cx="885322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Службові слова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в, у, на, до, з, біля, по, через, під, про, від, між, перед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називаються </a:t>
            </a:r>
            <a:r>
              <a:rPr lang="uk-UA" sz="3200" b="1" dirty="0" smtClean="0">
                <a:solidFill>
                  <a:srgbClr val="FFFF00"/>
                </a:solidFill>
              </a:rPr>
              <a:t>прийменниками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815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23680" y="2191575"/>
            <a:ext cx="6552728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дружить  ....  Родзинкою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прийшов  .....  Ґаджика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дізнався  ...  Читалочки 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розповідав  .......  Щебетунчика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310475" y="1898275"/>
            <a:ext cx="2595954" cy="36428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64538" y="1989634"/>
            <a:ext cx="55142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295FFF"/>
                </a:solidFill>
              </a:rPr>
              <a:t>з</a:t>
            </a: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9227" y="2493690"/>
            <a:ext cx="794772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295FFF"/>
                </a:solidFill>
              </a:rPr>
              <a:t>до</a:t>
            </a: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2726" y="3069754"/>
            <a:ext cx="499225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295FFF"/>
                </a:solidFill>
              </a:rPr>
              <a:t>у</a:t>
            </a: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43771" y="3645818"/>
            <a:ext cx="1058310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295FFF"/>
                </a:solidFill>
              </a:rPr>
              <a:t>про</a:t>
            </a: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55227" y="576645"/>
            <a:ext cx="10055807" cy="7920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4000" b="1" dirty="0">
                <a:solidFill>
                  <a:schemeClr val="bg1"/>
                </a:solidFill>
              </a:rPr>
              <a:t>сполучення слів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187338" y="1436610"/>
            <a:ext cx="799288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Які службові слова в них </a:t>
            </a:r>
            <a:r>
              <a:rPr lang="uk-UA" sz="2400" b="1" dirty="0" err="1">
                <a:solidFill>
                  <a:srgbClr val="0070C0"/>
                </a:solidFill>
              </a:rPr>
              <a:t>пропущено</a:t>
            </a:r>
            <a:r>
              <a:rPr lang="uk-UA" sz="2400" b="1" dirty="0">
                <a:solidFill>
                  <a:srgbClr val="0070C0"/>
                </a:solidFill>
              </a:rPr>
              <a:t>?  </a:t>
            </a:r>
            <a:r>
              <a:rPr lang="uk-UA" sz="2400" b="1" dirty="0" smtClean="0">
                <a:solidFill>
                  <a:srgbClr val="0070C0"/>
                </a:solidFill>
              </a:rPr>
              <a:t>Вставте  </a:t>
            </a:r>
            <a:r>
              <a:rPr lang="uk-UA" sz="2400" b="1" dirty="0">
                <a:solidFill>
                  <a:srgbClr val="0070C0"/>
                </a:solidFill>
              </a:rPr>
              <a:t>їх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28101" y="4712301"/>
            <a:ext cx="736838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Із двома сполученнями </a:t>
            </a:r>
            <a:r>
              <a:rPr lang="uk-UA" sz="2400" b="1" dirty="0" smtClean="0">
                <a:solidFill>
                  <a:srgbClr val="0070C0"/>
                </a:solidFill>
              </a:rPr>
              <a:t>складіть </a:t>
            </a:r>
            <a:r>
              <a:rPr lang="uk-UA" sz="2400" b="1" dirty="0">
                <a:solidFill>
                  <a:srgbClr val="0070C0"/>
                </a:solidFill>
              </a:rPr>
              <a:t>і </a:t>
            </a:r>
            <a:r>
              <a:rPr lang="uk-UA" sz="24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400" b="1" dirty="0">
                <a:solidFill>
                  <a:srgbClr val="0070C0"/>
                </a:solidFill>
              </a:rPr>
              <a:t>речення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470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9504" y="1384207"/>
            <a:ext cx="6552727" cy="6054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Чи доводилось вам бувати в цьому місті</a:t>
            </a:r>
            <a:r>
              <a:rPr lang="ru-RU" sz="2400" b="1" dirty="0" smtClean="0">
                <a:solidFill>
                  <a:srgbClr val="0070C0"/>
                </a:solidFill>
              </a:rPr>
              <a:t>?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47415" y="2035731"/>
            <a:ext cx="7560839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295FFF"/>
                </a:solidFill>
              </a:rPr>
              <a:t>      </a:t>
            </a:r>
            <a:r>
              <a:rPr lang="uk-UA" sz="3200" b="1" dirty="0" smtClean="0"/>
              <a:t>Друзі завітали до Харкова. Побували в Центральному парку. Там безліч цікавих атракціонів для дітей. Піднялися над містом на оглядовому колесі. З висоти пташиного польоту побачили велике місто. Були в захваті від його краси.</a:t>
            </a:r>
            <a:endParaRPr lang="uk-UA" sz="3200" b="1" dirty="0"/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5227" y="576645"/>
            <a:ext cx="10055807" cy="7920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Прочитайте, </a:t>
            </a:r>
            <a:r>
              <a:rPr lang="uk-UA" sz="4000" b="1" dirty="0" smtClean="0">
                <a:solidFill>
                  <a:schemeClr val="bg1"/>
                </a:solidFill>
              </a:rPr>
              <a:t>де побували друзі.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В Харькове парк Горького, который зарабатывает тысячи, тратит миллионы на  ремонт ограждений | Комментарии.Харьков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857" y="1557586"/>
            <a:ext cx="3629758" cy="2106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Экскурсия в парк Горького. Отдых и развлечение в Харькове - Днепр-Мор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555"/>
          <a:stretch/>
        </p:blipFill>
        <p:spPr bwMode="auto">
          <a:xfrm>
            <a:off x="7986834" y="3836577"/>
            <a:ext cx="3883981" cy="20950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9423" y="5180176"/>
            <a:ext cx="734481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Випишіть </a:t>
            </a:r>
            <a:r>
              <a:rPr lang="uk-UA" sz="2400" b="1" dirty="0">
                <a:solidFill>
                  <a:srgbClr val="0070C0"/>
                </a:solidFill>
              </a:rPr>
              <a:t>з тексту про Харків сполучення </a:t>
            </a:r>
            <a:r>
              <a:rPr lang="uk-UA" sz="2400" b="1" dirty="0" smtClean="0">
                <a:solidFill>
                  <a:srgbClr val="0070C0"/>
                </a:solidFill>
              </a:rPr>
              <a:t>з прийменниками</a:t>
            </a:r>
            <a:r>
              <a:rPr lang="ru-RU" sz="2400" b="1" dirty="0" smtClean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203599" y="2523226"/>
            <a:ext cx="36004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948015" y="2523226"/>
            <a:ext cx="2160239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355727" y="2997746"/>
            <a:ext cx="972107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9423" y="3501802"/>
            <a:ext cx="432048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281783" y="3495006"/>
            <a:ext cx="282647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19423" y="4005858"/>
            <a:ext cx="122413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041663" y="3974888"/>
            <a:ext cx="377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939903" y="4006786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416066" y="4006786"/>
            <a:ext cx="157076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69715" y="4509914"/>
            <a:ext cx="174635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47824" y="4941962"/>
            <a:ext cx="239999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734685" y="5013970"/>
            <a:ext cx="21332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831028" y="4962174"/>
            <a:ext cx="10666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281783" y="3568804"/>
            <a:ext cx="1719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80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9566</TotalTime>
  <Words>478</Words>
  <Application>Microsoft Office PowerPoint</Application>
  <PresentationFormat>Произвольный</PresentationFormat>
  <Paragraphs>93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Розпізнаю прийменники</vt:lpstr>
      <vt:lpstr> 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уроку. Рефлексія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745</cp:revision>
  <dcterms:created xsi:type="dcterms:W3CDTF">2025-08-27T14:01:18Z</dcterms:created>
  <dcterms:modified xsi:type="dcterms:W3CDTF">2026-03-18T10:07:26Z</dcterms:modified>
</cp:coreProperties>
</file>