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739" r:id="rId3"/>
    <p:sldId id="708" r:id="rId4"/>
    <p:sldId id="750" r:id="rId5"/>
    <p:sldId id="492" r:id="rId6"/>
    <p:sldId id="704" r:id="rId7"/>
    <p:sldId id="749" r:id="rId8"/>
    <p:sldId id="742" r:id="rId9"/>
    <p:sldId id="744" r:id="rId10"/>
    <p:sldId id="751" r:id="rId11"/>
    <p:sldId id="752" r:id="rId12"/>
    <p:sldId id="753" r:id="rId13"/>
    <p:sldId id="755" r:id="rId14"/>
    <p:sldId id="757" r:id="rId15"/>
    <p:sldId id="699" r:id="rId16"/>
    <p:sldId id="740" r:id="rId17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4673B-B7F4-4A21-9006-118821B4FA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4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63822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96786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43871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9920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71047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829148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38624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82691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00963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68392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23965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6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microsoft.com/office/2007/relationships/hdphoto" Target="../media/hdphoto1.wdp"/><Relationship Id="rId17" Type="http://schemas.openxmlformats.org/officeDocument/2006/relationships/image" Target="../media/image24.png"/><Relationship Id="rId2" Type="http://schemas.openxmlformats.org/officeDocument/2006/relationships/image" Target="../media/image10.jpe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2.png"/><Relationship Id="rId10" Type="http://schemas.openxmlformats.org/officeDocument/2006/relationships/image" Target="../media/image18.png"/><Relationship Id="rId19" Type="http://schemas.openxmlformats.org/officeDocument/2006/relationships/image" Target="../media/image26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699543" y="1125538"/>
            <a:ext cx="8568952" cy="1008112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5400" b="1" dirty="0" smtClean="0">
                <a:solidFill>
                  <a:srgbClr val="0070C0"/>
                </a:solidFill>
              </a:rPr>
              <a:t>Розрізняю частини мови</a:t>
            </a:r>
            <a:endParaRPr lang="ru-RU" sz="5400" b="1" dirty="0">
              <a:solidFill>
                <a:srgbClr val="0070C0"/>
              </a:solidFill>
            </a:endParaRPr>
          </a:p>
        </p:txBody>
      </p:sp>
      <p:sp>
        <p:nvSpPr>
          <p:cNvPr id="5" name="Подзаголовок 6"/>
          <p:cNvSpPr>
            <a:spLocks noGrp="1"/>
          </p:cNvSpPr>
          <p:nvPr/>
        </p:nvSpPr>
        <p:spPr>
          <a:xfrm>
            <a:off x="7460183" y="3788986"/>
            <a:ext cx="2736304" cy="1794747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08814" tIns="54407" rIns="108814" bIns="54407" rtlCol="0">
            <a:noAutofit/>
          </a:bodyPr>
          <a:lstStyle>
            <a:lvl1pPr marL="0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4068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8136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32204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6272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20340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64408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08476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52544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r>
              <a:rPr lang="uk-UA" sz="2400" b="1" i="1" dirty="0" smtClean="0">
                <a:solidFill>
                  <a:srgbClr val="0070C0"/>
                </a:solidFill>
              </a:rPr>
              <a:t>3 клас. Розділ 7</a:t>
            </a:r>
            <a:r>
              <a:rPr lang="uk-UA" sz="2400" b="1" dirty="0" smtClean="0">
                <a:solidFill>
                  <a:srgbClr val="0070C0"/>
                </a:solidFill>
              </a:rPr>
              <a:t>. 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Частини мови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Урок 92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  <p:pic>
        <p:nvPicPr>
          <p:cNvPr id="6146" name="Picture 2" descr="До Харкова повернувся понад мільйон мешканців, які евакуювалися на початку  війн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543" y="3645818"/>
            <a:ext cx="3391350" cy="193791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9707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9463" y="693490"/>
            <a:ext cx="10297144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Розгляньте </a:t>
            </a:r>
            <a:r>
              <a:rPr lang="uk-UA" sz="3600" b="1" dirty="0">
                <a:solidFill>
                  <a:schemeClr val="bg1"/>
                </a:solidFill>
              </a:rPr>
              <a:t>афішу, яка привабила друзів у Харкові. </a:t>
            </a:r>
          </a:p>
        </p:txBody>
      </p:sp>
      <p:sp>
        <p:nvSpPr>
          <p:cNvPr id="2" name="AutoShape 2" descr="Замковий (Турецький) міст, Кам'янець-Подільський — фото, опис, адреса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32266" y="1485578"/>
            <a:ext cx="5684876" cy="57606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70C0"/>
                </a:solidFill>
              </a:rPr>
              <a:t>Про що можна дізнатися з неї?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98573" y="2061642"/>
            <a:ext cx="7630456" cy="40324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785" r="4765"/>
          <a:stretch/>
        </p:blipFill>
        <p:spPr>
          <a:xfrm>
            <a:off x="597516" y="1474657"/>
            <a:ext cx="3312368" cy="288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40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47415" y="1368732"/>
            <a:ext cx="11037026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uk-UA" sz="3200" b="1" dirty="0" smtClean="0">
                <a:solidFill>
                  <a:schemeClr val="bg1"/>
                </a:solidFill>
              </a:rPr>
              <a:t>Після </a:t>
            </a:r>
            <a:r>
              <a:rPr lang="uk-UA" sz="3200" b="1" dirty="0">
                <a:solidFill>
                  <a:schemeClr val="bg1"/>
                </a:solidFill>
              </a:rPr>
              <a:t>планетарію друзі</a:t>
            </a:r>
            <a:r>
              <a:rPr lang="uk-UA" sz="3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sz="3200" b="1" dirty="0" smtClean="0">
                <a:solidFill>
                  <a:srgbClr val="FFFF00"/>
                </a:solidFill>
              </a:rPr>
              <a:t>відвідали </a:t>
            </a:r>
            <a:r>
              <a:rPr lang="uk-UA" sz="3200" b="1" dirty="0">
                <a:solidFill>
                  <a:schemeClr val="bg1"/>
                </a:solidFill>
              </a:rPr>
              <a:t>океанаріум. Спочатку вони потрапили в зал з </a:t>
            </a:r>
            <a:r>
              <a:rPr lang="uk-UA" sz="3200" b="1" dirty="0" smtClean="0">
                <a:solidFill>
                  <a:schemeClr val="bg1"/>
                </a:solidFill>
              </a:rPr>
              <a:t>прісноводними </a:t>
            </a:r>
            <a:r>
              <a:rPr lang="uk-UA" sz="3200" b="1" dirty="0">
                <a:solidFill>
                  <a:schemeClr val="bg1"/>
                </a:solidFill>
              </a:rPr>
              <a:t>рибками. Особливо </a:t>
            </a:r>
            <a:r>
              <a:rPr lang="uk-UA" sz="3200" b="1" dirty="0" smtClean="0">
                <a:solidFill>
                  <a:srgbClr val="FFFF00"/>
                </a:solidFill>
              </a:rPr>
              <a:t>здивував</a:t>
            </a: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sz="3200" b="1" dirty="0">
                <a:solidFill>
                  <a:schemeClr val="bg1"/>
                </a:solidFill>
              </a:rPr>
              <a:t>їх акваріум, у якому </a:t>
            </a:r>
            <a:r>
              <a:rPr lang="uk-UA" sz="3200" b="1" dirty="0" smtClean="0">
                <a:solidFill>
                  <a:schemeClr val="bg1"/>
                </a:solidFill>
              </a:rPr>
              <a:t>рибки </a:t>
            </a:r>
            <a:r>
              <a:rPr lang="uk-UA" sz="3200" b="1" dirty="0">
                <a:solidFill>
                  <a:srgbClr val="FFFF00"/>
                </a:solidFill>
              </a:rPr>
              <a:t>світилися</a:t>
            </a:r>
            <a:r>
              <a:rPr lang="uk-UA" sz="3200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    </a:t>
            </a:r>
            <a:r>
              <a:rPr lang="uk-UA" sz="3200" b="1" dirty="0" smtClean="0">
                <a:solidFill>
                  <a:schemeClr val="bg1"/>
                </a:solidFill>
              </a:rPr>
              <a:t>Потім </a:t>
            </a:r>
            <a:r>
              <a:rPr lang="uk-UA" sz="3200" b="1" dirty="0">
                <a:solidFill>
                  <a:schemeClr val="bg1"/>
                </a:solidFill>
              </a:rPr>
              <a:t>друзі побували в залі з мешканцями морів і океанів. Полюбувалися коралами, </a:t>
            </a:r>
            <a:r>
              <a:rPr lang="uk-UA" sz="3200" b="1" dirty="0" smtClean="0">
                <a:solidFill>
                  <a:schemeClr val="bg1"/>
                </a:solidFill>
              </a:rPr>
              <a:t>морськими </a:t>
            </a:r>
            <a:r>
              <a:rPr lang="uk-UA" sz="3200" b="1" dirty="0">
                <a:solidFill>
                  <a:schemeClr val="bg1"/>
                </a:solidFill>
              </a:rPr>
              <a:t>ліліями. Трохи </a:t>
            </a:r>
            <a:r>
              <a:rPr lang="uk-UA" sz="3200" b="1" dirty="0" err="1">
                <a:solidFill>
                  <a:schemeClr val="bg1"/>
                </a:solidFill>
              </a:rPr>
              <a:t>мото-рошно</a:t>
            </a:r>
            <a:r>
              <a:rPr lang="uk-UA" sz="3200" b="1" dirty="0">
                <a:solidFill>
                  <a:schemeClr val="bg1"/>
                </a:solidFill>
              </a:rPr>
              <a:t>, але цікаво було </a:t>
            </a:r>
            <a:r>
              <a:rPr lang="uk-UA" sz="3200" b="1" dirty="0" smtClean="0">
                <a:solidFill>
                  <a:srgbClr val="FFFF00"/>
                </a:solidFill>
              </a:rPr>
              <a:t>спостерігати</a:t>
            </a: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sz="3200" b="1" dirty="0">
                <a:solidFill>
                  <a:schemeClr val="bg1"/>
                </a:solidFill>
              </a:rPr>
              <a:t>за акулами</a:t>
            </a:r>
            <a:r>
              <a:rPr lang="ru-RU" sz="3200" b="1" dirty="0" smtClean="0">
                <a:solidFill>
                  <a:schemeClr val="bg1"/>
                </a:solidFill>
              </a:rPr>
              <a:t>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55227" y="576645"/>
            <a:ext cx="10055807" cy="7920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Прочитайте</a:t>
            </a:r>
            <a:r>
              <a:rPr lang="uk-UA" sz="3600" b="1" dirty="0" smtClean="0">
                <a:solidFill>
                  <a:schemeClr val="bg1"/>
                </a:solidFill>
              </a:rPr>
              <a:t>, </a:t>
            </a:r>
            <a:r>
              <a:rPr lang="uk-UA" sz="3600" b="1" dirty="0">
                <a:solidFill>
                  <a:schemeClr val="bg1"/>
                </a:solidFill>
              </a:rPr>
              <a:t>де побували друзі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47415" y="4516427"/>
            <a:ext cx="8496944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 Випишіть </a:t>
            </a:r>
            <a:r>
              <a:rPr lang="uk-UA" sz="2800" b="1" dirty="0">
                <a:solidFill>
                  <a:srgbClr val="0070C0"/>
                </a:solidFill>
              </a:rPr>
              <a:t>в колонку слова, виділені в </a:t>
            </a:r>
            <a:r>
              <a:rPr lang="uk-UA" sz="2800" b="1" dirty="0" smtClean="0">
                <a:solidFill>
                  <a:srgbClr val="0070C0"/>
                </a:solidFill>
              </a:rPr>
              <a:t>тексті. </a:t>
            </a:r>
            <a:r>
              <a:rPr lang="uk-UA" sz="2800" b="1" dirty="0" err="1" smtClean="0">
                <a:solidFill>
                  <a:srgbClr val="0070C0"/>
                </a:solidFill>
              </a:rPr>
              <a:t>Утворіть</a:t>
            </a:r>
            <a:r>
              <a:rPr lang="uk-UA" sz="2800" b="1" dirty="0" smtClean="0">
                <a:solidFill>
                  <a:srgbClr val="0070C0"/>
                </a:solidFill>
              </a:rPr>
              <a:t> </a:t>
            </a:r>
            <a:r>
              <a:rPr lang="uk-UA" sz="2800" b="1" dirty="0">
                <a:solidFill>
                  <a:srgbClr val="0070C0"/>
                </a:solidFill>
              </a:rPr>
              <a:t>від них іменники, </a:t>
            </a:r>
            <a:r>
              <a:rPr lang="uk-UA" sz="2800" b="1" dirty="0" smtClean="0">
                <a:solidFill>
                  <a:srgbClr val="0070C0"/>
                </a:solidFill>
              </a:rPr>
              <a:t>запишіть </a:t>
            </a:r>
            <a:r>
              <a:rPr lang="uk-UA" sz="2800" b="1" dirty="0">
                <a:solidFill>
                  <a:srgbClr val="0070C0"/>
                </a:solidFill>
              </a:rPr>
              <a:t>в другу колонку</a:t>
            </a:r>
            <a:r>
              <a:rPr lang="ru-RU" sz="2800" b="1" dirty="0" smtClean="0">
                <a:solidFill>
                  <a:srgbClr val="0070C0"/>
                </a:solidFill>
              </a:rPr>
              <a:t>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785" r="4765"/>
          <a:stretch/>
        </p:blipFill>
        <p:spPr>
          <a:xfrm>
            <a:off x="9044359" y="4320403"/>
            <a:ext cx="2675143" cy="232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9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Через два года в Харькове откроют лучший в Европе океанариум. &quot;Это очень  интересный проект. Мы рассматриваем возможность строительства океанариума  площадью около 2,5 тыс. кв. метров. Там будут акулы, осьминоги, другие  обитатели воды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210" y="3274718"/>
            <a:ext cx="4692055" cy="31223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Замковий (Турецький) міст, Кам'янець-Подільський — фото, опис, адреса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028848" y="1269553"/>
            <a:ext cx="2565155" cy="24929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u="sng" dirty="0" smtClean="0">
                <a:solidFill>
                  <a:srgbClr val="0070C0"/>
                </a:solidFill>
              </a:rPr>
              <a:t>ДІЄСЛОВО</a:t>
            </a:r>
          </a:p>
          <a:p>
            <a:r>
              <a:rPr lang="uk-UA" sz="3200" b="1" dirty="0">
                <a:solidFill>
                  <a:srgbClr val="0070C0"/>
                </a:solidFill>
              </a:rPr>
              <a:t>в</a:t>
            </a:r>
            <a:r>
              <a:rPr lang="uk-UA" sz="3200" b="1" dirty="0" smtClean="0">
                <a:solidFill>
                  <a:srgbClr val="0070C0"/>
                </a:solidFill>
              </a:rPr>
              <a:t>ідвідали</a:t>
            </a:r>
          </a:p>
          <a:p>
            <a:r>
              <a:rPr lang="uk-UA" sz="3200" b="1" dirty="0">
                <a:solidFill>
                  <a:srgbClr val="0070C0"/>
                </a:solidFill>
              </a:rPr>
              <a:t>з</a:t>
            </a:r>
            <a:r>
              <a:rPr lang="uk-UA" sz="3200" b="1" dirty="0" smtClean="0">
                <a:solidFill>
                  <a:srgbClr val="0070C0"/>
                </a:solidFill>
              </a:rPr>
              <a:t>дивував</a:t>
            </a:r>
          </a:p>
          <a:p>
            <a:r>
              <a:rPr lang="uk-UA" sz="3200" b="1" dirty="0">
                <a:solidFill>
                  <a:srgbClr val="0070C0"/>
                </a:solidFill>
              </a:rPr>
              <a:t>с</a:t>
            </a:r>
            <a:r>
              <a:rPr lang="uk-UA" sz="3200" b="1" dirty="0" smtClean="0">
                <a:solidFill>
                  <a:srgbClr val="0070C0"/>
                </a:solidFill>
              </a:rPr>
              <a:t>вітилися</a:t>
            </a:r>
          </a:p>
          <a:p>
            <a:r>
              <a:rPr lang="uk-UA" sz="3200" b="1" dirty="0" smtClean="0">
                <a:solidFill>
                  <a:srgbClr val="0070C0"/>
                </a:solidFill>
              </a:rPr>
              <a:t>спостерігати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94003" y="1269553"/>
            <a:ext cx="2940052" cy="24929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u="sng" dirty="0" smtClean="0">
                <a:solidFill>
                  <a:srgbClr val="0070C0"/>
                </a:solidFill>
              </a:rPr>
              <a:t>ІМЕННИК</a:t>
            </a:r>
          </a:p>
          <a:p>
            <a:r>
              <a:rPr lang="uk-UA" sz="3200" b="1" dirty="0" smtClean="0">
                <a:solidFill>
                  <a:srgbClr val="0070C0"/>
                </a:solidFill>
              </a:rPr>
              <a:t>відвідува</a:t>
            </a:r>
            <a:r>
              <a:rPr lang="uk-UA" sz="3200" b="1" dirty="0" smtClean="0">
                <a:solidFill>
                  <a:srgbClr val="FF0000"/>
                </a:solidFill>
              </a:rPr>
              <a:t>нн</a:t>
            </a:r>
            <a:r>
              <a:rPr lang="uk-UA" sz="3200" b="1" dirty="0" smtClean="0">
                <a:solidFill>
                  <a:srgbClr val="0070C0"/>
                </a:solidFill>
              </a:rPr>
              <a:t>я</a:t>
            </a:r>
          </a:p>
          <a:p>
            <a:r>
              <a:rPr lang="uk-UA" sz="3200" b="1" dirty="0" smtClean="0">
                <a:solidFill>
                  <a:srgbClr val="0070C0"/>
                </a:solidFill>
              </a:rPr>
              <a:t>здивува</a:t>
            </a:r>
            <a:r>
              <a:rPr lang="uk-UA" sz="3200" b="1" dirty="0" smtClean="0">
                <a:solidFill>
                  <a:srgbClr val="FF0000"/>
                </a:solidFill>
              </a:rPr>
              <a:t>нн</a:t>
            </a:r>
            <a:r>
              <a:rPr lang="uk-UA" sz="3200" b="1" dirty="0" smtClean="0">
                <a:solidFill>
                  <a:srgbClr val="0070C0"/>
                </a:solidFill>
              </a:rPr>
              <a:t>я</a:t>
            </a:r>
          </a:p>
          <a:p>
            <a:r>
              <a:rPr lang="uk-UA" sz="3200" b="1" dirty="0" smtClean="0">
                <a:solidFill>
                  <a:srgbClr val="0070C0"/>
                </a:solidFill>
              </a:rPr>
              <a:t>світі</a:t>
            </a:r>
            <a:r>
              <a:rPr lang="uk-UA" sz="3200" b="1" dirty="0" smtClean="0">
                <a:solidFill>
                  <a:srgbClr val="FF0000"/>
                </a:solidFill>
              </a:rPr>
              <a:t>нн</a:t>
            </a:r>
            <a:r>
              <a:rPr lang="uk-UA" sz="3200" b="1" dirty="0" smtClean="0">
                <a:solidFill>
                  <a:srgbClr val="0070C0"/>
                </a:solidFill>
              </a:rPr>
              <a:t>я</a:t>
            </a:r>
          </a:p>
          <a:p>
            <a:r>
              <a:rPr lang="uk-UA" sz="3200" b="1" dirty="0" smtClean="0">
                <a:solidFill>
                  <a:srgbClr val="0070C0"/>
                </a:solidFill>
              </a:rPr>
              <a:t>спостереже</a:t>
            </a:r>
            <a:r>
              <a:rPr lang="uk-UA" sz="3200" b="1" dirty="0" smtClean="0">
                <a:solidFill>
                  <a:srgbClr val="FF0000"/>
                </a:solidFill>
              </a:rPr>
              <a:t>нн</a:t>
            </a:r>
            <a:r>
              <a:rPr lang="uk-UA" sz="3200" b="1" dirty="0" smtClean="0">
                <a:solidFill>
                  <a:srgbClr val="0070C0"/>
                </a:solidFill>
              </a:rPr>
              <a:t>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50990" y="477466"/>
            <a:ext cx="10055807" cy="7920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Перевірте свою роботу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3076" name="Picture 4" descr="Океанаріум для компанії у Харкові ✔️ Купити в подарунок або забронювати для  себ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4" b="10159"/>
          <a:stretch/>
        </p:blipFill>
        <p:spPr bwMode="auto">
          <a:xfrm>
            <a:off x="1028848" y="4077866"/>
            <a:ext cx="5478828" cy="1915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Океанаріум для компанії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630" y="1269553"/>
            <a:ext cx="3744416" cy="20721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79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8540304" y="3064616"/>
            <a:ext cx="2301000" cy="23088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 шуміти; </a:t>
            </a:r>
          </a:p>
          <a:p>
            <a:r>
              <a:rPr lang="uk-UA" sz="3600" b="1" dirty="0" smtClean="0">
                <a:solidFill>
                  <a:schemeClr val="bg1"/>
                </a:solidFill>
              </a:rPr>
              <a:t>радіти; </a:t>
            </a:r>
          </a:p>
          <a:p>
            <a:r>
              <a:rPr lang="uk-UA" sz="3600" b="1" dirty="0" smtClean="0">
                <a:solidFill>
                  <a:schemeClr val="bg1"/>
                </a:solidFill>
              </a:rPr>
              <a:t>біліти; </a:t>
            </a:r>
          </a:p>
          <a:p>
            <a:r>
              <a:rPr lang="uk-UA" sz="3600" b="1" dirty="0" smtClean="0">
                <a:solidFill>
                  <a:schemeClr val="bg1"/>
                </a:solidFill>
              </a:rPr>
              <a:t>височіти.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38338" y="3065151"/>
            <a:ext cx="2301965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шум –  </a:t>
            </a:r>
          </a:p>
          <a:p>
            <a:r>
              <a:rPr lang="uk-UA" sz="3600" b="1" dirty="0" smtClean="0">
                <a:solidFill>
                  <a:schemeClr val="bg1"/>
                </a:solidFill>
              </a:rPr>
              <a:t>радість –</a:t>
            </a:r>
          </a:p>
          <a:p>
            <a:r>
              <a:rPr lang="uk-UA" sz="3600" b="1" dirty="0" smtClean="0">
                <a:solidFill>
                  <a:schemeClr val="bg1"/>
                </a:solidFill>
              </a:rPr>
              <a:t>біляк –  </a:t>
            </a:r>
          </a:p>
          <a:p>
            <a:r>
              <a:rPr lang="uk-UA" sz="3600" b="1" dirty="0" smtClean="0">
                <a:solidFill>
                  <a:schemeClr val="bg1"/>
                </a:solidFill>
              </a:rPr>
              <a:t>висота –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35447" y="2108083"/>
            <a:ext cx="1974896" cy="321794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55227" y="447618"/>
            <a:ext cx="9933347" cy="118197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err="1" smtClean="0">
                <a:solidFill>
                  <a:schemeClr val="bg1"/>
                </a:solidFill>
              </a:rPr>
              <a:t>Утворіть</a:t>
            </a:r>
            <a:r>
              <a:rPr lang="uk-UA" sz="3600" b="1" dirty="0" smtClean="0">
                <a:solidFill>
                  <a:schemeClr val="bg1"/>
                </a:solidFill>
              </a:rPr>
              <a:t> від поданих прикметників іменники і дієслова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42083" y="3065686"/>
            <a:ext cx="2496255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 </a:t>
            </a:r>
            <a:r>
              <a:rPr lang="uk-UA" sz="3600" b="1" dirty="0" smtClean="0">
                <a:solidFill>
                  <a:schemeClr val="bg1"/>
                </a:solidFill>
              </a:rPr>
              <a:t>Шумний –</a:t>
            </a:r>
          </a:p>
          <a:p>
            <a:r>
              <a:rPr lang="uk-UA" sz="3600" b="1" dirty="0" smtClean="0">
                <a:solidFill>
                  <a:schemeClr val="bg1"/>
                </a:solidFill>
              </a:rPr>
              <a:t>радісний –</a:t>
            </a:r>
          </a:p>
          <a:p>
            <a:r>
              <a:rPr lang="uk-UA" sz="3600" b="1" dirty="0" smtClean="0">
                <a:solidFill>
                  <a:schemeClr val="bg1"/>
                </a:solidFill>
              </a:rPr>
              <a:t>білий –</a:t>
            </a:r>
          </a:p>
          <a:p>
            <a:r>
              <a:rPr lang="uk-UA" sz="3600" b="1" dirty="0" smtClean="0">
                <a:solidFill>
                  <a:schemeClr val="bg1"/>
                </a:solidFill>
              </a:rPr>
              <a:t>високий –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08973" y="2277666"/>
            <a:ext cx="7564152" cy="6464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0070C0"/>
                </a:solidFill>
              </a:rPr>
              <a:t>Зразок: смішний — сміх — смішити.</a:t>
            </a:r>
            <a:endParaRPr lang="uk-UA" sz="3600" b="1" dirty="0">
              <a:solidFill>
                <a:srgbClr val="0070C0"/>
              </a:solidFill>
            </a:endParaRPr>
          </a:p>
        </p:txBody>
      </p:sp>
      <p:sp>
        <p:nvSpPr>
          <p:cNvPr id="14" name="Арка 13"/>
          <p:cNvSpPr/>
          <p:nvPr/>
        </p:nvSpPr>
        <p:spPr>
          <a:xfrm>
            <a:off x="5217466" y="2349674"/>
            <a:ext cx="901589" cy="155413"/>
          </a:xfrm>
          <a:prstGeom prst="blockArc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Арка 15"/>
          <p:cNvSpPr/>
          <p:nvPr/>
        </p:nvSpPr>
        <p:spPr>
          <a:xfrm>
            <a:off x="7543800" y="2410285"/>
            <a:ext cx="901589" cy="155413"/>
          </a:xfrm>
          <a:prstGeom prst="blockArc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Арка 16"/>
          <p:cNvSpPr/>
          <p:nvPr/>
        </p:nvSpPr>
        <p:spPr>
          <a:xfrm>
            <a:off x="8971405" y="2364334"/>
            <a:ext cx="1009058" cy="129356"/>
          </a:xfrm>
          <a:prstGeom prst="blockArc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Арка 12"/>
          <p:cNvSpPr/>
          <p:nvPr/>
        </p:nvSpPr>
        <p:spPr>
          <a:xfrm>
            <a:off x="3979927" y="3133349"/>
            <a:ext cx="855726" cy="155413"/>
          </a:xfrm>
          <a:prstGeom prst="blockArc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8" name="Арка 17"/>
          <p:cNvSpPr/>
          <p:nvPr/>
        </p:nvSpPr>
        <p:spPr>
          <a:xfrm>
            <a:off x="6416584" y="3133371"/>
            <a:ext cx="784795" cy="155413"/>
          </a:xfrm>
          <a:prstGeom prst="blockArc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9" name="Арка 18"/>
          <p:cNvSpPr/>
          <p:nvPr/>
        </p:nvSpPr>
        <p:spPr>
          <a:xfrm>
            <a:off x="8756327" y="3199778"/>
            <a:ext cx="865365" cy="155413"/>
          </a:xfrm>
          <a:prstGeom prst="blockArc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20" name="Арка 19"/>
          <p:cNvSpPr/>
          <p:nvPr/>
        </p:nvSpPr>
        <p:spPr>
          <a:xfrm>
            <a:off x="3864778" y="3740037"/>
            <a:ext cx="687447" cy="155413"/>
          </a:xfrm>
          <a:prstGeom prst="blockArc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21" name="Арка 20"/>
          <p:cNvSpPr/>
          <p:nvPr/>
        </p:nvSpPr>
        <p:spPr>
          <a:xfrm>
            <a:off x="6386890" y="3747875"/>
            <a:ext cx="667272" cy="155413"/>
          </a:xfrm>
          <a:prstGeom prst="blockArc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22" name="Арка 21"/>
          <p:cNvSpPr/>
          <p:nvPr/>
        </p:nvSpPr>
        <p:spPr>
          <a:xfrm>
            <a:off x="8642098" y="3740036"/>
            <a:ext cx="658613" cy="155413"/>
          </a:xfrm>
          <a:prstGeom prst="blockArc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23" name="Арка 22"/>
          <p:cNvSpPr/>
          <p:nvPr/>
        </p:nvSpPr>
        <p:spPr>
          <a:xfrm>
            <a:off x="3864778" y="4832009"/>
            <a:ext cx="551025" cy="155413"/>
          </a:xfrm>
          <a:prstGeom prst="blockArc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24" name="Арка 23"/>
          <p:cNvSpPr/>
          <p:nvPr/>
        </p:nvSpPr>
        <p:spPr>
          <a:xfrm>
            <a:off x="3852247" y="4220946"/>
            <a:ext cx="546401" cy="155413"/>
          </a:xfrm>
          <a:prstGeom prst="blockArc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25" name="Арка 24"/>
          <p:cNvSpPr/>
          <p:nvPr/>
        </p:nvSpPr>
        <p:spPr>
          <a:xfrm>
            <a:off x="6386890" y="4275825"/>
            <a:ext cx="570077" cy="155413"/>
          </a:xfrm>
          <a:prstGeom prst="blockArc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26" name="Арка 25"/>
          <p:cNvSpPr/>
          <p:nvPr/>
        </p:nvSpPr>
        <p:spPr>
          <a:xfrm>
            <a:off x="8607591" y="4220946"/>
            <a:ext cx="603895" cy="155413"/>
          </a:xfrm>
          <a:prstGeom prst="blockArc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27" name="Арка 26"/>
          <p:cNvSpPr/>
          <p:nvPr/>
        </p:nvSpPr>
        <p:spPr>
          <a:xfrm>
            <a:off x="6386890" y="4832009"/>
            <a:ext cx="629867" cy="155413"/>
          </a:xfrm>
          <a:prstGeom prst="blockArc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28" name="Арка 27"/>
          <p:cNvSpPr/>
          <p:nvPr/>
        </p:nvSpPr>
        <p:spPr>
          <a:xfrm>
            <a:off x="8681858" y="4861380"/>
            <a:ext cx="618853" cy="155413"/>
          </a:xfrm>
          <a:prstGeom prst="blockArc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2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537073" y="1726258"/>
            <a:ext cx="6706904" cy="47848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Позначте корінь у кожному слові.</a:t>
            </a:r>
            <a:endParaRPr lang="uk-UA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14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787775" y="3333685"/>
            <a:ext cx="6092032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uk-UA" sz="3600" b="1" dirty="0" smtClean="0"/>
              <a:t>Слово плавання — іменник. Слово плавання — дієслово</a:t>
            </a:r>
            <a:endParaRPr lang="ru-RU"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55227" y="495326"/>
            <a:ext cx="10149372" cy="113426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Допоможіть Ґаджикові розібратися, яка інформація достовірна (правдива), а яка — недостовірна</a:t>
            </a:r>
            <a:r>
              <a:rPr lang="ru-RU" sz="3200" b="1" dirty="0" smtClean="0">
                <a:solidFill>
                  <a:schemeClr val="bg1"/>
                </a:solidFill>
              </a:rPr>
              <a:t>. 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363" l="1034" r="100000">
                        <a14:foregroundMark x1="51379" y1="18790" x2="51379" y2="18790"/>
                        <a14:foregroundMark x1="46897" y1="19745" x2="46897" y2="19745"/>
                        <a14:foregroundMark x1="43793" y1="24841" x2="43793" y2="24841"/>
                        <a14:foregroundMark x1="43793" y1="33758" x2="43793" y2="33758"/>
                        <a14:foregroundMark x1="43793" y1="41401" x2="43793" y2="41401"/>
                        <a14:foregroundMark x1="44138" y1="47134" x2="44138" y2="47134"/>
                        <a14:foregroundMark x1="45172" y1="53185" x2="45172" y2="53185"/>
                        <a14:foregroundMark x1="45517" y1="59554" x2="45517" y2="59554"/>
                        <a14:foregroundMark x1="46897" y1="70382" x2="46897" y2="70382"/>
                        <a14:foregroundMark x1="51724" y1="74204" x2="51724" y2="74204"/>
                        <a14:foregroundMark x1="68621" y1="71338" x2="68621" y2="71338"/>
                        <a14:foregroundMark x1="74483" y1="72611" x2="74483" y2="72611"/>
                        <a14:foregroundMark x1="72414" y1="59554" x2="72414" y2="59554"/>
                        <a14:foregroundMark x1="84483" y1="53503" x2="84483" y2="53503"/>
                        <a14:foregroundMark x1="39310" y1="39172" x2="39310" y2="39172"/>
                        <a14:foregroundMark x1="32414" y1="41401" x2="32414" y2="41401"/>
                        <a14:foregroundMark x1="12414" y1="35032" x2="12414" y2="35032"/>
                        <a14:foregroundMark x1="10345" y1="30573" x2="10345" y2="30573"/>
                        <a14:foregroundMark x1="71724" y1="80573" x2="71724" y2="80573"/>
                        <a14:foregroundMark x1="85172" y1="58599" x2="85172" y2="58599"/>
                        <a14:foregroundMark x1="78621" y1="71338" x2="78621" y2="71338"/>
                        <a14:foregroundMark x1="77586" y1="34076" x2="77586" y2="34076"/>
                        <a14:foregroundMark x1="62759" y1="73248" x2="62759" y2="73248"/>
                        <a14:foregroundMark x1="83103" y1="50318" x2="83103" y2="50318"/>
                      </a14:backgroundRemoval>
                    </a14:imgEffect>
                  </a14:imgLayer>
                </a14:imgProps>
              </a:ext>
            </a:extLst>
          </a:blip>
          <a:srcRect l="3802" t="4220" r="4673" b="3952"/>
          <a:stretch/>
        </p:blipFill>
        <p:spPr>
          <a:xfrm flipH="1">
            <a:off x="1055227" y="1715427"/>
            <a:ext cx="2835046" cy="308251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888799" y="1874764"/>
            <a:ext cx="6092032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uk-UA" sz="3600" b="1" dirty="0" smtClean="0"/>
              <a:t>Слово п’ятірка — числівник</a:t>
            </a:r>
          </a:p>
          <a:p>
            <a:r>
              <a:rPr lang="uk-UA" sz="3600" b="1" dirty="0" smtClean="0"/>
              <a:t>Слово п’ятірка — іменник.      </a:t>
            </a:r>
            <a:endParaRPr lang="ru-RU" sz="3600" b="1" dirty="0"/>
          </a:p>
        </p:txBody>
      </p:sp>
      <p:sp>
        <p:nvSpPr>
          <p:cNvPr id="1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126</a:t>
            </a:r>
            <a:endParaRPr lang="ru-RU" sz="2800" b="1" dirty="0">
              <a:solidFill>
                <a:schemeClr val="bg1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7460183" y="2205658"/>
            <a:ext cx="20162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748215" y="4221882"/>
            <a:ext cx="20162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272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26034" y="505630"/>
            <a:ext cx="10077364" cy="6077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Пояснення 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126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" name="Picture 2" descr="D:\3 клас\01 УКР МОВА\1 Пономарьова\07 Службові слова\№092-Розрізняю частини мови\2026-03-23_1342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26" y="1125538"/>
            <a:ext cx="9858125" cy="423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719" y="4571272"/>
            <a:ext cx="1758780" cy="182392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81432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2728" y="476782"/>
            <a:ext cx="10004351" cy="720247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Підсумок уроку. 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71004" y="1352895"/>
            <a:ext cx="9026673" cy="572204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179705" indent="45085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err="1" smtClean="0">
                <a:solidFill>
                  <a:srgbClr val="0070C0"/>
                </a:solidFill>
              </a:rPr>
              <a:t>Чи</a:t>
            </a:r>
            <a:r>
              <a:rPr lang="ru-RU" sz="2400" b="1" dirty="0" smtClean="0">
                <a:solidFill>
                  <a:srgbClr val="0070C0"/>
                </a:solidFill>
              </a:rPr>
              <a:t> справдилися твої очікування </a:t>
            </a:r>
            <a:r>
              <a:rPr lang="ru-RU" sz="2400" b="1" dirty="0" err="1" smtClean="0">
                <a:solidFill>
                  <a:srgbClr val="0070C0"/>
                </a:solidFill>
              </a:rPr>
              <a:t>від</a:t>
            </a:r>
            <a:r>
              <a:rPr lang="ru-RU" sz="2400" b="1" dirty="0" smtClean="0">
                <a:solidFill>
                  <a:srgbClr val="0070C0"/>
                </a:solidFill>
              </a:rPr>
              <a:t> уроку?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1" name="Picture 4" descr="D:\Картинки до тестів\Емоції Олівці\images (1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75" y="2018533"/>
            <a:ext cx="1904802" cy="2828643"/>
          </a:xfrm>
          <a:prstGeom prst="round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8532875" y="5075164"/>
            <a:ext cx="2004328" cy="1198904"/>
          </a:xfrm>
          <a:prstGeom prst="roundRect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179705" indent="8890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bg1"/>
                </a:solidFill>
              </a:rPr>
              <a:t>Мені все під силу!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68190" y="5050924"/>
            <a:ext cx="2175725" cy="1198904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R="179705" indent="8890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bg1"/>
                </a:solidFill>
              </a:rPr>
              <a:t>Позитивні емоції!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291571" y="5050924"/>
            <a:ext cx="1939654" cy="11989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R="179705" indent="8890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bg1"/>
                </a:solidFill>
              </a:rPr>
              <a:t>Цікаві знання!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949068" y="5050924"/>
            <a:ext cx="2004328" cy="1198904"/>
          </a:xfrm>
          <a:prstGeom prst="roundRect">
            <a:avLst/>
          </a:prstGeom>
          <a:solidFill>
            <a:srgbClr val="FF66FF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R="179705" indent="8890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bg1"/>
                </a:solidFill>
              </a:rPr>
              <a:t>Почуття успіху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" name="Picture 5" descr="D:\Картинки до тестів\Емоції Олівці\Олівець з посмішкою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890" y="2007820"/>
            <a:ext cx="1966849" cy="2817297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1" name="Picture 2" descr="D:\Картинки до тестів\Емоції Олівці\images (7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3" b="11487"/>
          <a:stretch/>
        </p:blipFill>
        <p:spPr bwMode="auto">
          <a:xfrm>
            <a:off x="6035818" y="2018533"/>
            <a:ext cx="1917578" cy="2806584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D:\Картинки до тестів\Емоції Олівці\images (6)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5" r="11174"/>
          <a:stretch/>
        </p:blipFill>
        <p:spPr bwMode="auto">
          <a:xfrm>
            <a:off x="3568191" y="2043089"/>
            <a:ext cx="2081068" cy="2818137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">
            <a:extLst>
              <a:ext uri="{FF2B5EF4-FFF2-40B4-BE49-F238E27FC236}"/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58082" y="1290144"/>
            <a:ext cx="7177041" cy="20748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  <a:latin typeface="+mn-lt"/>
              </a:rPr>
              <a:t>З </a:t>
            </a:r>
            <a:r>
              <a:rPr lang="uk-UA" sz="2800" b="1" dirty="0">
                <a:solidFill>
                  <a:schemeClr val="bg1"/>
                </a:solidFill>
                <a:latin typeface="+mn-lt"/>
              </a:rPr>
              <a:t>якими словами </a:t>
            </a:r>
            <a:r>
              <a:rPr lang="uk-UA" sz="2800" b="1" dirty="0" smtClean="0">
                <a:solidFill>
                  <a:schemeClr val="bg1"/>
                </a:solidFill>
                <a:latin typeface="+mn-lt"/>
              </a:rPr>
              <a:t>працювали </a:t>
            </a:r>
            <a:r>
              <a:rPr lang="uk-UA" sz="2800" b="1" dirty="0">
                <a:solidFill>
                  <a:schemeClr val="bg1"/>
                </a:solidFill>
                <a:latin typeface="+mn-lt"/>
              </a:rPr>
              <a:t>на уроці? </a:t>
            </a:r>
            <a:endParaRPr lang="uk-UA" sz="2800" b="1" dirty="0" smtClean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  <a:latin typeface="+mn-lt"/>
              </a:rPr>
              <a:t>На яке питання вони відповідають? 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  <a:latin typeface="+mn-lt"/>
              </a:rPr>
              <a:t>Для чого служать? 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  <a:latin typeface="+mn-lt"/>
              </a:rPr>
              <a:t>Назви </a:t>
            </a:r>
            <a:r>
              <a:rPr lang="uk-UA" sz="2800" b="1" dirty="0">
                <a:solidFill>
                  <a:schemeClr val="bg1"/>
                </a:solidFill>
                <a:latin typeface="+mn-lt"/>
              </a:rPr>
              <a:t>службові слова, які </a:t>
            </a:r>
            <a:r>
              <a:rPr lang="uk-UA" sz="2800" b="1" dirty="0" smtClean="0">
                <a:solidFill>
                  <a:schemeClr val="bg1"/>
                </a:solidFill>
                <a:latin typeface="+mn-lt"/>
              </a:rPr>
              <a:t>запам'ятав/ла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828296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6" grpId="0" animBg="1"/>
      <p:bldP spid="18" grpId="0" animBg="1"/>
      <p:bldP spid="19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9961" y="508246"/>
            <a:ext cx="9809638" cy="71491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 Налаштування на 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64741" y="1252494"/>
            <a:ext cx="9864879" cy="51077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Розгляньте пропозиції веселих олівців. Які ваші очікування від уроку?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3349666" y="4757588"/>
            <a:ext cx="2567477" cy="1268131"/>
          </a:xfrm>
          <a:prstGeom prst="horizontalScroll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Задоволення від роботи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8517798" y="4688805"/>
            <a:ext cx="2511233" cy="1268131"/>
          </a:xfrm>
          <a:prstGeom prst="horizontalScroll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Цікаве спілкування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6319278" y="4705638"/>
            <a:ext cx="1858536" cy="1268131"/>
          </a:xfrm>
          <a:prstGeom prst="horizontalScroll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Нові знання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844248" y="4748422"/>
            <a:ext cx="2131577" cy="1268131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Почуття успіху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Картинки до тестів\Емоції Олівці\images (7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3" b="11487"/>
          <a:stretch/>
        </p:blipFill>
        <p:spPr bwMode="auto">
          <a:xfrm>
            <a:off x="6164039" y="1827210"/>
            <a:ext cx="2013775" cy="2947379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Картинки до тестів\Емоції Олівці\images (6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5" r="11174"/>
          <a:stretch/>
        </p:blipFill>
        <p:spPr bwMode="auto">
          <a:xfrm>
            <a:off x="8717209" y="1879646"/>
            <a:ext cx="2112412" cy="2860581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Картинки до тестів\Емоції Олівці\images (10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059" y="1879647"/>
            <a:ext cx="1984758" cy="294737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Картинки до тестів\Емоції Олівці\Олівець з посмішкою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48" y="1804688"/>
            <a:ext cx="2057663" cy="2947379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3574383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5487" y="549474"/>
            <a:ext cx="9649072" cy="7077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</a:t>
            </a:r>
            <a:r>
              <a:rPr lang="uk-UA" sz="4000" b="1" dirty="0">
                <a:solidFill>
                  <a:schemeClr val="bg1"/>
                </a:solidFill>
              </a:rPr>
              <a:t>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124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3961" y="4017053"/>
            <a:ext cx="2069505" cy="209991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3 клас\01 УКР МОВА\1 Пономарьова\07 Службові слова\№092-Розпізнаю прийменники\2026-03-13_1127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452" y="1424765"/>
            <a:ext cx="1001565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37822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88779" y="549474"/>
            <a:ext cx="9971804" cy="7200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      Гра «Відгадайте частину мови»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8779" y="1326653"/>
            <a:ext cx="4663623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 слова, які змінюються за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числами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означають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назву предмета </a:t>
            </a:r>
            <a:endParaRPr lang="uk-UA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відповідають на питання хто?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о? 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51238" y="1938320"/>
            <a:ext cx="236911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Іменники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87686" y="1315579"/>
            <a:ext cx="4985449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 слова вживаються з іменником,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називають кількість предметів </a:t>
            </a:r>
            <a:endParaRPr lang="uk-UA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відповідають на запитання </a:t>
            </a:r>
            <a:r>
              <a:rPr lang="uk-UA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скільки?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74406" y="1926816"/>
            <a:ext cx="256507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Числівники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34119" y="4106244"/>
            <a:ext cx="4772939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 слова змінюються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числами, часами,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називають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дію предмета </a:t>
            </a:r>
            <a:endParaRPr lang="uk-UA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відповідають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питання </a:t>
            </a:r>
            <a:r>
              <a:rPr lang="uk-UA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</a:t>
            </a:r>
            <a:r>
              <a:rPr lang="uk-UA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робили? </a:t>
            </a:r>
            <a:r>
              <a:rPr lang="uk-UA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</a:t>
            </a:r>
            <a:r>
              <a:rPr lang="uk-UA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роблять?  </a:t>
            </a:r>
            <a:endParaRPr lang="ru-RU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54593" y="4943306"/>
            <a:ext cx="252526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Дієслова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74681" y="4081532"/>
            <a:ext cx="4998454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 слова змінюються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числами та родами, </a:t>
            </a:r>
            <a:endParaRPr lang="uk-UA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називають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ознаку предмета </a:t>
            </a:r>
            <a:endParaRPr lang="uk-UA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відповідають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питання </a:t>
            </a:r>
            <a:r>
              <a:rPr lang="uk-UA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який? яка? яке? які?</a:t>
            </a:r>
            <a:endParaRPr lang="ru-RU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00143" y="4907839"/>
            <a:ext cx="302433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Прикметники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58798" y="2656667"/>
            <a:ext cx="4739976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 слова служать для зв'язку слів у реченні,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відповідають на питання, 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реченнях зв'язані з іменниками.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99263" y="3069754"/>
            <a:ext cx="3027812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Службові слова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514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3" grpId="0" animBg="1"/>
      <p:bldP spid="13" grpId="1" animBg="1"/>
      <p:bldP spid="14" grpId="0" animBg="1"/>
      <p:bldP spid="15" grpId="0" animBg="1"/>
      <p:bldP spid="15" grpId="1" animBg="1"/>
      <p:bldP spid="16" grpId="0" animBg="1"/>
      <p:bldP spid="18" grpId="0" animBg="1"/>
      <p:bldP spid="18" grpId="1" animBg="1"/>
      <p:bldP spid="19" grpId="0" animBg="1"/>
      <p:bldP spid="20" grpId="0" animBg="1"/>
      <p:bldP spid="20" grpId="1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549474"/>
            <a:ext cx="9899742" cy="7920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</a:t>
            </a:r>
            <a:r>
              <a:rPr lang="uk-UA" sz="4000" b="1" dirty="0" smtClean="0">
                <a:solidFill>
                  <a:schemeClr val="bg1"/>
                </a:solidFill>
              </a:rPr>
              <a:t>уроку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07855" y="1485578"/>
            <a:ext cx="6443358" cy="224676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уроці </a:t>
            </a:r>
            <a:r>
              <a:rPr lang="uk-U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згадаємо </a:t>
            </a:r>
            <a:r>
              <a:rPr lang="uk-U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 частини мови, які ми з вами дослідили на попередніх уроках</a:t>
            </a:r>
            <a:r>
              <a:rPr lang="uk-U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Побуваємо у планетарії та океанаріумі Харкова, на канатній дорозі.</a:t>
            </a:r>
          </a:p>
        </p:txBody>
      </p:sp>
      <p:pic>
        <p:nvPicPr>
          <p:cNvPr id="4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" b="1690"/>
          <a:stretch/>
        </p:blipFill>
        <p:spPr bwMode="auto">
          <a:xfrm>
            <a:off x="1051472" y="1414203"/>
            <a:ext cx="3156944" cy="304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Канатна дорога, Харків: інформація, фото, відгу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342" y="3881921"/>
            <a:ext cx="3600400" cy="2696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47477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D:\3 клас\01 УКР МОВА\1 Пономарьова\06 Дієслово\№087-Добираю дієслова - антоніми і синоніми\Аркуш в лінію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6894"/>
          <a:stretch/>
        </p:blipFill>
        <p:spPr bwMode="auto">
          <a:xfrm>
            <a:off x="874315" y="1188000"/>
            <a:ext cx="9710264" cy="535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2" t="46908" r="18429" b="34574"/>
          <a:stretch/>
        </p:blipFill>
        <p:spPr>
          <a:xfrm>
            <a:off x="3427734" y="1826815"/>
            <a:ext cx="4386055" cy="98195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93903" y="-704032"/>
            <a:ext cx="474665" cy="59269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94066" y="-786662"/>
            <a:ext cx="578025" cy="7217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034782" y="-684309"/>
            <a:ext cx="578025" cy="7217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726649" y="-704032"/>
            <a:ext cx="511850" cy="63913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238498" y="-684537"/>
            <a:ext cx="578025" cy="7217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2803" y="-705329"/>
            <a:ext cx="578025" cy="7217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3163" y="-684309"/>
            <a:ext cx="534586" cy="67972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736191" y="-700548"/>
            <a:ext cx="578025" cy="72176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317099" y="-726583"/>
            <a:ext cx="526345" cy="6572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321B7C6-6BF4-4968-9848-26B8E09818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444" y="-712868"/>
            <a:ext cx="1741135" cy="743688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945590" y="538848"/>
            <a:ext cx="8426703" cy="8027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Хвилинка каліграфії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9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8618" y="553241"/>
            <a:ext cx="1715124" cy="243137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98D7F059-A0B8-4F28-9877-C98DD5A1E73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514" y="-745347"/>
            <a:ext cx="1928220" cy="82017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EF2C7E8F-ECD0-492E-9285-452AD7136A4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44" t="14863" r="8496" b="18204"/>
          <a:stretch/>
        </p:blipFill>
        <p:spPr>
          <a:xfrm>
            <a:off x="4932000" y="1273658"/>
            <a:ext cx="1821322" cy="99054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757465" y="-662052"/>
            <a:ext cx="474665" cy="592698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1278745" y="4653930"/>
            <a:ext cx="8917741" cy="15121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Запишіть речення.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 чого складається наша мова? До яких частин мови можуть належити слова?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195288" y="1273658"/>
            <a:ext cx="578025" cy="72176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434478" y="1273658"/>
            <a:ext cx="526345" cy="65722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8" t="29757" r="43268" b="54584"/>
          <a:stretch/>
        </p:blipFill>
        <p:spPr>
          <a:xfrm>
            <a:off x="1339504" y="2415271"/>
            <a:ext cx="1902680" cy="93331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5" t="46796" r="58558" b="37545"/>
          <a:stretch/>
        </p:blipFill>
        <p:spPr>
          <a:xfrm>
            <a:off x="3338965" y="2461291"/>
            <a:ext cx="1256928" cy="93235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85" t="45978" r="38463" b="38363"/>
          <a:stretch/>
        </p:blipFill>
        <p:spPr>
          <a:xfrm>
            <a:off x="4545589" y="2415271"/>
            <a:ext cx="626502" cy="93235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0" t="64517" r="43550" b="19824"/>
          <a:stretch/>
        </p:blipFill>
        <p:spPr>
          <a:xfrm>
            <a:off x="5034782" y="2539184"/>
            <a:ext cx="1924223" cy="932356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6" t="83601" r="22161" b="740"/>
          <a:stretch/>
        </p:blipFill>
        <p:spPr>
          <a:xfrm>
            <a:off x="6887948" y="2725923"/>
            <a:ext cx="2858302" cy="93235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4" t="15945" r="43016" b="68433"/>
          <a:stretch/>
        </p:blipFill>
        <p:spPr>
          <a:xfrm>
            <a:off x="1285455" y="3223674"/>
            <a:ext cx="1851724" cy="869209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4" t="31662" r="34853" b="55888"/>
          <a:stretch/>
        </p:blipFill>
        <p:spPr>
          <a:xfrm>
            <a:off x="3072546" y="3192101"/>
            <a:ext cx="2114795" cy="69271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47490" r="35911" b="35445"/>
          <a:stretch/>
        </p:blipFill>
        <p:spPr>
          <a:xfrm>
            <a:off x="5058487" y="3183552"/>
            <a:ext cx="2114795" cy="949454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8" t="64194" r="52020" b="22199"/>
          <a:stretch/>
        </p:blipFill>
        <p:spPr>
          <a:xfrm>
            <a:off x="7090456" y="3189485"/>
            <a:ext cx="1612419" cy="75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237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195486" y="2637706"/>
            <a:ext cx="937091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Екскурсія, відвідали, цікаві, туристи, п’ять, на.</a:t>
            </a:r>
          </a:p>
        </p:txBody>
      </p:sp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51471" y="576644"/>
            <a:ext cx="10055807" cy="7920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Поставте </a:t>
            </a:r>
            <a:r>
              <a:rPr lang="uk-UA" sz="4000" b="1" dirty="0">
                <a:solidFill>
                  <a:schemeClr val="bg1"/>
                </a:solidFill>
              </a:rPr>
              <a:t>питання до поданих </a:t>
            </a:r>
            <a:r>
              <a:rPr lang="uk-UA" sz="4000" b="1" dirty="0" smtClean="0">
                <a:solidFill>
                  <a:schemeClr val="bg1"/>
                </a:solidFill>
              </a:rPr>
              <a:t>слів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95486" y="1455325"/>
            <a:ext cx="991179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Визначте, </a:t>
            </a:r>
            <a:r>
              <a:rPr lang="uk-UA" sz="2400" b="1" dirty="0">
                <a:solidFill>
                  <a:srgbClr val="0070C0"/>
                </a:solidFill>
              </a:rPr>
              <a:t>до якої частини мови вони </a:t>
            </a:r>
            <a:r>
              <a:rPr lang="uk-UA" sz="2400" b="1" dirty="0" smtClean="0">
                <a:solidFill>
                  <a:srgbClr val="0070C0"/>
                </a:solidFill>
              </a:rPr>
              <a:t>належать. 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Запишіть їх, надпишіть частини мови</a:t>
            </a:r>
            <a:endParaRPr lang="uk-UA" sz="2400" b="1" dirty="0">
              <a:solidFill>
                <a:srgbClr val="0070C0"/>
              </a:solidFill>
            </a:endParaRPr>
          </a:p>
        </p:txBody>
      </p:sp>
      <p:pic>
        <p:nvPicPr>
          <p:cNvPr id="20" name="Picture 2" descr="D:\Картинки до тестів\Людина\Хлопчик в окулярах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463" y="3141762"/>
            <a:ext cx="1580986" cy="345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088698" y="2163975"/>
            <a:ext cx="801527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Ім.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82314" y="2196947"/>
            <a:ext cx="864096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Д.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38497" y="2163974"/>
            <a:ext cx="1524826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err="1" smtClean="0">
                <a:solidFill>
                  <a:srgbClr val="FF0000"/>
                </a:solidFill>
              </a:rPr>
              <a:t>Прикм</a:t>
            </a:r>
            <a:r>
              <a:rPr lang="uk-UA" sz="3200" b="1" dirty="0" smtClean="0">
                <a:solidFill>
                  <a:srgbClr val="FF0000"/>
                </a:solidFill>
              </a:rPr>
              <a:t>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88175" y="2163973"/>
            <a:ext cx="801527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Ім.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673242" y="2196946"/>
            <a:ext cx="616425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Ч.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579699" y="2163971"/>
            <a:ext cx="801527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Пр.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Харьковская подвесная канатная дорога, Харьков — фото, описание, кар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607" y="3498385"/>
            <a:ext cx="6198722" cy="28997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15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31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27613" y="1966982"/>
            <a:ext cx="11181042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У Харкові </a:t>
            </a:r>
            <a:r>
              <a:rPr lang="uk-UA" sz="3200" b="1" dirty="0">
                <a:solidFill>
                  <a:srgbClr val="FFFF00"/>
                </a:solidFill>
              </a:rPr>
              <a:t>друзі відвідали планетарій</a:t>
            </a:r>
            <a:r>
              <a:rPr lang="uk-UA" sz="3200" b="1" dirty="0">
                <a:solidFill>
                  <a:schemeClr val="bg1"/>
                </a:solidFill>
              </a:rPr>
              <a:t>. Тут вони захоплено </a:t>
            </a:r>
            <a:r>
              <a:rPr lang="uk-UA" sz="3200" b="1" dirty="0">
                <a:solidFill>
                  <a:srgbClr val="FFFF00"/>
                </a:solidFill>
              </a:rPr>
              <a:t>розглядали зоряне небо. </a:t>
            </a:r>
            <a:r>
              <a:rPr lang="uk-UA" sz="3200" b="1" dirty="0" smtClean="0">
                <a:solidFill>
                  <a:srgbClr val="FFFF00"/>
                </a:solidFill>
              </a:rPr>
              <a:t>Спеціальні </a:t>
            </a:r>
            <a:r>
              <a:rPr lang="uk-UA" sz="3200" b="1" dirty="0" err="1">
                <a:solidFill>
                  <a:schemeClr val="bg1"/>
                </a:solidFill>
              </a:rPr>
              <a:t>проєктори</a:t>
            </a:r>
            <a:r>
              <a:rPr lang="uk-UA" sz="3200" b="1" dirty="0">
                <a:solidFill>
                  <a:schemeClr val="bg1"/>
                </a:solidFill>
              </a:rPr>
              <a:t> дозволили </a:t>
            </a:r>
            <a:r>
              <a:rPr lang="uk-UA" sz="3200" b="1" dirty="0">
                <a:solidFill>
                  <a:srgbClr val="FFFF00"/>
                </a:solidFill>
              </a:rPr>
              <a:t>побачити полярне сяйво, </a:t>
            </a:r>
            <a:r>
              <a:rPr lang="uk-UA" sz="3200" b="1" dirty="0">
                <a:solidFill>
                  <a:schemeClr val="bg1"/>
                </a:solidFill>
              </a:rPr>
              <a:t>всіяну кратерами поверхню Місяця.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      Дуже </a:t>
            </a:r>
            <a:r>
              <a:rPr lang="uk-UA" sz="3200" b="1" dirty="0">
                <a:solidFill>
                  <a:srgbClr val="FFFF00"/>
                </a:solidFill>
              </a:rPr>
              <a:t>зацікавив</a:t>
            </a:r>
            <a:r>
              <a:rPr lang="uk-UA" sz="3200" b="1" dirty="0">
                <a:solidFill>
                  <a:schemeClr val="bg1"/>
                </a:solidFill>
              </a:rPr>
              <a:t> друзів </a:t>
            </a:r>
            <a:r>
              <a:rPr lang="uk-UA" sz="3200" b="1" dirty="0">
                <a:solidFill>
                  <a:srgbClr val="FFFF00"/>
                </a:solidFill>
              </a:rPr>
              <a:t>телескоп</a:t>
            </a:r>
            <a:r>
              <a:rPr lang="uk-UA" sz="3200" b="1" dirty="0">
                <a:solidFill>
                  <a:schemeClr val="bg1"/>
                </a:solidFill>
              </a:rPr>
              <a:t>. За </a:t>
            </a:r>
            <a:r>
              <a:rPr lang="uk-UA" sz="3200" b="1" dirty="0" smtClean="0">
                <a:solidFill>
                  <a:schemeClr val="bg1"/>
                </a:solidFill>
              </a:rPr>
              <a:t>допомогою </a:t>
            </a:r>
            <a:r>
              <a:rPr lang="uk-UA" sz="3200" b="1" dirty="0">
                <a:solidFill>
                  <a:schemeClr val="bg1"/>
                </a:solidFill>
              </a:rPr>
              <a:t>нього можна </a:t>
            </a:r>
            <a:r>
              <a:rPr lang="uk-UA" sz="3200" b="1" dirty="0">
                <a:solidFill>
                  <a:srgbClr val="FFFF00"/>
                </a:solidFill>
              </a:rPr>
              <a:t>спостерігати</a:t>
            </a:r>
            <a:r>
              <a:rPr lang="uk-UA" sz="3200" b="1" dirty="0">
                <a:solidFill>
                  <a:schemeClr val="bg1"/>
                </a:solidFill>
              </a:rPr>
              <a:t> рух Місяця, </a:t>
            </a:r>
            <a:r>
              <a:rPr lang="uk-UA" sz="3200" b="1" dirty="0" smtClean="0">
                <a:solidFill>
                  <a:srgbClr val="FFFF00"/>
                </a:solidFill>
              </a:rPr>
              <a:t>найближчі</a:t>
            </a:r>
            <a:r>
              <a:rPr lang="uk-UA" sz="3200" b="1" dirty="0" smtClean="0">
                <a:solidFill>
                  <a:schemeClr val="bg1"/>
                </a:solidFill>
              </a:rPr>
              <a:t> </a:t>
            </a:r>
            <a:r>
              <a:rPr lang="uk-UA" sz="3200" b="1" dirty="0">
                <a:solidFill>
                  <a:schemeClr val="bg1"/>
                </a:solidFill>
              </a:rPr>
              <a:t>до нас </a:t>
            </a:r>
            <a:r>
              <a:rPr lang="uk-UA" sz="3200" b="1" dirty="0">
                <a:solidFill>
                  <a:srgbClr val="FFFF00"/>
                </a:solidFill>
              </a:rPr>
              <a:t>планети</a:t>
            </a:r>
            <a:r>
              <a:rPr lang="uk-UA" sz="3200" b="1" dirty="0">
                <a:solidFill>
                  <a:schemeClr val="bg1"/>
                </a:solidFill>
              </a:rPr>
              <a:t>, інші </a:t>
            </a:r>
            <a:r>
              <a:rPr lang="uk-UA" sz="3200" b="1" dirty="0">
                <a:solidFill>
                  <a:srgbClr val="FFFF00"/>
                </a:solidFill>
              </a:rPr>
              <a:t>небесні тіла</a:t>
            </a:r>
            <a:r>
              <a:rPr lang="uk-UA" sz="32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4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55227" y="576645"/>
            <a:ext cx="10055807" cy="69290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Прочитайте </a:t>
            </a:r>
            <a:r>
              <a:rPr lang="uk-UA" sz="3600" b="1" dirty="0" smtClean="0">
                <a:solidFill>
                  <a:schemeClr val="bg1"/>
                </a:solidFill>
              </a:rPr>
              <a:t>текст.</a:t>
            </a:r>
            <a:r>
              <a:rPr lang="ru-RU" sz="3600" b="1" dirty="0">
                <a:solidFill>
                  <a:schemeClr val="bg1"/>
                </a:solidFill>
              </a:rPr>
              <a:t> Придумайте йому заголовок </a:t>
            </a:r>
            <a:r>
              <a:rPr lang="uk-UA" sz="3600" b="1" dirty="0" smtClean="0">
                <a:solidFill>
                  <a:schemeClr val="bg1"/>
                </a:solidFill>
              </a:rPr>
              <a:t>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07455" y="4973712"/>
            <a:ext cx="712879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 Об’єднайте </a:t>
            </a:r>
            <a:r>
              <a:rPr lang="uk-UA" sz="2400" b="1" dirty="0">
                <a:solidFill>
                  <a:srgbClr val="0070C0"/>
                </a:solidFill>
              </a:rPr>
              <a:t>виділені слова в групи за частинами мови. </a:t>
            </a:r>
            <a:r>
              <a:rPr lang="uk-UA" sz="2400" b="1" dirty="0" smtClean="0">
                <a:solidFill>
                  <a:srgbClr val="0070C0"/>
                </a:solidFill>
              </a:rPr>
              <a:t>Запишіть </a:t>
            </a:r>
            <a:r>
              <a:rPr lang="uk-UA" sz="2400" b="1" dirty="0">
                <a:solidFill>
                  <a:srgbClr val="0070C0"/>
                </a:solidFill>
              </a:rPr>
              <a:t>їх у три колонки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l="2268" t="2968" r="2726" b="4644"/>
          <a:stretch/>
        </p:blipFill>
        <p:spPr>
          <a:xfrm>
            <a:off x="8036247" y="4437755"/>
            <a:ext cx="3456384" cy="1950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51200"/>
              </p:ext>
            </p:extLst>
          </p:nvPr>
        </p:nvGraphicFramePr>
        <p:xfrm>
          <a:off x="979464" y="5791954"/>
          <a:ext cx="7056783" cy="5181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52261"/>
                <a:gridCol w="2352261"/>
                <a:gridCol w="2352261"/>
              </a:tblGrid>
              <a:tr h="480700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ІМЕННИК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ПРИКМЕТНИК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ДІЄСЛОВО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090230" y="1309275"/>
            <a:ext cx="10055807" cy="69290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Цікавий планетарій </a:t>
            </a:r>
            <a:endParaRPr lang="uk-UA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70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9463" y="693490"/>
            <a:ext cx="10081120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Чи хотілося б </a:t>
            </a:r>
            <a:r>
              <a:rPr lang="uk-UA" sz="3600" b="1" dirty="0" smtClean="0">
                <a:solidFill>
                  <a:schemeClr val="bg1"/>
                </a:solidFill>
              </a:rPr>
              <a:t>вам </a:t>
            </a:r>
            <a:r>
              <a:rPr lang="uk-UA" sz="3600" b="1" dirty="0">
                <a:solidFill>
                  <a:schemeClr val="bg1"/>
                </a:solidFill>
              </a:rPr>
              <a:t>побувати в планетарії? Чому?</a:t>
            </a:r>
          </a:p>
        </p:txBody>
      </p:sp>
      <p:sp>
        <p:nvSpPr>
          <p:cNvPr id="2" name="AutoShape 2" descr="Замковий (Турецький) міст, Кам'янець-Подільський — фото, опис, адреса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55227" y="1485578"/>
            <a:ext cx="6215280" cy="57606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Складіть </a:t>
            </a:r>
            <a:r>
              <a:rPr lang="uk-UA" sz="2800" b="1" dirty="0">
                <a:solidFill>
                  <a:srgbClr val="0070C0"/>
                </a:solidFill>
              </a:rPr>
              <a:t>про це текст (3–4 речення). </a:t>
            </a:r>
          </a:p>
        </p:txBody>
      </p:sp>
      <p:pic>
        <p:nvPicPr>
          <p:cNvPr id="2050" name="Picture 2" descr="Харьковский планетарий им. Ю.А. Гагарина на 057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175" y="1485578"/>
            <a:ext cx="4120658" cy="469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Фотозвіт з Відкриття оновленого Планетарію – Київський Планетарі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297" y="2285203"/>
            <a:ext cx="5421140" cy="361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19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0233259SlideId27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9893</TotalTime>
  <Words>614</Words>
  <Application>Microsoft Office PowerPoint</Application>
  <PresentationFormat>Произвольный</PresentationFormat>
  <Paragraphs>134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Розрізняю частини мови</vt:lpstr>
      <vt:lpstr> Налаштування на 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Підсумок уроку. Рефлексія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765</cp:revision>
  <dcterms:created xsi:type="dcterms:W3CDTF">2025-08-27T14:01:18Z</dcterms:created>
  <dcterms:modified xsi:type="dcterms:W3CDTF">2026-03-30T10:00:57Z</dcterms:modified>
</cp:coreProperties>
</file>