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592" r:id="rId3"/>
    <p:sldId id="552" r:id="rId4"/>
    <p:sldId id="587" r:id="rId5"/>
    <p:sldId id="589" r:id="rId6"/>
    <p:sldId id="588" r:id="rId7"/>
    <p:sldId id="499" r:id="rId8"/>
    <p:sldId id="326" r:id="rId9"/>
    <p:sldId id="518" r:id="rId10"/>
    <p:sldId id="584" r:id="rId11"/>
    <p:sldId id="581" r:id="rId12"/>
    <p:sldId id="503" r:id="rId13"/>
    <p:sldId id="582" r:id="rId14"/>
    <p:sldId id="586" r:id="rId15"/>
    <p:sldId id="590" r:id="rId16"/>
    <p:sldId id="591" r:id="rId17"/>
    <p:sldId id="536" r:id="rId18"/>
    <p:sldId id="593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Гарні не красиві слова, а красиві діла.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Сухомлинський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Красиві слова і красиве діло»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44159" y="3789834"/>
            <a:ext cx="3456384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7.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Все добре переймай, а недобре - виправляй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92</a:t>
            </a:r>
          </a:p>
        </p:txBody>
      </p:sp>
      <p:pic>
        <p:nvPicPr>
          <p:cNvPr id="2" name="Picture 2" descr="D:\3 клас\02 ЧИТАННЯ\1 Савченко уроки\8 Все добре переймай. а недобре виправляй\№094-В.Сухомлинський. Красиві слова і красиве діло\2026-03-29_185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933850"/>
            <a:ext cx="3263736" cy="200125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215528"/>
            <a:ext cx="3149100" cy="31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9823" y="1273082"/>
            <a:ext cx="696931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продовжувати знайомитися з творами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Василя 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Сухомлинського.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Вчитимемося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визначати головну думку твору, знаходити в тексті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зачин, основну частину, кінцівку</a:t>
            </a:r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Красиві слова і красиве діло / Оповідання | Сухомлинський Василь - читати  на «Проба Пера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2"/>
          <a:stretch/>
        </p:blipFill>
        <p:spPr bwMode="auto">
          <a:xfrm>
            <a:off x="9188375" y="3573810"/>
            <a:ext cx="2282142" cy="29966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9937104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Згадайте -  письменник Василь Сухомлинський.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1511" y="1456740"/>
            <a:ext cx="540060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 Олександрович Сухомлинський  –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педагог, публіцист, письменник, поет, Заслужений вчитель, кандидат педагогічних наук, член-кореспондент Академії педагогічних наук.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5"/>
          <a:stretch/>
        </p:blipFill>
        <p:spPr bwMode="auto">
          <a:xfrm>
            <a:off x="7316167" y="1456740"/>
            <a:ext cx="3430549" cy="4488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03799" y="1334383"/>
            <a:ext cx="3456384" cy="398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нег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перес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діти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захм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рило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ллє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незнай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мий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хлющ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од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жа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04199" y="1348740"/>
            <a:ext cx="34563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тремт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в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змок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шкод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ж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лісливі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опин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співчув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клому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132" y="5446018"/>
            <a:ext cx="104411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кра як хлющ</a:t>
            </a:r>
            <a:r>
              <a:rPr lang="uk-UA" sz="3600" b="1" i="1" dirty="0">
                <a:solidFill>
                  <a:schemeClr val="bg1"/>
                </a:solidFill>
              </a:rPr>
              <a:t> </a:t>
            </a:r>
            <a:r>
              <a:rPr lang="uk-UA" sz="3600" b="1" dirty="0"/>
              <a:t>– дуже мокра; промокла наскрізь.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415" y="494644"/>
            <a:ext cx="4104456" cy="20710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chemeClr val="bg1"/>
                </a:solidFill>
              </a:rPr>
              <a:t>. Сухомлинський «Красиві слова і красиве діло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8 Все добре переймай. а недобре виправляй\№094-В.Сухомлинський. Красиві слова і красиве діло\2026-03-29_192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333450"/>
            <a:ext cx="6915522" cy="635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расиві слова і красиве діло / Оповідання | Сухомлинський Василь - читати  на «Проба Пера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92"/>
          <a:stretch/>
        </p:blipFill>
        <p:spPr bwMode="auto">
          <a:xfrm>
            <a:off x="1267495" y="2709714"/>
            <a:ext cx="2861507" cy="37573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2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0232"/>
            <a:ext cx="9959720" cy="11093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3600" b="1" dirty="0" smtClean="0">
                <a:solidFill>
                  <a:schemeClr val="bg1"/>
                </a:solidFill>
              </a:rPr>
              <a:t>елементами вибіркового 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5878" y="1773610"/>
            <a:ext cx="587024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 Де відбувалась описана зустріч? Скільки часу вона тривала?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 зустріли троє хлопців незнайомого хлопчика?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 яких словах оповідання висловлено його головну думку? Чи </a:t>
            </a:r>
            <a:r>
              <a:rPr lang="uk-UA" sz="2800" b="1" dirty="0" smtClean="0">
                <a:solidFill>
                  <a:schemeClr val="bg1"/>
                </a:solidFill>
              </a:rPr>
              <a:t>поділяєте ви </a:t>
            </a:r>
            <a:r>
              <a:rPr lang="uk-UA" sz="2800" b="1" dirty="0">
                <a:solidFill>
                  <a:schemeClr val="bg1"/>
                </a:solidFill>
              </a:rPr>
              <a:t>її?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Знайдіть </a:t>
            </a:r>
            <a:r>
              <a:rPr lang="uk-UA" sz="2800" b="1" dirty="0">
                <a:solidFill>
                  <a:schemeClr val="bg1"/>
                </a:solidFill>
              </a:rPr>
              <a:t>в тексті зачин, основну частину, кінцівку.</a:t>
            </a:r>
          </a:p>
        </p:txBody>
      </p:sp>
      <p:pic>
        <p:nvPicPr>
          <p:cNvPr id="13" name="Picture 2" descr="Дошкільний навчальний заклад №12 &quot;Чайка&quot; - Казки В.Сухомлинськ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2018" r="22681" b="4100"/>
          <a:stretch/>
        </p:blipFill>
        <p:spPr bwMode="auto">
          <a:xfrm>
            <a:off x="7100144" y="1774365"/>
            <a:ext cx="3911048" cy="45045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0232"/>
            <a:ext cx="9959720" cy="821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Творча 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20" y="1485578"/>
            <a:ext cx="10847527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— </a:t>
            </a:r>
            <a:r>
              <a:rPr lang="ru-RU" sz="2800" b="1" dirty="0"/>
              <a:t>Яке ваше враження від тексту? Як </a:t>
            </a:r>
            <a:r>
              <a:rPr lang="ru-RU" sz="2800" b="1" dirty="0" err="1"/>
              <a:t>гадаєте</a:t>
            </a:r>
            <a:r>
              <a:rPr lang="ru-RU" sz="2800" b="1" dirty="0"/>
              <a:t>, </a:t>
            </a:r>
            <a:r>
              <a:rPr lang="ru-RU" sz="2800" b="1" dirty="0" err="1"/>
              <a:t>описані</a:t>
            </a:r>
            <a:r>
              <a:rPr lang="ru-RU" sz="2800" b="1" dirty="0"/>
              <a:t> </a:t>
            </a:r>
            <a:r>
              <a:rPr lang="ru-RU" sz="2800" b="1" dirty="0" err="1"/>
              <a:t>події</a:t>
            </a:r>
            <a:r>
              <a:rPr lang="ru-RU" sz="2800" b="1" dirty="0"/>
              <a:t>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/>
              <a:t>До </a:t>
            </a:r>
            <a:r>
              <a:rPr lang="ru-RU" sz="2800" b="1" dirty="0" err="1"/>
              <a:t>якого</a:t>
            </a:r>
            <a:r>
              <a:rPr lang="ru-RU" sz="2800" b="1" dirty="0"/>
              <a:t> жанру </a:t>
            </a:r>
            <a:r>
              <a:rPr lang="ru-RU" sz="2800" b="1" dirty="0" err="1"/>
              <a:t>належить</a:t>
            </a:r>
            <a:r>
              <a:rPr lang="ru-RU" sz="2800" b="1" dirty="0"/>
              <a:t> текст? </a:t>
            </a:r>
            <a:endParaRPr lang="ru-RU" sz="2800" b="1" dirty="0" smtClean="0"/>
          </a:p>
          <a:p>
            <a:r>
              <a:rPr lang="ru-RU" sz="2800" b="1" dirty="0" smtClean="0"/>
              <a:t>— </a:t>
            </a:r>
            <a:r>
              <a:rPr lang="ru-RU" sz="2800" b="1" dirty="0" err="1"/>
              <a:t>Поясніть</a:t>
            </a:r>
            <a:r>
              <a:rPr lang="ru-RU" sz="2800" b="1" dirty="0"/>
              <a:t> </a:t>
            </a:r>
            <a:r>
              <a:rPr lang="ru-RU" sz="2800" b="1" dirty="0" smtClean="0"/>
              <a:t>слова</a:t>
            </a:r>
            <a:r>
              <a:rPr lang="ru-RU" sz="2800" b="1" dirty="0"/>
              <a:t>. Проза — це ..., </a:t>
            </a:r>
            <a:r>
              <a:rPr lang="ru-RU" sz="2800" b="1" dirty="0" err="1"/>
              <a:t>прозаїк</a:t>
            </a:r>
            <a:r>
              <a:rPr lang="ru-RU" sz="2800" b="1" dirty="0"/>
              <a:t> — ..., </a:t>
            </a:r>
            <a:r>
              <a:rPr lang="ru-RU" sz="2800" b="1" dirty="0" err="1"/>
              <a:t>прозовий</a:t>
            </a:r>
            <a:r>
              <a:rPr lang="ru-RU" sz="2800" b="1" dirty="0"/>
              <a:t> </a:t>
            </a:r>
            <a:r>
              <a:rPr lang="ru-RU" sz="2800" b="1" dirty="0" err="1"/>
              <a:t>твір</a:t>
            </a:r>
            <a:r>
              <a:rPr lang="ru-RU" sz="2800" b="1" dirty="0"/>
              <a:t> — ...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Тема </a:t>
            </a:r>
            <a:r>
              <a:rPr lang="ru-RU" sz="2800" b="1" dirty="0">
                <a:solidFill>
                  <a:srgbClr val="FFFF00"/>
                </a:solidFill>
              </a:rPr>
              <a:t>тексту</a:t>
            </a:r>
            <a:r>
              <a:rPr lang="ru-RU" sz="2800" b="1" dirty="0" smtClean="0"/>
              <a:t>: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Головна </a:t>
            </a:r>
            <a:r>
              <a:rPr lang="ru-RU" sz="2800" b="1" dirty="0">
                <a:solidFill>
                  <a:srgbClr val="FFFF00"/>
                </a:solidFill>
              </a:rPr>
              <a:t>думка тексту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Зачин </a:t>
            </a:r>
            <a:r>
              <a:rPr lang="ru-RU" sz="2800" b="1" dirty="0" err="1">
                <a:solidFill>
                  <a:srgbClr val="FFFF00"/>
                </a:solidFill>
              </a:rPr>
              <a:t>повідомляє</a:t>
            </a:r>
            <a:r>
              <a:rPr lang="ru-RU" sz="2800" b="1" dirty="0">
                <a:solidFill>
                  <a:srgbClr val="FFFF00"/>
                </a:solidFill>
              </a:rPr>
              <a:t> про </a:t>
            </a:r>
            <a:r>
              <a:rPr lang="ru-RU" sz="2800" b="1" dirty="0"/>
              <a:t>... (де?, коли?, хто?, що </a:t>
            </a:r>
            <a:r>
              <a:rPr lang="ru-RU" sz="2800" b="1" dirty="0" err="1"/>
              <a:t>робили</a:t>
            </a:r>
            <a:r>
              <a:rPr lang="ru-RU" sz="2800" b="1" dirty="0"/>
              <a:t>?).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FFFF00"/>
                </a:solidFill>
              </a:rPr>
              <a:t>Основна </a:t>
            </a:r>
            <a:r>
              <a:rPr lang="ru-RU" sz="2800" b="1" dirty="0" err="1">
                <a:solidFill>
                  <a:srgbClr val="FFFF00"/>
                </a:solidFill>
              </a:rPr>
              <a:t>частина</a:t>
            </a:r>
            <a:r>
              <a:rPr lang="ru-RU" sz="2800" b="1" dirty="0">
                <a:solidFill>
                  <a:srgbClr val="FFFF00"/>
                </a:solidFill>
              </a:rPr>
              <a:t> розповідає про </a:t>
            </a:r>
            <a:r>
              <a:rPr lang="ru-RU" sz="2800" b="1" dirty="0"/>
              <a:t>... (як? чому? </a:t>
            </a:r>
            <a:r>
              <a:rPr lang="ru-RU" sz="2800" b="1" dirty="0" err="1"/>
              <a:t>навіщо</a:t>
            </a:r>
            <a:r>
              <a:rPr lang="ru-RU" sz="2800" b="1" dirty="0"/>
              <a:t>?). </a:t>
            </a:r>
            <a:endParaRPr lang="ru-RU" sz="2800" b="1" dirty="0" smtClean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Кінцівка</a:t>
            </a:r>
            <a:r>
              <a:rPr lang="ru-RU" sz="2800" b="1" dirty="0" smtClean="0"/>
              <a:t> </a:t>
            </a:r>
            <a:r>
              <a:rPr lang="ru-RU" sz="2800" b="1" dirty="0"/>
              <a:t>(</a:t>
            </a:r>
            <a:r>
              <a:rPr lang="ru-RU" sz="2800" b="1" dirty="0" err="1"/>
              <a:t>висновок</a:t>
            </a:r>
            <a:r>
              <a:rPr lang="ru-RU" sz="2800" b="1" dirty="0"/>
              <a:t>; </a:t>
            </a:r>
            <a:r>
              <a:rPr lang="ru-RU" sz="2800" b="1" dirty="0" err="1"/>
              <a:t>якщо</a:t>
            </a:r>
            <a:r>
              <a:rPr lang="ru-RU" sz="2800" b="1" dirty="0"/>
              <a:t> ..., то).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9663" y="3209127"/>
            <a:ext cx="3749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слова і </a:t>
            </a:r>
            <a:r>
              <a:rPr lang="ru-RU" sz="2800" b="1" dirty="0" err="1">
                <a:solidFill>
                  <a:srgbClr val="FFFF00"/>
                </a:solidFill>
              </a:rPr>
              <a:t>вчинки</a:t>
            </a:r>
            <a:r>
              <a:rPr lang="ru-RU" sz="2800" b="1" dirty="0">
                <a:solidFill>
                  <a:srgbClr val="FFFF00"/>
                </a:solidFill>
              </a:rPr>
              <a:t> людей.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9113" y="3577305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</a:rPr>
              <a:t>гарні</a:t>
            </a:r>
            <a:r>
              <a:rPr lang="ru-RU" sz="2800" b="1" dirty="0">
                <a:solidFill>
                  <a:srgbClr val="FFFF00"/>
                </a:solidFill>
              </a:rPr>
              <a:t> не </a:t>
            </a:r>
            <a:r>
              <a:rPr lang="ru-RU" sz="2800" b="1" dirty="0" err="1">
                <a:solidFill>
                  <a:srgbClr val="FFFF00"/>
                </a:solidFill>
              </a:rPr>
              <a:t>красиві</a:t>
            </a:r>
            <a:r>
              <a:rPr lang="ru-RU" sz="2800" b="1" dirty="0">
                <a:solidFill>
                  <a:srgbClr val="FFFF00"/>
                </a:solidFill>
              </a:rPr>
              <a:t> слова, </a:t>
            </a:r>
            <a:r>
              <a:rPr lang="ru-RU" sz="2800" b="1" dirty="0" err="1">
                <a:solidFill>
                  <a:srgbClr val="FFFF00"/>
                </a:solidFill>
              </a:rPr>
              <a:t>гарні</a:t>
            </a:r>
            <a:r>
              <a:rPr lang="ru-RU" sz="2800" b="1" dirty="0">
                <a:solidFill>
                  <a:srgbClr val="FFFF00"/>
                </a:solidFill>
              </a:rPr>
              <a:t> — </a:t>
            </a:r>
            <a:r>
              <a:rPr lang="ru-RU" sz="2800" b="1" dirty="0" err="1">
                <a:solidFill>
                  <a:srgbClr val="FFFF00"/>
                </a:solidFill>
              </a:rPr>
              <a:t>красиві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вчинки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52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20232"/>
            <a:ext cx="9959720" cy="677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Переказуємо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9579" y="1341562"/>
            <a:ext cx="63525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Розставте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події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 правильному порядку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471" y="1996892"/>
            <a:ext cx="4392488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__ </a:t>
            </a:r>
            <a:r>
              <a:rPr lang="ru-RU" sz="3600" b="1" dirty="0" err="1"/>
              <a:t>Незнайомець</a:t>
            </a:r>
            <a:r>
              <a:rPr lang="ru-RU" sz="3600" b="1" dirty="0"/>
              <a:t>. </a:t>
            </a:r>
          </a:p>
          <a:p>
            <a:r>
              <a:rPr lang="ru-RU" sz="3600" b="1" dirty="0" smtClean="0"/>
              <a:t>__ </a:t>
            </a:r>
            <a:r>
              <a:rPr lang="ru-RU" sz="3600" b="1" dirty="0" err="1"/>
              <a:t>Красиве</a:t>
            </a:r>
            <a:r>
              <a:rPr lang="ru-RU" sz="3600" b="1" dirty="0"/>
              <a:t> </a:t>
            </a:r>
            <a:r>
              <a:rPr lang="ru-RU" sz="3600" b="1" dirty="0" err="1"/>
              <a:t>діло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 smtClean="0"/>
              <a:t>__ </a:t>
            </a:r>
            <a:r>
              <a:rPr lang="ru-RU" sz="3600" b="1" dirty="0" err="1"/>
              <a:t>Хатинка</a:t>
            </a:r>
            <a:r>
              <a:rPr lang="ru-RU" sz="3600" b="1" dirty="0"/>
              <a:t> у </a:t>
            </a:r>
            <a:r>
              <a:rPr lang="ru-RU" sz="3600" b="1" dirty="0" err="1"/>
              <a:t>полі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r>
              <a:rPr lang="ru-RU" sz="3600" b="1" dirty="0" smtClean="0"/>
              <a:t>__ </a:t>
            </a:r>
            <a:r>
              <a:rPr lang="ru-RU" sz="3600" b="1" dirty="0" err="1" smtClean="0"/>
              <a:t>Красиві</a:t>
            </a:r>
            <a:r>
              <a:rPr lang="ru-RU" sz="3600" b="1" dirty="0" smtClean="0"/>
              <a:t> </a:t>
            </a:r>
            <a:r>
              <a:rPr lang="ru-RU" sz="3600" b="1" dirty="0"/>
              <a:t>слова. </a:t>
            </a:r>
            <a:endParaRPr lang="ru-RU" sz="3600" b="1" dirty="0" smtClean="0"/>
          </a:p>
          <a:p>
            <a:r>
              <a:rPr lang="ru-RU" sz="3600" b="1" dirty="0" smtClean="0"/>
              <a:t>__</a:t>
            </a:r>
            <a:r>
              <a:rPr lang="ru-RU" sz="3600" b="1" dirty="0" err="1"/>
              <a:t>Захист</a:t>
            </a:r>
            <a:r>
              <a:rPr lang="ru-RU" sz="3600" b="1" dirty="0"/>
              <a:t> від </a:t>
            </a:r>
            <a:r>
              <a:rPr lang="ru-RU" sz="3600" b="1" dirty="0" err="1"/>
              <a:t>негоди</a:t>
            </a:r>
            <a:r>
              <a:rPr lang="ru-RU" sz="3600" b="1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633" y="3034619"/>
            <a:ext cx="4320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633" y="4149874"/>
            <a:ext cx="4320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633" y="1989634"/>
            <a:ext cx="4320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354" y="3635887"/>
            <a:ext cx="4320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6881" y="2493690"/>
            <a:ext cx="4320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13" name="Picture 2" descr="Дошкільний навчальний заклад №12 &quot;Чайка&quot; - Казки В.Сухомлинськ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0" t="2018" r="22681" b="4100"/>
          <a:stretch/>
        </p:blipFill>
        <p:spPr bwMode="auto">
          <a:xfrm>
            <a:off x="7403994" y="1774365"/>
            <a:ext cx="3911048" cy="45045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7734" y="1209455"/>
            <a:ext cx="7848873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Людина у житті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зустрічається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тільки з добром, 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бачить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відчуває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щось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некомфортне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погане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 Але як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бачимо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доброго більше,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ніж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поганого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8" y="1202192"/>
            <a:ext cx="2448272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5283" y="4449367"/>
            <a:ext cx="66787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 с.133. 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Прочитати оповідання. Підготуватись до докладного переказу.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5448" y="4665391"/>
            <a:ext cx="3473460" cy="1353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7735" y="2709714"/>
            <a:ext cx="7848873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найголовніше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жити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так,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щоб...</a:t>
            </a:r>
          </a:p>
          <a:p>
            <a:pPr>
              <a:spcBef>
                <a:spcPts val="0"/>
              </a:spcBef>
            </a:pP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8204" y="3203081"/>
            <a:ext cx="806793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красиві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слова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йшли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красивими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вчинками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поруч.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4688" y="1405391"/>
            <a:ext cx="9467022" cy="1016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Оберіть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зображення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Піноккіо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що відповідає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вашому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настрою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наприкінці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уроку.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074688" y="674576"/>
            <a:ext cx="9467022" cy="6368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pic>
        <p:nvPicPr>
          <p:cNvPr id="2052" name="Picture 4" descr="https://deti-online.com/img/kak-narisovat-pinokkio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386" y="3395370"/>
            <a:ext cx="2387169" cy="179195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eksmo.ru/upload/iblock/2a1/l_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440845"/>
            <a:ext cx="3040063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kino-teatr.ru/news/13502/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370513"/>
            <a:ext cx="2727881" cy="181681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lum.ru/uploads/thumbnails/c05b037703fd3a620e908a17e154635e504efd31a0e2576c6bac6158b575a40e.jpeg/500x4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4" y="4291349"/>
            <a:ext cx="2376264" cy="217852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39503" y="1413571"/>
            <a:ext cx="9262944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Назвіть три свої найгарніші риси характеру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1"/>
            <a:ext cx="10297144" cy="6765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550580" y="1901938"/>
            <a:ext cx="238540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706728" y="1936600"/>
            <a:ext cx="245741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161855" y="1922716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Веселий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517064" y="3590210"/>
            <a:ext cx="2764267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Спокійний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987575" y="3640431"/>
            <a:ext cx="2400420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31551" y="2757544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Модний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083969" y="4644238"/>
            <a:ext cx="3422081" cy="858857"/>
          </a:xfrm>
          <a:prstGeom prst="horizont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Справедливий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67495" y="2781574"/>
            <a:ext cx="2402663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Добрий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7748216" y="3667432"/>
            <a:ext cx="2692795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141021" y="2757543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6884120" y="4644239"/>
            <a:ext cx="3718327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4407586"/>
            <a:ext cx="2193407" cy="2172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269" y="528877"/>
            <a:ext cx="9788988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Гра </a:t>
            </a:r>
            <a:r>
              <a:rPr lang="ru-RU" sz="4000" b="1" dirty="0" smtClean="0"/>
              <a:t>«Додайте </a:t>
            </a:r>
            <a:r>
              <a:rPr lang="ru-RU" sz="4000" b="1" dirty="0" err="1" smtClean="0"/>
              <a:t>своє</a:t>
            </a:r>
            <a:r>
              <a:rPr lang="ru-RU" sz="4000" b="1" dirty="0" smtClean="0"/>
              <a:t> слово»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639" y="1557586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/>
              <a:t>Йде</a:t>
            </a:r>
            <a:r>
              <a:rPr lang="ru-RU" sz="3600" b="1" dirty="0" smtClean="0"/>
              <a:t> </a:t>
            </a:r>
            <a:r>
              <a:rPr lang="ru-RU" sz="3600" b="1" dirty="0"/>
              <a:t>... </a:t>
            </a:r>
            <a:endParaRPr lang="ru-RU" sz="3600" b="1" dirty="0" smtClean="0"/>
          </a:p>
        </p:txBody>
      </p:sp>
      <p:pic>
        <p:nvPicPr>
          <p:cNvPr id="13" name="Picture 2" descr="Картина по номерам Родное село, ArtStory, AS0156 - описание, отзывы,  продажа | CultM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8" b="10355"/>
          <a:stretch/>
        </p:blipFill>
        <p:spPr bwMode="auto">
          <a:xfrm>
            <a:off x="6668095" y="2637705"/>
            <a:ext cx="4201888" cy="301476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16167" y="1611751"/>
            <a:ext cx="24282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err="1" smtClean="0"/>
              <a:t>Бережи</a:t>
            </a:r>
            <a:r>
              <a:rPr lang="ru-RU" sz="3600" b="1" dirty="0" smtClean="0"/>
              <a:t> </a:t>
            </a:r>
            <a:r>
              <a:rPr lang="ru-RU" sz="3600" b="1" dirty="0"/>
              <a:t>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як намалювати дощ - Ravly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2368" r="2930" b="13094"/>
          <a:stretch/>
        </p:blipFill>
        <p:spPr bwMode="auto">
          <a:xfrm>
            <a:off x="1189269" y="2637705"/>
            <a:ext cx="5010448" cy="3014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3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609045"/>
            <a:ext cx="9723005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903" y="1477281"/>
            <a:ext cx="597858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Ще дощ іде – періщить злива,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Щенятко вимокло, як хлющ.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А щиглик, щебетун щасливий,</a:t>
            </a:r>
          </a:p>
          <a:p>
            <a:pPr algn="ctr"/>
            <a:r>
              <a:rPr lang="uk-UA" sz="3200" b="1" dirty="0">
                <a:solidFill>
                  <a:srgbClr val="FFFF00"/>
                </a:solidFill>
              </a:rPr>
              <a:t>Щебече, пурхнувши на кущ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6128" y="1516840"/>
            <a:ext cx="3397337" cy="151216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Навчіться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читати скоромовку Наталі Забіли.</a:t>
            </a:r>
          </a:p>
        </p:txBody>
      </p:sp>
      <p:pic>
        <p:nvPicPr>
          <p:cNvPr id="4098" name="Picture 2" descr="D:\3 клас\02 ЧИТАННЯ\1 Савченко уроки\8 Все добре переймай. а недобре виправляй\№094-В.Сухомлинський. Красиві слова і красиве діло\2026-03-29_194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19" y="3645818"/>
            <a:ext cx="71683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95485" y="1288425"/>
            <a:ext cx="381642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err="1"/>
              <a:t>Казкар</a:t>
            </a:r>
            <a:r>
              <a:rPr lang="ru-RU" sz="3200" b="1" dirty="0"/>
              <a:t> </a:t>
            </a:r>
            <a:r>
              <a:rPr lang="ru-RU" sz="3200" b="1" dirty="0" err="1"/>
              <a:t>вигадує</a:t>
            </a:r>
            <a:r>
              <a:rPr lang="ru-RU" sz="3200" b="1" dirty="0"/>
              <a:t> </a:t>
            </a:r>
            <a:r>
              <a:rPr lang="ru-RU" sz="3200" b="1" dirty="0" smtClean="0"/>
              <a:t>...</a:t>
            </a:r>
          </a:p>
          <a:p>
            <a:pPr fontAlgn="base"/>
            <a:r>
              <a:rPr lang="ru-RU" sz="3200" b="1" dirty="0" err="1" smtClean="0"/>
              <a:t>Байкар</a:t>
            </a:r>
            <a:r>
              <a:rPr lang="ru-RU" sz="3200" b="1" dirty="0" smtClean="0"/>
              <a:t> </a:t>
            </a:r>
            <a:r>
              <a:rPr lang="ru-RU" sz="3200" b="1" dirty="0" err="1"/>
              <a:t>складає</a:t>
            </a:r>
            <a:r>
              <a:rPr lang="ru-RU" sz="3200" b="1" dirty="0"/>
              <a:t> ... </a:t>
            </a:r>
            <a:endParaRPr lang="ru-RU" sz="3200" b="1" dirty="0" smtClean="0"/>
          </a:p>
          <a:p>
            <a:pPr fontAlgn="base"/>
            <a:r>
              <a:rPr lang="ru-RU" sz="3200" b="1" dirty="0" smtClean="0"/>
              <a:t>Поет </a:t>
            </a:r>
            <a:r>
              <a:rPr lang="ru-RU" sz="3200" b="1" dirty="0" err="1"/>
              <a:t>пише</a:t>
            </a:r>
            <a:r>
              <a:rPr lang="ru-RU" sz="3200" b="1" dirty="0"/>
              <a:t> ... </a:t>
            </a:r>
            <a:endParaRPr lang="ru-RU" sz="3200" b="1" dirty="0" smtClean="0"/>
          </a:p>
          <a:p>
            <a:pPr fontAlgn="base"/>
            <a:r>
              <a:rPr lang="ru-RU" sz="3200" b="1" dirty="0" err="1" smtClean="0"/>
              <a:t>Прозаїк</a:t>
            </a:r>
            <a:r>
              <a:rPr lang="ru-RU" sz="3200" b="1" dirty="0" smtClean="0"/>
              <a:t> </a:t>
            </a:r>
            <a:r>
              <a:rPr lang="ru-RU" sz="3200" b="1" dirty="0" err="1"/>
              <a:t>створює</a:t>
            </a:r>
            <a:r>
              <a:rPr lang="ru-RU" sz="3200" b="1" dirty="0"/>
              <a:t> ... </a:t>
            </a:r>
            <a:endParaRPr lang="ru-RU" sz="3200" b="1" dirty="0" smtClean="0"/>
          </a:p>
          <a:p>
            <a:pPr fontAlgn="base"/>
            <a:r>
              <a:rPr lang="ru-RU" sz="3200" b="1" dirty="0" err="1" smtClean="0"/>
              <a:t>Мудрець</a:t>
            </a:r>
            <a:r>
              <a:rPr lang="ru-RU" sz="3200" b="1" dirty="0" smtClean="0"/>
              <a:t> </a:t>
            </a:r>
            <a:r>
              <a:rPr lang="ru-RU" sz="3200" b="1" dirty="0" err="1"/>
              <a:t>виховує</a:t>
            </a:r>
            <a:r>
              <a:rPr lang="ru-RU" sz="3200" b="1" dirty="0"/>
              <a:t> ...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5486" y="477466"/>
            <a:ext cx="9723005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</a:t>
            </a:r>
            <a:r>
              <a:rPr lang="ru-RU" sz="4000" b="1" dirty="0" err="1"/>
              <a:t>Незакінчене</a:t>
            </a:r>
            <a:r>
              <a:rPr lang="ru-RU" sz="4000" b="1" dirty="0"/>
              <a:t> речення»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6047" y="1263442"/>
            <a:ext cx="280831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проза </a:t>
            </a:r>
            <a:endParaRPr lang="ru-RU" sz="3200" b="1" dirty="0" smtClean="0"/>
          </a:p>
          <a:p>
            <a:r>
              <a:rPr lang="ru-RU" sz="3200" b="1" dirty="0" smtClean="0"/>
              <a:t>слово, вчинок </a:t>
            </a:r>
            <a:endParaRPr lang="ru-RU" sz="3200" b="1" dirty="0" smtClean="0"/>
          </a:p>
          <a:p>
            <a:r>
              <a:rPr lang="ru-RU" sz="3200" b="1" dirty="0" smtClean="0"/>
              <a:t>вірш </a:t>
            </a:r>
          </a:p>
          <a:p>
            <a:r>
              <a:rPr lang="ru-RU" sz="3200" b="1" dirty="0" smtClean="0"/>
              <a:t>казка </a:t>
            </a:r>
          </a:p>
          <a:p>
            <a:r>
              <a:rPr lang="ru-RU" sz="3200" b="1" dirty="0" smtClean="0"/>
              <a:t>байка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1506" y="3907437"/>
            <a:ext cx="727088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… </a:t>
            </a:r>
            <a:r>
              <a:rPr lang="ru-RU" sz="3200" b="1" dirty="0" err="1" smtClean="0"/>
              <a:t>вчить</a:t>
            </a:r>
            <a:r>
              <a:rPr lang="ru-RU" sz="3200" b="1" dirty="0"/>
              <a:t>, як на світі жить. </a:t>
            </a:r>
            <a:endParaRPr lang="ru-RU" sz="3200" b="1" dirty="0" smtClean="0"/>
          </a:p>
          <a:p>
            <a:r>
              <a:rPr lang="ru-RU" sz="3200" b="1" dirty="0" smtClean="0"/>
              <a:t>… </a:t>
            </a:r>
            <a:r>
              <a:rPr lang="ru-RU" sz="3200" b="1" dirty="0" err="1" smtClean="0"/>
              <a:t>словесні</a:t>
            </a:r>
            <a:r>
              <a:rPr lang="ru-RU" sz="3200" b="1" dirty="0" smtClean="0"/>
              <a:t> </a:t>
            </a:r>
            <a:r>
              <a:rPr lang="ru-RU" sz="3200" b="1" dirty="0" err="1"/>
              <a:t>картини</a:t>
            </a:r>
            <a:r>
              <a:rPr lang="ru-RU" sz="3200" b="1" dirty="0"/>
              <a:t> малює, розповідає. </a:t>
            </a:r>
            <a:endParaRPr lang="ru-RU" sz="3200" b="1" dirty="0" smtClean="0"/>
          </a:p>
          <a:p>
            <a:r>
              <a:rPr lang="ru-RU" sz="3200" b="1" dirty="0" smtClean="0"/>
              <a:t>… думки </a:t>
            </a:r>
            <a:r>
              <a:rPr lang="ru-RU" sz="3200" b="1" dirty="0" err="1"/>
              <a:t>інтонує</a:t>
            </a:r>
            <a:r>
              <a:rPr lang="ru-RU" sz="3200" b="1" dirty="0"/>
              <a:t>, слова </a:t>
            </a:r>
            <a:r>
              <a:rPr lang="ru-RU" sz="3200" b="1" dirty="0" err="1"/>
              <a:t>римує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… про </a:t>
            </a:r>
            <a:r>
              <a:rPr lang="ru-RU" sz="3200" b="1" dirty="0"/>
              <a:t>мораль </a:t>
            </a:r>
            <a:r>
              <a:rPr lang="ru-RU" sz="3200" b="1" dirty="0" err="1"/>
              <a:t>наголошує</a:t>
            </a:r>
            <a:r>
              <a:rPr lang="ru-RU" sz="3200" b="1" dirty="0"/>
              <a:t>, </a:t>
            </a:r>
            <a:r>
              <a:rPr lang="ru-RU" sz="3200" b="1" dirty="0" err="1"/>
              <a:t>застерігає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… в </a:t>
            </a:r>
            <a:r>
              <a:rPr lang="ru-RU" sz="3200" b="1" dirty="0"/>
              <a:t>душі </a:t>
            </a:r>
            <a:r>
              <a:rPr lang="ru-RU" sz="3200" b="1" dirty="0" err="1"/>
              <a:t>проростають</a:t>
            </a:r>
            <a:r>
              <a:rPr lang="ru-RU" sz="3200" b="1" dirty="0"/>
              <a:t>, добра </a:t>
            </a:r>
            <a:r>
              <a:rPr lang="ru-RU" sz="3200" b="1" dirty="0" err="1"/>
              <a:t>навчають</a:t>
            </a:r>
            <a:r>
              <a:rPr lang="ru-RU" sz="3200" b="1" dirty="0"/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07855" y="1701602"/>
            <a:ext cx="1728192" cy="12961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07855" y="2142948"/>
            <a:ext cx="1656184" cy="12961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80686" y="2565698"/>
            <a:ext cx="1656184" cy="5313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94441" y="1557586"/>
            <a:ext cx="1469598" cy="151216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67895" y="2083822"/>
            <a:ext cx="1440160" cy="141987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94479" y="3861842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/>
              <a:t>Казка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4406" y="4368707"/>
            <a:ext cx="13188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/>
              <a:t>Проза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4406" y="4915549"/>
            <a:ext cx="12961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/>
              <a:t>Вірш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4405" y="5429950"/>
            <a:ext cx="13162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/>
              <a:t>Байка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3444" y="5943704"/>
            <a:ext cx="12961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/>
              <a:t>Слова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145" name="Picture 1" descr="D:\Картинки до тестів\Людина\Дівча замисл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2799" y="3285778"/>
            <a:ext cx="1919506" cy="31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3797" y="1557586"/>
            <a:ext cx="8726381" cy="4858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Роз'єднайте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слова,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назву розділу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042" y="2423905"/>
            <a:ext cx="9723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3600" dirty="0" smtClean="0"/>
              <a:t>ВСЕДОБРЕПЕРЕЙМАЙАНЕДОБРЕВИПРАВЛЯЙ.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5486" y="609045"/>
            <a:ext cx="9723005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784" y="2421682"/>
            <a:ext cx="972300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600" dirty="0" smtClean="0"/>
              <a:t>ВСЕ ДОБРЕ ПЕРЕЙМАЙ, А НЕДОБРЕ ВИПРАВЛЯЙ.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169" name="Picture 1" descr="D:\Картинки до тестів\Людина\Подруж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4" y="3213770"/>
            <a:ext cx="3609474" cy="30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1905" y="837506"/>
            <a:ext cx="4600045" cy="17790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Розкажіть,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об’єднує всі зображення колажу.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905" y="3346948"/>
            <a:ext cx="4888078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добре переймай,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недобре -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виправляй»</a:t>
            </a:r>
            <a:endParaRPr lang="uk-UA" sz="105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D:\3 клас\02 ЧИТАННЯ\1 Савченко уроки\8 Все добре переймай. а недобре виправляй\№094-В.Сухомлинський. Красиві слова і красиве діло\2026-03-29_185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9" y="346439"/>
            <a:ext cx="6104090" cy="63442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Вступ до розділу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1197546"/>
            <a:ext cx="1044116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У розділі ви </a:t>
            </a:r>
            <a:r>
              <a:rPr lang="ru-RU" sz="2800" b="1" dirty="0" err="1"/>
              <a:t>прочитаєте</a:t>
            </a:r>
            <a:r>
              <a:rPr lang="ru-RU" sz="2800" b="1" dirty="0"/>
              <a:t> твори різних </a:t>
            </a:r>
            <a:r>
              <a:rPr lang="ru-RU" sz="2800" b="1" dirty="0" err="1"/>
              <a:t>жанрів</a:t>
            </a:r>
            <a:r>
              <a:rPr lang="ru-RU" sz="2800" b="1" dirty="0"/>
              <a:t> про </a:t>
            </a:r>
            <a:r>
              <a:rPr lang="ru-RU" sz="2800" b="1" dirty="0" smtClean="0"/>
              <a:t>почуття</a:t>
            </a:r>
            <a:r>
              <a:rPr lang="ru-RU" sz="2800" b="1" dirty="0"/>
              <a:t>, </a:t>
            </a:r>
            <a:r>
              <a:rPr lang="ru-RU" sz="2800" b="1" dirty="0" err="1"/>
              <a:t>настрої</a:t>
            </a:r>
            <a:r>
              <a:rPr lang="ru-RU" sz="2800" b="1" dirty="0"/>
              <a:t>, </a:t>
            </a:r>
            <a:r>
              <a:rPr lang="ru-RU" sz="2800" b="1" dirty="0" err="1"/>
              <a:t>вчинки</a:t>
            </a:r>
            <a:r>
              <a:rPr lang="ru-RU" sz="2800" b="1" dirty="0"/>
              <a:t> </a:t>
            </a:r>
            <a:r>
              <a:rPr lang="ru-RU" sz="2800" b="1" dirty="0" err="1"/>
              <a:t>дійових</a:t>
            </a:r>
            <a:r>
              <a:rPr lang="ru-RU" sz="2800" b="1" dirty="0"/>
              <a:t> </a:t>
            </a:r>
            <a:r>
              <a:rPr lang="ru-RU" sz="2800" b="1" dirty="0" err="1"/>
              <a:t>осіб</a:t>
            </a:r>
            <a:r>
              <a:rPr lang="ru-RU" sz="2800" b="1" dirty="0"/>
              <a:t>. У різних </a:t>
            </a:r>
            <a:r>
              <a:rPr lang="ru-RU" sz="2800" b="1" dirty="0" err="1"/>
              <a:t>життєвих</a:t>
            </a:r>
            <a:r>
              <a:rPr lang="ru-RU" sz="2800" b="1" dirty="0"/>
              <a:t> і </a:t>
            </a:r>
            <a:r>
              <a:rPr lang="ru-RU" sz="2800" b="1" dirty="0" err="1"/>
              <a:t>вигаданих</a:t>
            </a:r>
            <a:r>
              <a:rPr lang="ru-RU" sz="2800" b="1" dirty="0"/>
              <a:t> </a:t>
            </a:r>
            <a:r>
              <a:rPr lang="ru-RU" sz="2800" b="1" dirty="0" err="1"/>
              <a:t>ситуаціях</a:t>
            </a:r>
            <a:r>
              <a:rPr lang="ru-RU" sz="2800" b="1" dirty="0"/>
              <a:t> вони </a:t>
            </a:r>
            <a:r>
              <a:rPr lang="ru-RU" sz="2800" b="1" dirty="0" err="1"/>
              <a:t>виявляють</a:t>
            </a:r>
            <a:r>
              <a:rPr lang="ru-RU" sz="2800" b="1" dirty="0"/>
              <a:t> </a:t>
            </a:r>
            <a:r>
              <a:rPr lang="ru-RU" sz="2800" b="1" dirty="0" err="1"/>
              <a:t>своє</a:t>
            </a:r>
            <a:r>
              <a:rPr lang="ru-RU" sz="2800" b="1" dirty="0"/>
              <a:t> ставлення до інших людей або </a:t>
            </a:r>
            <a:r>
              <a:rPr lang="ru-RU" sz="2800" b="1" dirty="0" err="1"/>
              <a:t>казкових</a:t>
            </a:r>
            <a:r>
              <a:rPr lang="ru-RU" sz="2800" b="1" dirty="0"/>
              <a:t> </a:t>
            </a:r>
            <a:r>
              <a:rPr lang="ru-RU" sz="2800" b="1" dirty="0" err="1"/>
              <a:t>персонажів</a:t>
            </a:r>
            <a:r>
              <a:rPr lang="ru-RU" sz="2800" b="1" dirty="0"/>
              <a:t> у словах і </a:t>
            </a:r>
            <a:r>
              <a:rPr lang="ru-RU" sz="2800" b="1" dirty="0" err="1"/>
              <a:t>вчинках</a:t>
            </a:r>
            <a:r>
              <a:rPr lang="ru-RU" sz="2800" b="1" dirty="0"/>
              <a:t>. </a:t>
            </a:r>
            <a:r>
              <a:rPr lang="ru-RU" sz="2800" b="1" dirty="0" err="1"/>
              <a:t>Вдумливе</a:t>
            </a:r>
            <a:r>
              <a:rPr lang="ru-RU" sz="2800" b="1" dirty="0"/>
              <a:t> читання </a:t>
            </a:r>
            <a:r>
              <a:rPr lang="ru-RU" sz="2800" b="1" dirty="0" err="1"/>
              <a:t>дасть</a:t>
            </a:r>
            <a:r>
              <a:rPr lang="ru-RU" sz="2800" b="1" dirty="0"/>
              <a:t> вам </a:t>
            </a:r>
            <a:r>
              <a:rPr lang="ru-RU" sz="2800" b="1" dirty="0" err="1"/>
              <a:t>змогу</a:t>
            </a:r>
            <a:r>
              <a:rPr lang="ru-RU" sz="2800" b="1" dirty="0"/>
              <a:t> </a:t>
            </a:r>
            <a:r>
              <a:rPr lang="ru-RU" sz="2800" b="1" dirty="0" err="1"/>
              <a:t>заглибитись</a:t>
            </a:r>
            <a:r>
              <a:rPr lang="ru-RU" sz="2800" b="1" dirty="0"/>
              <a:t> у зміст; </a:t>
            </a:r>
            <a:r>
              <a:rPr lang="ru-RU" sz="2800" b="1" dirty="0" err="1"/>
              <a:t>розібратися</a:t>
            </a:r>
            <a:r>
              <a:rPr lang="ru-RU" sz="2800" b="1" dirty="0"/>
              <a:t> в тому, що добре, а що — ні; усвідомити, у чому </a:t>
            </a:r>
            <a:r>
              <a:rPr lang="ru-RU" sz="2800" b="1" dirty="0" err="1"/>
              <a:t>цінність</a:t>
            </a:r>
            <a:r>
              <a:rPr lang="ru-RU" sz="2800" b="1" dirty="0"/>
              <a:t> </a:t>
            </a:r>
            <a:r>
              <a:rPr lang="ru-RU" sz="2800" b="1" dirty="0" err="1"/>
              <a:t>дружби</a:t>
            </a:r>
            <a:r>
              <a:rPr lang="ru-RU" sz="2800" b="1" dirty="0"/>
              <a:t>; відчути </a:t>
            </a:r>
            <a:r>
              <a:rPr lang="ru-RU" sz="2800" b="1" dirty="0" err="1"/>
              <a:t>радість</a:t>
            </a:r>
            <a:r>
              <a:rPr lang="ru-RU" sz="2800" b="1" dirty="0"/>
              <a:t> від спілкування з людьми й </a:t>
            </a:r>
            <a:r>
              <a:rPr lang="ru-RU" sz="2800" b="1" dirty="0" err="1"/>
              <a:t>улюбленими</a:t>
            </a:r>
            <a:r>
              <a:rPr lang="ru-RU" sz="2800" b="1" dirty="0"/>
              <a:t> </a:t>
            </a:r>
            <a:r>
              <a:rPr lang="ru-RU" sz="2800" b="1" dirty="0" err="1"/>
              <a:t>тваринами</a:t>
            </a:r>
            <a:r>
              <a:rPr lang="ru-RU" sz="2800" b="1" dirty="0"/>
              <a:t>.</a:t>
            </a:r>
            <a:endParaRPr lang="uk-UA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Картинки до тестів\Людина\Малюк за комп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4365898"/>
            <a:ext cx="3672408" cy="22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1036" y="549156"/>
            <a:ext cx="10297144" cy="6483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Читаючи твори цього розділу, ви будете: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439" y="1332845"/>
            <a:ext cx="6840760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звертати</a:t>
            </a:r>
            <a:r>
              <a:rPr lang="ru-RU" sz="2800" b="1" dirty="0" smtClean="0"/>
              <a:t> </a:t>
            </a:r>
            <a:r>
              <a:rPr lang="ru-RU" sz="2800" b="1" dirty="0"/>
              <a:t>увагу на </a:t>
            </a:r>
            <a:r>
              <a:rPr lang="ru-RU" sz="2800" b="1" dirty="0" err="1"/>
              <a:t>перебіг</a:t>
            </a:r>
            <a:r>
              <a:rPr lang="ru-RU" sz="2800" b="1" dirty="0"/>
              <a:t> </a:t>
            </a:r>
            <a:r>
              <a:rPr lang="ru-RU" sz="2800" b="1" dirty="0" err="1"/>
              <a:t>почуттів</a:t>
            </a:r>
            <a:r>
              <a:rPr lang="ru-RU" sz="2800" b="1" dirty="0"/>
              <a:t> </a:t>
            </a:r>
            <a:r>
              <a:rPr lang="ru-RU" sz="2800" b="1" dirty="0" err="1"/>
              <a:t>дійових</a:t>
            </a:r>
            <a:r>
              <a:rPr lang="ru-RU" sz="2800" b="1" dirty="0"/>
              <a:t> </a:t>
            </a:r>
            <a:r>
              <a:rPr lang="ru-RU" sz="2800" b="1" dirty="0" err="1"/>
              <a:t>осіб</a:t>
            </a:r>
            <a:r>
              <a:rPr lang="ru-RU" sz="2800" b="1" dirty="0"/>
              <a:t>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визначати</a:t>
            </a:r>
            <a:r>
              <a:rPr lang="ru-RU" sz="2800" b="1" dirty="0" smtClean="0"/>
              <a:t> </a:t>
            </a:r>
            <a:r>
              <a:rPr lang="ru-RU" sz="2800" b="1" dirty="0" err="1"/>
              <a:t>послідовність</a:t>
            </a:r>
            <a:r>
              <a:rPr lang="ru-RU" sz="2800" b="1" dirty="0"/>
              <a:t> подій у творі;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розуміти</a:t>
            </a:r>
            <a:r>
              <a:rPr lang="ru-RU" sz="2800" b="1" dirty="0"/>
              <a:t>, які </a:t>
            </a:r>
            <a:r>
              <a:rPr lang="ru-RU" sz="2800" b="1" dirty="0" err="1"/>
              <a:t>вчинки</a:t>
            </a:r>
            <a:r>
              <a:rPr lang="ru-RU" sz="2800" b="1" dirty="0"/>
              <a:t> автори </a:t>
            </a:r>
            <a:r>
              <a:rPr lang="ru-RU" sz="2800" b="1" dirty="0" err="1"/>
              <a:t>схвалюють</a:t>
            </a:r>
            <a:r>
              <a:rPr lang="ru-RU" sz="2800" b="1" dirty="0"/>
              <a:t>, а які — </a:t>
            </a:r>
            <a:r>
              <a:rPr lang="ru-RU" sz="2800" b="1" dirty="0" smtClean="0"/>
              <a:t>ні;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усвідомлювати</a:t>
            </a:r>
            <a:r>
              <a:rPr lang="ru-RU" sz="2800" b="1" dirty="0" smtClean="0"/>
              <a:t> </a:t>
            </a:r>
            <a:r>
              <a:rPr lang="ru-RU" sz="2800" b="1" dirty="0" err="1"/>
              <a:t>головну</a:t>
            </a:r>
            <a:r>
              <a:rPr lang="ru-RU" sz="2800" b="1" dirty="0"/>
              <a:t> думку твору, </a:t>
            </a:r>
            <a:r>
              <a:rPr lang="ru-RU" sz="2800" b="1" dirty="0" err="1"/>
              <a:t>зіставляти</a:t>
            </a:r>
            <a:r>
              <a:rPr lang="ru-RU" sz="2800" b="1" dirty="0"/>
              <a:t> її із заголовком;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міркувати</a:t>
            </a:r>
            <a:r>
              <a:rPr lang="ru-RU" sz="2800" b="1" dirty="0" smtClean="0"/>
              <a:t> </a:t>
            </a:r>
            <a:r>
              <a:rPr lang="ru-RU" sz="2800" b="1" dirty="0"/>
              <a:t>над тим, чи </a:t>
            </a:r>
            <a:r>
              <a:rPr lang="ru-RU" sz="2800" b="1" dirty="0" err="1"/>
              <a:t>допомогли</a:t>
            </a:r>
            <a:r>
              <a:rPr lang="ru-RU" sz="2800" b="1" dirty="0"/>
              <a:t> вам </a:t>
            </a:r>
            <a:r>
              <a:rPr lang="ru-RU" sz="2800" b="1" dirty="0" err="1"/>
              <a:t>прочитані</a:t>
            </a:r>
            <a:r>
              <a:rPr lang="ru-RU" sz="2800" b="1" dirty="0"/>
              <a:t> твори краще зрозуміти </a:t>
            </a:r>
            <a:r>
              <a:rPr lang="ru-RU" sz="2800" b="1" dirty="0" err="1"/>
              <a:t>настанову</a:t>
            </a:r>
            <a:r>
              <a:rPr lang="ru-RU" sz="2800" b="1" dirty="0"/>
              <a:t>, яку </a:t>
            </a:r>
            <a:r>
              <a:rPr lang="ru-RU" sz="2800" b="1" dirty="0" err="1"/>
              <a:t>містить</a:t>
            </a:r>
            <a:r>
              <a:rPr lang="ru-RU" sz="2800" b="1" dirty="0"/>
              <a:t> назва розділу.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20" y="1332845"/>
            <a:ext cx="41070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719</Words>
  <Application>Microsoft Office PowerPoint</Application>
  <PresentationFormat>Произвольный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265</cp:revision>
  <dcterms:created xsi:type="dcterms:W3CDTF">2025-08-27T14:01:18Z</dcterms:created>
  <dcterms:modified xsi:type="dcterms:W3CDTF">2026-03-31T10:16:06Z</dcterms:modified>
</cp:coreProperties>
</file>