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64" r:id="rId3"/>
    <p:sldId id="765" r:id="rId4"/>
    <p:sldId id="737" r:id="rId5"/>
    <p:sldId id="739" r:id="rId6"/>
    <p:sldId id="745" r:id="rId7"/>
    <p:sldId id="746" r:id="rId8"/>
    <p:sldId id="747" r:id="rId9"/>
    <p:sldId id="748" r:id="rId10"/>
    <p:sldId id="763" r:id="rId11"/>
    <p:sldId id="750" r:id="rId12"/>
    <p:sldId id="751" r:id="rId13"/>
    <p:sldId id="752" r:id="rId14"/>
    <p:sldId id="766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1274" y="1125538"/>
            <a:ext cx="8856984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 smtClean="0">
                <a:ln w="38100">
                  <a:noFill/>
                </a:ln>
                <a:solidFill>
                  <a:srgbClr val="0070C0"/>
                </a:solidFill>
              </a:rPr>
              <a:t>Узагальнення знань про частини мови. Діагностична робота</a:t>
            </a:r>
            <a:endParaRPr lang="ru-RU" sz="44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48215" y="3945257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smtClean="0">
                <a:solidFill>
                  <a:srgbClr val="0070C0"/>
                </a:solidFill>
              </a:rPr>
              <a:t>Частини мови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93-94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535" y="3213770"/>
            <a:ext cx="2401146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72321"/>
            <a:ext cx="10261140" cy="64530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5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іменники від поданих </a:t>
            </a:r>
            <a:r>
              <a:rPr lang="uk-UA" sz="2800" b="1" dirty="0" smtClean="0">
                <a:solidFill>
                  <a:srgbClr val="0070C0"/>
                </a:solidFill>
              </a:rPr>
              <a:t>дієслів.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790" y="2133650"/>
            <a:ext cx="2554953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Знати </a:t>
            </a:r>
            <a:r>
              <a:rPr lang="uk-UA" sz="3200" b="1" dirty="0">
                <a:solidFill>
                  <a:schemeClr val="bg1"/>
                </a:solidFill>
              </a:rPr>
              <a:t>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навчатись </a:t>
            </a:r>
            <a:r>
              <a:rPr lang="uk-UA" sz="3200" b="1" dirty="0">
                <a:solidFill>
                  <a:schemeClr val="bg1"/>
                </a:solidFill>
              </a:rPr>
              <a:t>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змагатись </a:t>
            </a:r>
            <a:r>
              <a:rPr lang="uk-UA" sz="3200" b="1" dirty="0">
                <a:solidFill>
                  <a:schemeClr val="bg1"/>
                </a:solidFill>
              </a:rPr>
              <a:t>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бігати </a:t>
            </a:r>
            <a:r>
              <a:rPr lang="uk-UA" sz="3200" b="1" dirty="0">
                <a:solidFill>
                  <a:schemeClr val="bg1"/>
                </a:solidFill>
              </a:rPr>
              <a:t>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їсти </a:t>
            </a:r>
            <a:r>
              <a:rPr lang="uk-UA" sz="3200" b="1" dirty="0">
                <a:solidFill>
                  <a:schemeClr val="bg1"/>
                </a:solidFill>
              </a:rPr>
              <a:t>–   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їздити –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6743" y="2133650"/>
            <a:ext cx="2269584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знання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навчання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змагання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біг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ї</a:t>
            </a:r>
            <a:r>
              <a:rPr lang="uk-UA" sz="3200" b="1" dirty="0" smtClean="0">
                <a:solidFill>
                  <a:schemeClr val="bg1"/>
                </a:solidFill>
              </a:rPr>
              <a:t>жа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їзда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690916" y="2133650"/>
            <a:ext cx="2996389" cy="32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29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72008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6.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сполучення слів, додавши прийменники.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5548" y="2421682"/>
            <a:ext cx="5982587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книжка …... столі</a:t>
            </a:r>
          </a:p>
          <a:p>
            <a:r>
              <a:rPr lang="uk-UA" sz="3600" b="1" dirty="0"/>
              <a:t>квіти ….. вікном</a:t>
            </a:r>
          </a:p>
          <a:p>
            <a:r>
              <a:rPr lang="uk-UA" sz="3600" b="1" dirty="0"/>
              <a:t>розмовляє …… телефону</a:t>
            </a:r>
          </a:p>
          <a:p>
            <a:r>
              <a:rPr lang="uk-UA" sz="3600" b="1" dirty="0"/>
              <a:t>знайшли … інтернеті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1134" y="2277666"/>
            <a:ext cx="89713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на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4260" y="2808033"/>
            <a:ext cx="99544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під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727" y="3452882"/>
            <a:ext cx="75608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по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4720" y="3934125"/>
            <a:ext cx="54996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в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>
            <a:off x="8582265" y="2114677"/>
            <a:ext cx="2472241" cy="36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8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61220"/>
            <a:ext cx="10153128" cy="94443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7</a:t>
            </a:r>
            <a:r>
              <a:rPr lang="uk-UA" sz="2800" b="1" dirty="0" smtClean="0">
                <a:solidFill>
                  <a:srgbClr val="0070C0"/>
                </a:solidFill>
              </a:rPr>
              <a:t>. Спишіть </a:t>
            </a:r>
            <a:r>
              <a:rPr lang="uk-UA" sz="2800" b="1" dirty="0">
                <a:solidFill>
                  <a:srgbClr val="0070C0"/>
                </a:solidFill>
              </a:rPr>
              <a:t>речення, розкривши дужки. </a:t>
            </a:r>
            <a:r>
              <a:rPr lang="uk-UA" sz="2800" b="1" dirty="0" smtClean="0">
                <a:solidFill>
                  <a:srgbClr val="0070C0"/>
                </a:solidFill>
              </a:rPr>
              <a:t>Напишіть </a:t>
            </a:r>
            <a:r>
              <a:rPr lang="uk-UA" sz="2800" b="1" dirty="0">
                <a:solidFill>
                  <a:srgbClr val="0070C0"/>
                </a:solidFill>
              </a:rPr>
              <a:t>над кожним словом яка це частина мови.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1959" y="2421682"/>
            <a:ext cx="9350552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/>
              <a:t>(Д,д)</a:t>
            </a:r>
            <a:r>
              <a:rPr lang="uk-UA" sz="3600" b="1" dirty="0" err="1"/>
              <a:t>ніпро</a:t>
            </a:r>
            <a:r>
              <a:rPr lang="uk-UA" sz="3600" b="1" dirty="0"/>
              <a:t> – найбільша (</a:t>
            </a:r>
            <a:r>
              <a:rPr lang="uk-UA" sz="3600" b="1" dirty="0" err="1"/>
              <a:t>Р,р</a:t>
            </a:r>
            <a:r>
              <a:rPr lang="uk-UA" sz="3600" b="1" dirty="0"/>
              <a:t>)</a:t>
            </a:r>
            <a:r>
              <a:rPr lang="uk-UA" sz="3600" b="1" dirty="0" err="1"/>
              <a:t>ічка</a:t>
            </a:r>
            <a:r>
              <a:rPr lang="uk-UA" sz="3600" b="1" dirty="0"/>
              <a:t> в (</a:t>
            </a:r>
            <a:r>
              <a:rPr lang="uk-UA" sz="3600" b="1" dirty="0" err="1"/>
              <a:t>У,у</a:t>
            </a:r>
            <a:r>
              <a:rPr lang="uk-UA" sz="3600" b="1" dirty="0"/>
              <a:t>)країні. </a:t>
            </a:r>
          </a:p>
        </p:txBody>
      </p:sp>
      <p:pic>
        <p:nvPicPr>
          <p:cNvPr id="26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4077866"/>
            <a:ext cx="4342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09079" y="2306619"/>
            <a:ext cx="82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Ім.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1791" y="2306619"/>
            <a:ext cx="151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rgbClr val="295FFF"/>
                </a:solidFill>
              </a:rPr>
              <a:t>Прикм</a:t>
            </a:r>
            <a:r>
              <a:rPr lang="uk-UA" sz="2800" b="1" dirty="0">
                <a:solidFill>
                  <a:srgbClr val="295FFF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29676" y="2313682"/>
            <a:ext cx="62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Ім.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88175" y="2205658"/>
            <a:ext cx="7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295FFF"/>
                </a:solidFill>
              </a:rPr>
              <a:t>Пр.</a:t>
            </a:r>
            <a:endParaRPr lang="uk-UA" sz="2800" b="1" dirty="0">
              <a:solidFill>
                <a:srgbClr val="295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8335" y="2306619"/>
            <a:ext cx="62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Ім.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809079" y="2836902"/>
            <a:ext cx="178496" cy="376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092031" y="2799469"/>
            <a:ext cx="178496" cy="376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8468295" y="2799469"/>
            <a:ext cx="178496" cy="376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/>
          <a:srcRect r="8072"/>
          <a:stretch/>
        </p:blipFill>
        <p:spPr>
          <a:xfrm flipH="1">
            <a:off x="1060757" y="3501802"/>
            <a:ext cx="2871034" cy="29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4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835447" y="4797946"/>
            <a:ext cx="10225136" cy="144016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u="sng" dirty="0" smtClean="0">
                <a:solidFill>
                  <a:srgbClr val="0070C0"/>
                </a:solidFill>
              </a:rPr>
              <a:t>Домашнє завдання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Напишіть </a:t>
            </a:r>
            <a:r>
              <a:rPr lang="uk-UA" sz="3200" b="1" dirty="0">
                <a:solidFill>
                  <a:srgbClr val="0070C0"/>
                </a:solidFill>
              </a:rPr>
              <a:t>текст про дощ (3-4 речення). </a:t>
            </a:r>
            <a:r>
              <a:rPr lang="uk-UA" sz="32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3200" b="1" dirty="0">
                <a:solidFill>
                  <a:srgbClr val="0070C0"/>
                </a:solidFill>
              </a:rPr>
              <a:t>слова з попереднього завдання.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925" y="549474"/>
            <a:ext cx="1040368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72925" y="1331076"/>
            <a:ext cx="10150180" cy="9701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8.</a:t>
            </a:r>
            <a:r>
              <a:rPr lang="uk-UA" sz="2800" b="1" dirty="0" smtClean="0">
                <a:solidFill>
                  <a:srgbClr val="0070C0"/>
                </a:solidFill>
              </a:rPr>
              <a:t> Доберіть </a:t>
            </a:r>
            <a:r>
              <a:rPr lang="uk-UA" sz="2800" b="1" dirty="0">
                <a:solidFill>
                  <a:srgbClr val="0070C0"/>
                </a:solidFill>
              </a:rPr>
              <a:t>якомога більше прикметників до поданого слова й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запишіть. Скористайтеся </a:t>
            </a:r>
            <a:r>
              <a:rPr lang="uk-UA" sz="2800" b="1" dirty="0">
                <a:solidFill>
                  <a:srgbClr val="0070C0"/>
                </a:solidFill>
              </a:rPr>
              <a:t>світлиною.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447" y="2351415"/>
            <a:ext cx="677022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Дощ ( який?) –</a:t>
            </a:r>
          </a:p>
          <a:p>
            <a:endParaRPr lang="uk-UA" sz="3600" b="1" dirty="0" smtClean="0">
              <a:solidFill>
                <a:srgbClr val="FFFF00"/>
              </a:solidFill>
            </a:endParaRPr>
          </a:p>
          <a:p>
            <a:endParaRPr lang="uk-UA" sz="3600" b="1" dirty="0" smtClean="0">
              <a:solidFill>
                <a:srgbClr val="FFFF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1" name="Picture 2" descr="Летний дождь слушать Звуки природы на ночь детям и родителям бесплатно ~  Skazki.la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73" y="2277664"/>
            <a:ext cx="3810315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11616" y="2301105"/>
            <a:ext cx="240932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холодний,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8415" y="2781722"/>
            <a:ext cx="205413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сильний,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3308" y="2785414"/>
            <a:ext cx="172819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теплий,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0038" y="2781722"/>
            <a:ext cx="194192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дрібний,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3505" y="2349674"/>
            <a:ext cx="151216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літній,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577" y="3289348"/>
            <a:ext cx="2485480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легенький,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8619" y="3791798"/>
            <a:ext cx="254669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кислотний.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4093" y="3277786"/>
            <a:ext cx="179574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рясний,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691" y="3289347"/>
            <a:ext cx="254669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крижаний,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447" y="3843028"/>
            <a:ext cx="2376835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тривалий,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6533" y="3817415"/>
            <a:ext cx="254669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проливний,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4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28" y="476782"/>
            <a:ext cx="10004351" cy="720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004" y="1269554"/>
            <a:ext cx="9026673" cy="6181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Чи справдилися ваші очікування від уроку?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75" y="2018533"/>
            <a:ext cx="1904802" cy="28286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2875" y="5075164"/>
            <a:ext cx="2004328" cy="119890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8190" y="5050924"/>
            <a:ext cx="2175725" cy="11989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1571" y="5050924"/>
            <a:ext cx="1939654" cy="1198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9068" y="5050924"/>
            <a:ext cx="2004328" cy="1198904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0" y="2007820"/>
            <a:ext cx="1966849" cy="2817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5818" y="2018533"/>
            <a:ext cx="1917578" cy="28065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68191" y="2043089"/>
            <a:ext cx="2081068" cy="28181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95487" y="1973109"/>
            <a:ext cx="9450563" cy="284571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Які частини </a:t>
            </a: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мови </a:t>
            </a: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знаєте? </a:t>
            </a:r>
            <a:endParaRPr lang="uk-UA" sz="3200" b="1" dirty="0">
              <a:solidFill>
                <a:srgbClr val="0070C0"/>
              </a:solidFill>
              <a:ea typeface="Arial Unicode MS" pitchFamily="34" charset="-128"/>
              <a:cs typeface="Times New Roman" pitchFamily="18" charset="0"/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З якими частинами мови з’єднуються іменники?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частина мови змінюється за часами? </a:t>
            </a: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Наведіть приклади.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роль службових слів у мовленні?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57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741" y="1252494"/>
            <a:ext cx="986487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пропозиції веселих олівців. Які ваші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349666" y="4757588"/>
            <a:ext cx="2567477" cy="1268131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517798" y="4688805"/>
            <a:ext cx="2511233" cy="1268131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319278" y="4705638"/>
            <a:ext cx="1858536" cy="126813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44248" y="4748422"/>
            <a:ext cx="2131577" cy="12681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164039" y="1827210"/>
            <a:ext cx="2013775" cy="2947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8717209" y="1879646"/>
            <a:ext cx="2112412" cy="28605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9" y="1879647"/>
            <a:ext cx="1984758" cy="2947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1804688"/>
            <a:ext cx="2057663" cy="29473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3963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07 Службові слова\№092-Розрізняю частини мови\2026-03-23_134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70" y="1341562"/>
            <a:ext cx="9218842" cy="39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649072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2" y="4428469"/>
            <a:ext cx="2069505" cy="20999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9783" y="5340349"/>
            <a:ext cx="338437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Ві-сім-на-</a:t>
            </a:r>
            <a:r>
              <a:rPr lang="uk-UA" sz="3600" b="1" dirty="0" err="1" smtClean="0">
                <a:solidFill>
                  <a:schemeClr val="bg1"/>
                </a:solidFill>
              </a:rPr>
              <a:t>дцять</a:t>
            </a:r>
            <a:endParaRPr lang="uk-UA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17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70842" y="-818678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1837" y="-733608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53321" y="-679205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48867" y="-81867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31740" y="-764583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64" y="-81867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10245941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34828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7373" y="-726347"/>
            <a:ext cx="578025" cy="7217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13" y="-905690"/>
            <a:ext cx="1928220" cy="820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33949" y="1265600"/>
            <a:ext cx="578025" cy="7217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4863" r="8496" b="18204"/>
          <a:stretch/>
        </p:blipFill>
        <p:spPr>
          <a:xfrm>
            <a:off x="5199292" y="1246401"/>
            <a:ext cx="1821322" cy="9905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57408" y="1265600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371151"/>
            <a:ext cx="553773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Ґаджик</a:t>
            </a:r>
            <a:r>
              <a:rPr lang="uk-UA" sz="3200" b="1" dirty="0">
                <a:solidFill>
                  <a:srgbClr val="0070C0"/>
                </a:solidFill>
              </a:rPr>
              <a:t>, Родзинка, </a:t>
            </a:r>
            <a:r>
              <a:rPr lang="uk-UA" sz="3200" b="1" dirty="0" err="1">
                <a:solidFill>
                  <a:srgbClr val="0070C0"/>
                </a:solidFill>
              </a:rPr>
              <a:t>Читалочка</a:t>
            </a:r>
            <a:r>
              <a:rPr lang="uk-UA" sz="3200" b="1" dirty="0">
                <a:solidFill>
                  <a:srgbClr val="0070C0"/>
                </a:solidFill>
              </a:rPr>
              <a:t> і Щебетунчик цікавляться, що </a:t>
            </a:r>
            <a:r>
              <a:rPr lang="uk-UA" sz="3200" b="1" dirty="0" smtClean="0">
                <a:solidFill>
                  <a:srgbClr val="0070C0"/>
                </a:solidFill>
              </a:rPr>
              <a:t>ви знаєте </a:t>
            </a:r>
            <a:r>
              <a:rPr lang="uk-UA" sz="3200" b="1" dirty="0">
                <a:solidFill>
                  <a:srgbClr val="0070C0"/>
                </a:solidFill>
              </a:rPr>
              <a:t>про </a:t>
            </a:r>
            <a:r>
              <a:rPr lang="uk-UA" sz="3200" b="1" dirty="0" smtClean="0">
                <a:solidFill>
                  <a:srgbClr val="0070C0"/>
                </a:solidFill>
              </a:rPr>
              <a:t>частини мови</a:t>
            </a:r>
            <a:r>
              <a:rPr lang="uk-UA" sz="3200" b="1" dirty="0">
                <a:solidFill>
                  <a:srgbClr val="0070C0"/>
                </a:solidFill>
              </a:rPr>
              <a:t>. </a:t>
            </a:r>
            <a:r>
              <a:rPr lang="uk-UA" sz="3200" b="1" dirty="0" smtClean="0">
                <a:solidFill>
                  <a:srgbClr val="0070C0"/>
                </a:solidFill>
              </a:rPr>
              <a:t>Виконайте </a:t>
            </a:r>
            <a:r>
              <a:rPr lang="uk-UA" sz="3200" b="1" dirty="0">
                <a:solidFill>
                  <a:srgbClr val="0070C0"/>
                </a:solidFill>
              </a:rPr>
              <a:t>їх завдання.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85" r="4765"/>
          <a:stretch/>
        </p:blipFill>
        <p:spPr>
          <a:xfrm>
            <a:off x="6596087" y="3559454"/>
            <a:ext cx="3195464" cy="2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72320"/>
            <a:ext cx="10261140" cy="144451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1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Пригадайте, </a:t>
            </a:r>
            <a:r>
              <a:rPr lang="uk-UA" sz="2800" b="1" dirty="0">
                <a:solidFill>
                  <a:srgbClr val="0070C0"/>
                </a:solidFill>
              </a:rPr>
              <a:t>які частини мови відповідають на подані питання. </a:t>
            </a:r>
            <a:r>
              <a:rPr lang="uk-UA" sz="2800" b="1" dirty="0" smtClean="0">
                <a:solidFill>
                  <a:srgbClr val="0070C0"/>
                </a:solidFill>
              </a:rPr>
              <a:t>Наведіть </a:t>
            </a:r>
            <a:r>
              <a:rPr lang="uk-UA" sz="2800" b="1" dirty="0">
                <a:solidFill>
                  <a:srgbClr val="0070C0"/>
                </a:solidFill>
              </a:rPr>
              <a:t>приклади цих частин мови за зразком.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3102" y="3002594"/>
            <a:ext cx="2914993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що робить? –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скільки? –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що? –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який? –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хто? –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095" y="2978190"/>
            <a:ext cx="2952328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дієслово –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числівник –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іменник – 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прикметник –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іменник –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0423" y="2997746"/>
            <a:ext cx="1656184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читає</a:t>
            </a:r>
            <a:endParaRPr lang="uk-UA" sz="3200" b="1" i="1" dirty="0">
              <a:solidFill>
                <a:schemeClr val="bg1"/>
              </a:solidFill>
            </a:endParaRPr>
          </a:p>
          <a:p>
            <a:r>
              <a:rPr lang="uk-UA" sz="3200" b="1" i="1" dirty="0">
                <a:solidFill>
                  <a:schemeClr val="bg1"/>
                </a:solidFill>
              </a:rPr>
              <a:t>п'ять </a:t>
            </a:r>
          </a:p>
          <a:p>
            <a:r>
              <a:rPr lang="uk-UA" sz="3200" b="1" i="1" dirty="0" smtClean="0">
                <a:solidFill>
                  <a:schemeClr val="bg1"/>
                </a:solidFill>
              </a:rPr>
              <a:t>книга</a:t>
            </a:r>
            <a:endParaRPr lang="uk-UA" sz="3200" b="1" i="1" dirty="0">
              <a:solidFill>
                <a:schemeClr val="bg1"/>
              </a:solidFill>
            </a:endParaRPr>
          </a:p>
          <a:p>
            <a:r>
              <a:rPr lang="uk-UA" sz="3200" b="1" i="1" dirty="0" smtClean="0">
                <a:solidFill>
                  <a:schemeClr val="bg1"/>
                </a:solidFill>
              </a:rPr>
              <a:t>цікава</a:t>
            </a:r>
            <a:endParaRPr lang="uk-UA" sz="3200" b="1" i="1" dirty="0">
              <a:solidFill>
                <a:schemeClr val="bg1"/>
              </a:solidFill>
            </a:endParaRPr>
          </a:p>
          <a:p>
            <a:r>
              <a:rPr lang="uk-UA" sz="3200" b="1" i="1" dirty="0">
                <a:solidFill>
                  <a:schemeClr val="bg1"/>
                </a:solidFill>
              </a:rPr>
              <a:t>учень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02262" y="2960615"/>
            <a:ext cx="2996389" cy="32550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63249" y="2277666"/>
            <a:ext cx="669930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Зразок: </a:t>
            </a:r>
            <a:r>
              <a:rPr lang="uk-UA" sz="3200" b="1" i="1" dirty="0">
                <a:solidFill>
                  <a:schemeClr val="bg1"/>
                </a:solidFill>
              </a:rPr>
              <a:t>хто? – іменник – олень.</a:t>
            </a:r>
          </a:p>
        </p:txBody>
      </p:sp>
    </p:spTree>
    <p:extLst>
      <p:ext uri="{BB962C8B-B14F-4D97-AF65-F5344CB8AC3E}">
        <p14:creationId xmlns:p14="http://schemas.microsoft.com/office/powerpoint/2010/main" val="2592078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2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>
                <a:solidFill>
                  <a:srgbClr val="0070C0"/>
                </a:solidFill>
              </a:rPr>
              <a:t>Прочитайте речення. </a:t>
            </a:r>
            <a:r>
              <a:rPr lang="uk-UA" sz="2800" b="1" dirty="0" smtClean="0">
                <a:solidFill>
                  <a:srgbClr val="0070C0"/>
                </a:solidFill>
              </a:rPr>
              <a:t>Вставте </a:t>
            </a:r>
            <a:r>
              <a:rPr lang="uk-UA" sz="2800" b="1" dirty="0">
                <a:solidFill>
                  <a:srgbClr val="0070C0"/>
                </a:solidFill>
              </a:rPr>
              <a:t>пропущені числівники.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440" y="2489622"/>
            <a:ext cx="7776864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1. Тиждень має …... днів.</a:t>
            </a:r>
          </a:p>
          <a:p>
            <a:r>
              <a:rPr lang="uk-UA" sz="3600" b="1" dirty="0"/>
              <a:t>2. Рік триває ………………….. місяців. </a:t>
            </a:r>
          </a:p>
          <a:p>
            <a:r>
              <a:rPr lang="uk-UA" sz="3600" b="1" dirty="0"/>
              <a:t>3. У квітні ……………… днів.</a:t>
            </a:r>
          </a:p>
          <a:p>
            <a:r>
              <a:rPr lang="uk-UA" sz="3600" b="1" dirty="0"/>
              <a:t>4. Доба має …………………………. години.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>
            <a:off x="8540304" y="2512777"/>
            <a:ext cx="2898767" cy="31411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939038" y="2378516"/>
            <a:ext cx="88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сім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5160" y="2910741"/>
            <a:ext cx="255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дванадцять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7004" y="3460502"/>
            <a:ext cx="228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тридцять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9153" y="4005858"/>
            <a:ext cx="374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95FFF"/>
                </a:solidFill>
              </a:rPr>
              <a:t>двадцять чотири</a:t>
            </a:r>
          </a:p>
        </p:txBody>
      </p:sp>
    </p:spTree>
    <p:extLst>
      <p:ext uri="{BB962C8B-B14F-4D97-AF65-F5344CB8AC3E}">
        <p14:creationId xmlns:p14="http://schemas.microsoft.com/office/powerpoint/2010/main" val="38723776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86409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3. </a:t>
            </a:r>
            <a:r>
              <a:rPr lang="uk-UA" sz="2800" b="1" dirty="0" smtClean="0">
                <a:solidFill>
                  <a:srgbClr val="0070C0"/>
                </a:solidFill>
              </a:rPr>
              <a:t>Спишіть </a:t>
            </a:r>
            <a:r>
              <a:rPr lang="uk-UA" sz="2800" b="1" dirty="0">
                <a:solidFill>
                  <a:srgbClr val="0070C0"/>
                </a:solidFill>
              </a:rPr>
              <a:t>сполучення слів, розкривши дужки.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прийменники.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5767" y="2354317"/>
            <a:ext cx="52565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(З)</a:t>
            </a:r>
            <a:r>
              <a:rPr lang="uk-UA" sz="3600" b="1" dirty="0" err="1" smtClean="0"/>
              <a:t>риває</a:t>
            </a:r>
            <a:r>
              <a:rPr lang="uk-UA" sz="3600" b="1" dirty="0" smtClean="0"/>
              <a:t> </a:t>
            </a:r>
            <a:r>
              <a:rPr lang="uk-UA" sz="3600" b="1" dirty="0"/>
              <a:t>(</a:t>
            </a:r>
            <a:r>
              <a:rPr lang="uk-UA" sz="3600" b="1" dirty="0" smtClean="0"/>
              <a:t>з)дерева,</a:t>
            </a:r>
            <a:endParaRPr lang="uk-UA" sz="3600" b="1" dirty="0"/>
          </a:p>
          <a:p>
            <a:r>
              <a:rPr lang="uk-UA" sz="3600" b="1" dirty="0"/>
              <a:t>(на)писав (</a:t>
            </a:r>
            <a:r>
              <a:rPr lang="uk-UA" sz="3600" b="1" dirty="0" smtClean="0"/>
              <a:t>на)сторінці,</a:t>
            </a:r>
            <a:endParaRPr lang="uk-UA" sz="3600" b="1" dirty="0"/>
          </a:p>
          <a:p>
            <a:r>
              <a:rPr lang="uk-UA" sz="3600" b="1" dirty="0"/>
              <a:t>(з)їхав (</a:t>
            </a:r>
            <a:r>
              <a:rPr lang="uk-UA" sz="3600" b="1" dirty="0" smtClean="0"/>
              <a:t>з)гірки,</a:t>
            </a:r>
            <a:endParaRPr lang="uk-UA" sz="3600" b="1" dirty="0"/>
          </a:p>
          <a:p>
            <a:r>
              <a:rPr lang="uk-UA" sz="3600" b="1" dirty="0"/>
              <a:t>(за)ховався (</a:t>
            </a:r>
            <a:r>
              <a:rPr lang="uk-UA" sz="3600" b="1" dirty="0" smtClean="0"/>
              <a:t>за)деревом.</a:t>
            </a:r>
            <a:endParaRPr lang="uk-UA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015467" y="2349674"/>
            <a:ext cx="2196748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715767" y="2279407"/>
            <a:ext cx="52565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Зриває з дерева,</a:t>
            </a:r>
            <a:endParaRPr lang="uk-UA" sz="36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49998" y="2853730"/>
            <a:ext cx="5040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5767" y="2939469"/>
            <a:ext cx="52358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написав на сторінці,</a:t>
            </a:r>
            <a:endParaRPr lang="uk-UA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08597" y="3508479"/>
            <a:ext cx="5263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з’їхав з гірки,</a:t>
            </a:r>
            <a:endParaRPr lang="uk-UA" sz="36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483707" y="3429794"/>
            <a:ext cx="5040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8597" y="4131025"/>
            <a:ext cx="5263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заховався за деревом.</a:t>
            </a:r>
            <a:endParaRPr lang="uk-UA" sz="36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97970" y="4020742"/>
            <a:ext cx="5040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840003" y="4662641"/>
            <a:ext cx="5040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20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197546"/>
            <a:ext cx="10153128" cy="9361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4.</a:t>
            </a:r>
            <a:r>
              <a:rPr lang="uk-UA" sz="2800" b="1" dirty="0" smtClean="0">
                <a:solidFill>
                  <a:srgbClr val="0070C0"/>
                </a:solidFill>
              </a:rPr>
              <a:t> Доповніть </a:t>
            </a:r>
            <a:r>
              <a:rPr lang="uk-UA" sz="2800" b="1" dirty="0">
                <a:solidFill>
                  <a:srgbClr val="0070C0"/>
                </a:solidFill>
              </a:rPr>
              <a:t>речення пропущеними словами.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іменники – власні назви.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447" y="2277666"/>
            <a:ext cx="8352927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1. Мене звати …….………… .</a:t>
            </a:r>
          </a:p>
          <a:p>
            <a:r>
              <a:rPr lang="uk-UA" sz="3600" b="1" dirty="0"/>
              <a:t>2. Мені …………… років. </a:t>
            </a:r>
          </a:p>
          <a:p>
            <a:r>
              <a:rPr lang="uk-UA" sz="3600" b="1" dirty="0"/>
              <a:t>3. Мій день народження </a:t>
            </a:r>
            <a:r>
              <a:rPr lang="uk-UA" sz="3600" b="1" dirty="0" smtClean="0"/>
              <a:t>………………..…….</a:t>
            </a:r>
            <a:endParaRPr lang="uk-UA" sz="3600" b="1" dirty="0"/>
          </a:p>
          <a:p>
            <a:r>
              <a:rPr lang="uk-UA" sz="3600" b="1" dirty="0"/>
              <a:t>4. Моїх друзів звати ……………………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>
            <a:off x="9281649" y="2224822"/>
            <a:ext cx="2060890" cy="30771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2301" y="2133650"/>
            <a:ext cx="208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Марічка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3639" y="2705374"/>
            <a:ext cx="164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дев'ять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3999" y="32558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шостого липня</a:t>
            </a:r>
            <a:r>
              <a:rPr lang="uk-UA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0149" y="3747743"/>
            <a:ext cx="270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rgbClr val="FFFF00"/>
                </a:solidFill>
              </a:rPr>
              <a:t>Тимко</a:t>
            </a:r>
            <a:r>
              <a:rPr lang="uk-UA" sz="36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>
                <a:solidFill>
                  <a:srgbClr val="FFFF00"/>
                </a:solidFill>
              </a:rPr>
              <a:t>і Оля.</a:t>
            </a:r>
          </a:p>
        </p:txBody>
      </p:sp>
    </p:spTree>
    <p:extLst>
      <p:ext uri="{BB962C8B-B14F-4D97-AF65-F5344CB8AC3E}">
        <p14:creationId xmlns:p14="http://schemas.microsoft.com/office/powerpoint/2010/main" val="3508486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8940</TotalTime>
  <Words>507</Words>
  <Application>Microsoft Office PowerPoint</Application>
  <PresentationFormat>Произвольный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Узагальнення знань про частини мови. Діагностична робота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707</cp:revision>
  <dcterms:created xsi:type="dcterms:W3CDTF">2025-08-27T14:01:18Z</dcterms:created>
  <dcterms:modified xsi:type="dcterms:W3CDTF">2026-03-31T09:29:16Z</dcterms:modified>
</cp:coreProperties>
</file>