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793" r:id="rId3"/>
    <p:sldId id="791" r:id="rId4"/>
    <p:sldId id="777" r:id="rId5"/>
    <p:sldId id="807" r:id="rId6"/>
    <p:sldId id="492" r:id="rId7"/>
    <p:sldId id="704" r:id="rId8"/>
    <p:sldId id="761" r:id="rId9"/>
    <p:sldId id="802" r:id="rId10"/>
    <p:sldId id="803" r:id="rId11"/>
    <p:sldId id="804" r:id="rId12"/>
    <p:sldId id="805" r:id="rId13"/>
    <p:sldId id="806" r:id="rId14"/>
    <p:sldId id="795" r:id="rId15"/>
    <p:sldId id="788" r:id="rId16"/>
    <p:sldId id="699" r:id="rId17"/>
    <p:sldId id="792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43559" y="1413570"/>
            <a:ext cx="8568952" cy="100811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>
                <a:solidFill>
                  <a:srgbClr val="0070C0"/>
                </a:solidFill>
              </a:rPr>
              <a:t>Утворюю словосполучення</a:t>
            </a: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7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Будую речення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100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Сумы - Памятник Сумка | Каталог отдыха и туризма Украины - restplace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59" y="3484640"/>
            <a:ext cx="1728192" cy="23062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9167" y="1629594"/>
            <a:ext cx="1631443" cy="2658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1671" y="1773610"/>
            <a:ext cx="78252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 </a:t>
            </a:r>
            <a:r>
              <a:rPr lang="uk-UA" sz="3200" b="1" dirty="0" smtClean="0">
                <a:solidFill>
                  <a:schemeClr val="bg1"/>
                </a:solidFill>
              </a:rPr>
              <a:t>Ошатне </a:t>
            </a:r>
            <a:r>
              <a:rPr lang="uk-UA" sz="3200" b="1" dirty="0">
                <a:solidFill>
                  <a:schemeClr val="bg1"/>
                </a:solidFill>
              </a:rPr>
              <a:t>місто привітно </a:t>
            </a:r>
            <a:r>
              <a:rPr lang="uk-UA" sz="3200" b="1" dirty="0" smtClean="0">
                <a:solidFill>
                  <a:schemeClr val="bg1"/>
                </a:solidFill>
              </a:rPr>
              <a:t>зустрічає </a:t>
            </a:r>
            <a:r>
              <a:rPr lang="ru-RU" sz="3200" b="1" dirty="0">
                <a:solidFill>
                  <a:schemeClr val="bg1"/>
                </a:solidFill>
              </a:rPr>
              <a:t>гостей.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3311" y="2420141"/>
            <a:ext cx="550096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Місто </a:t>
            </a:r>
            <a:r>
              <a:rPr lang="uk-UA" sz="3200" b="1" dirty="0">
                <a:solidFill>
                  <a:schemeClr val="bg1"/>
                </a:solidFill>
              </a:rPr>
              <a:t>(що робить?)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місто </a:t>
            </a:r>
            <a:r>
              <a:rPr lang="uk-UA" sz="3200" b="1" dirty="0">
                <a:solidFill>
                  <a:schemeClr val="bg1"/>
                </a:solidFill>
              </a:rPr>
              <a:t>(яке?)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зустрічає </a:t>
            </a:r>
            <a:r>
              <a:rPr lang="uk-UA" sz="3200" b="1" dirty="0">
                <a:solidFill>
                  <a:schemeClr val="bg1"/>
                </a:solidFill>
              </a:rPr>
              <a:t>(кого?) </a:t>
            </a:r>
            <a:endParaRPr lang="uk-UA" sz="3200" b="1" dirty="0" smtClean="0">
              <a:solidFill>
                <a:srgbClr val="FFFF00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зустрічає </a:t>
            </a:r>
            <a:r>
              <a:rPr lang="uk-UA" sz="3200" b="1" dirty="0">
                <a:solidFill>
                  <a:schemeClr val="bg1"/>
                </a:solidFill>
              </a:rPr>
              <a:t>(як</a:t>
            </a:r>
            <a:r>
              <a:rPr lang="uk-UA" sz="3200" b="1" dirty="0" smtClean="0">
                <a:solidFill>
                  <a:schemeClr val="bg1"/>
                </a:solidFill>
              </a:rPr>
              <a:t>?)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01985" y="477466"/>
            <a:ext cx="9721080" cy="11521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Встановіть зв’язок слів у реченні за питаннями і запишіть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68295" y="2718246"/>
            <a:ext cx="295232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Поміркуйте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які з </a:t>
            </a:r>
            <a:r>
              <a:rPr lang="ru-RU" sz="2400" b="1" dirty="0" err="1">
                <a:solidFill>
                  <a:srgbClr val="0070C0"/>
                </a:solidFill>
              </a:rPr>
              <a:t>утворених</a:t>
            </a:r>
            <a:r>
              <a:rPr lang="ru-RU" sz="2400" b="1" dirty="0">
                <a:solidFill>
                  <a:srgbClr val="0070C0"/>
                </a:solidFill>
              </a:rPr>
              <a:t> пар слів </a:t>
            </a:r>
            <a:r>
              <a:rPr lang="ru-RU" sz="2400" b="1" dirty="0" smtClean="0">
                <a:solidFill>
                  <a:srgbClr val="0070C0"/>
                </a:solidFill>
              </a:rPr>
              <a:t>є </a:t>
            </a:r>
            <a:r>
              <a:rPr lang="ru-RU" sz="2400" b="1" dirty="0" err="1" smtClean="0">
                <a:solidFill>
                  <a:srgbClr val="0070C0"/>
                </a:solidFill>
              </a:rPr>
              <a:t>словосполученням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Підкресліть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їх.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4954" y="4653930"/>
            <a:ext cx="885698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підкреслені словосполучення. </a:t>
            </a:r>
          </a:p>
          <a:p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Поміркуйте,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яке слово в кожному словосполученні головне, а яке — залежне.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 міркування за правилом.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0063" y="2373975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зустрічає;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1814" y="2818061"/>
            <a:ext cx="1712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ошатне;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79098" y="3373994"/>
            <a:ext cx="1427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гостей;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7261" y="3843743"/>
            <a:ext cx="1965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привітно.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01764" y="2277666"/>
            <a:ext cx="9001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306284" y="2277666"/>
            <a:ext cx="159405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306284" y="2353595"/>
            <a:ext cx="159405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7" idx="0"/>
          </p:cNvCxnSpPr>
          <p:nvPr/>
        </p:nvCxnSpPr>
        <p:spPr>
          <a:xfrm>
            <a:off x="2851671" y="3373994"/>
            <a:ext cx="374102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23679" y="3878257"/>
            <a:ext cx="4176464" cy="1921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923679" y="4365898"/>
            <a:ext cx="417646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3" grpId="0" animBg="1"/>
      <p:bldP spid="3" grpId="0"/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55727" y="1541827"/>
            <a:ext cx="7661902" cy="34171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У словосполученні є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головне слово і залежне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Під час </a:t>
            </a:r>
            <a:r>
              <a:rPr lang="uk-UA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встанов-лення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зв’язку слів у словосполученні питання ставимо від головного слова до залежного. </a:t>
            </a:r>
          </a:p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Наприклад: </a:t>
            </a:r>
            <a:r>
              <a:rPr lang="uk-UA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 (яке?) синє.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471" y="1845618"/>
            <a:ext cx="1910581" cy="284000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7028135" y="4149874"/>
            <a:ext cx="0" cy="23451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028135" y="4149874"/>
            <a:ext cx="21953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9208861" y="4140968"/>
            <a:ext cx="10678" cy="243422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95487" y="621482"/>
            <a:ext cx="9721080" cy="7612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4000" b="1" dirty="0">
                <a:solidFill>
                  <a:schemeClr val="bg1"/>
                </a:solidFill>
              </a:rPr>
              <a:t>і </a:t>
            </a:r>
            <a:r>
              <a:rPr lang="uk-UA" sz="4000" b="1" dirty="0" smtClean="0">
                <a:solidFill>
                  <a:schemeClr val="bg1"/>
                </a:solidFill>
              </a:rPr>
              <a:t>запам'ятайте</a:t>
            </a:r>
            <a:r>
              <a:rPr lang="ru-RU" sz="4000" b="1" dirty="0" smtClean="0">
                <a:solidFill>
                  <a:schemeClr val="bg1"/>
                </a:solidFill>
              </a:rPr>
              <a:t>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6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22130"/>
            <a:ext cx="10369151" cy="7754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uk-UA" sz="4000" b="1" dirty="0">
                <a:solidFill>
                  <a:schemeClr val="bg1"/>
                </a:solidFill>
              </a:rPr>
              <a:t>світлину, яку зробив Ґаджик. 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47815" y="2183687"/>
            <a:ext cx="662473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295FFF"/>
                </a:solidFill>
              </a:rPr>
              <a:t>     </a:t>
            </a:r>
            <a:r>
              <a:rPr lang="uk-UA" sz="3200" b="1" dirty="0">
                <a:solidFill>
                  <a:srgbClr val="FFFF00"/>
                </a:solidFill>
              </a:rPr>
              <a:t>У Сумах стоїть пам’ятник сумці. </a:t>
            </a:r>
            <a:r>
              <a:rPr lang="uk-UA" sz="3200" b="1" dirty="0">
                <a:solidFill>
                  <a:schemeClr val="bg1"/>
                </a:solidFill>
              </a:rPr>
              <a:t>За легендою, на тому місці, де розташоване місто, було знайдено мисливські сумки із золотом.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Сумки і дали назву місту</a:t>
            </a:r>
            <a:r>
              <a:rPr lang="ru-RU" sz="3200" b="1" dirty="0">
                <a:solidFill>
                  <a:srgbClr val="FFFF00"/>
                </a:solidFill>
              </a:rPr>
              <a:t>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Сумы - Памятник Сумка | Каталог отдыха и туризма Украины - restplace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2151592"/>
            <a:ext cx="2880320" cy="384381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64576" y="1289506"/>
            <a:ext cx="9577064" cy="7721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Який </a:t>
            </a:r>
            <a:r>
              <a:rPr lang="uk-UA" sz="2400" b="1" dirty="0">
                <a:solidFill>
                  <a:srgbClr val="0070C0"/>
                </a:solidFill>
              </a:rPr>
              <a:t>предмет на ній зображено? Як думаєте, у якому місті стоїть цей пам’ятний знак? Прочитайте текст, щоб перевірити свою думку.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43858" y="4901290"/>
            <a:ext cx="583264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400" b="1" dirty="0">
                <a:solidFill>
                  <a:srgbClr val="0070C0"/>
                </a:solidFill>
              </a:rPr>
              <a:t>з тексту </a:t>
            </a:r>
            <a:r>
              <a:rPr lang="uk-UA" sz="2400" b="1" dirty="0" smtClean="0">
                <a:solidFill>
                  <a:srgbClr val="0070C0"/>
                </a:solidFill>
              </a:rPr>
              <a:t>виділені речення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94644"/>
            <a:ext cx="10005356" cy="1566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Утворіть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й </a:t>
            </a:r>
            <a:r>
              <a:rPr lang="uk-UA" sz="3200" b="1" dirty="0" smtClean="0">
                <a:solidFill>
                  <a:schemeClr val="bg1"/>
                </a:solidFill>
              </a:rPr>
              <a:t>запишіть </a:t>
            </a:r>
            <a:r>
              <a:rPr lang="uk-UA" sz="3200" b="1" dirty="0">
                <a:solidFill>
                  <a:schemeClr val="bg1"/>
                </a:solidFill>
              </a:rPr>
              <a:t>словосполучення зі слів кожного речення. </a:t>
            </a:r>
            <a:r>
              <a:rPr lang="uk-UA" sz="3200" b="1" dirty="0" smtClean="0">
                <a:solidFill>
                  <a:schemeClr val="bg1"/>
                </a:solidFill>
              </a:rPr>
              <a:t>Поставте </a:t>
            </a:r>
            <a:r>
              <a:rPr lang="uk-UA" sz="3200" b="1" dirty="0">
                <a:solidFill>
                  <a:schemeClr val="bg1"/>
                </a:solidFill>
              </a:rPr>
              <a:t>питання від головного слова до залежного. 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298" y="2061641"/>
            <a:ext cx="1035921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У </a:t>
            </a:r>
            <a:r>
              <a:rPr lang="uk-UA" sz="3200" b="1" dirty="0">
                <a:solidFill>
                  <a:srgbClr val="0070C0"/>
                </a:solidFill>
              </a:rPr>
              <a:t>Сумах стоїть пам’ятник сумці. </a:t>
            </a:r>
            <a:r>
              <a:rPr lang="uk-UA" sz="3200" b="1" dirty="0" smtClean="0">
                <a:solidFill>
                  <a:srgbClr val="0070C0"/>
                </a:solidFill>
              </a:rPr>
              <a:t>Сумки </a:t>
            </a:r>
            <a:r>
              <a:rPr lang="uk-UA" sz="3200" b="1" dirty="0">
                <a:solidFill>
                  <a:srgbClr val="0070C0"/>
                </a:solidFill>
              </a:rPr>
              <a:t>і дали назву місту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3220" y="2646416"/>
            <a:ext cx="579242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Пам'ятник </a:t>
            </a:r>
            <a:r>
              <a:rPr lang="uk-UA" sz="3200" b="1" dirty="0">
                <a:solidFill>
                  <a:schemeClr val="bg1"/>
                </a:solidFill>
              </a:rPr>
              <a:t>(що робить?)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стоїть </a:t>
            </a:r>
            <a:r>
              <a:rPr lang="uk-UA" sz="3200" b="1" dirty="0">
                <a:solidFill>
                  <a:schemeClr val="bg1"/>
                </a:solidFill>
              </a:rPr>
              <a:t>(де</a:t>
            </a:r>
            <a:r>
              <a:rPr lang="uk-UA" sz="3200" b="1" dirty="0" smtClean="0">
                <a:solidFill>
                  <a:schemeClr val="bg1"/>
                </a:solidFill>
              </a:rPr>
              <a:t>?)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пам'ятник </a:t>
            </a:r>
            <a:r>
              <a:rPr lang="uk-UA" sz="3200" b="1" dirty="0">
                <a:solidFill>
                  <a:schemeClr val="bg1"/>
                </a:solidFill>
              </a:rPr>
              <a:t>(чому</a:t>
            </a:r>
            <a:r>
              <a:rPr lang="uk-UA" sz="3200" b="1" dirty="0" smtClean="0">
                <a:solidFill>
                  <a:schemeClr val="bg1"/>
                </a:solidFill>
              </a:rPr>
              <a:t>?)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01730" y="4330976"/>
            <a:ext cx="525056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Сумки </a:t>
            </a:r>
            <a:r>
              <a:rPr lang="uk-UA" sz="3200" b="1" dirty="0">
                <a:solidFill>
                  <a:srgbClr val="0070C0"/>
                </a:solidFill>
              </a:rPr>
              <a:t>(що зробили?)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r>
              <a:rPr lang="uk-UA" sz="3200" b="1" dirty="0" smtClean="0">
                <a:solidFill>
                  <a:srgbClr val="0070C0"/>
                </a:solidFill>
              </a:rPr>
              <a:t>дали </a:t>
            </a:r>
            <a:r>
              <a:rPr lang="uk-UA" sz="3200" b="1" dirty="0">
                <a:solidFill>
                  <a:srgbClr val="0070C0"/>
                </a:solidFill>
              </a:rPr>
              <a:t>(що?)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r>
              <a:rPr lang="uk-UA" sz="3200" b="1" dirty="0" smtClean="0">
                <a:solidFill>
                  <a:srgbClr val="0070C0"/>
                </a:solidFill>
              </a:rPr>
              <a:t>дали </a:t>
            </a:r>
            <a:r>
              <a:rPr lang="uk-UA" sz="3200" b="1" dirty="0">
                <a:solidFill>
                  <a:srgbClr val="0070C0"/>
                </a:solidFill>
              </a:rPr>
              <a:t>(чому</a:t>
            </a:r>
            <a:r>
              <a:rPr lang="uk-UA" sz="3200" b="1" dirty="0" smtClean="0">
                <a:solidFill>
                  <a:srgbClr val="0070C0"/>
                </a:solidFill>
              </a:rPr>
              <a:t>?)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10544" y="2646416"/>
            <a:ext cx="1405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стоїть;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67695" y="3138858"/>
            <a:ext cx="170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в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Сумах</a:t>
            </a:r>
            <a:r>
              <a:rPr lang="uk-UA" sz="2400" b="1" dirty="0">
                <a:solidFill>
                  <a:schemeClr val="bg1"/>
                </a:solidFill>
              </a:rPr>
              <a:t>;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2969" y="3631301"/>
            <a:ext cx="1281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сумці.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35269" y="4347100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дали;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55616" y="4823418"/>
            <a:ext cx="1387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назву;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01426" y="5315861"/>
            <a:ext cx="1201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місту.</a:t>
            </a:r>
            <a:endParaRPr lang="ru-RU" sz="2800" dirty="0"/>
          </a:p>
        </p:txBody>
      </p:sp>
      <p:pic>
        <p:nvPicPr>
          <p:cNvPr id="20" name="Picture 2" descr="Пам'ятний знак «Сумка»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353" y="2756811"/>
            <a:ext cx="2683159" cy="357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6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/>
      <p:bldP spid="10" grpId="0"/>
      <p:bldP spid="11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9935" y="4155098"/>
            <a:ext cx="2809929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Запишіть речення, яке </a:t>
            </a:r>
            <a:r>
              <a:rPr lang="uk-UA" sz="2400" b="1" dirty="0">
                <a:solidFill>
                  <a:srgbClr val="0070C0"/>
                </a:solidFill>
              </a:rPr>
              <a:t>має таку схему. </a:t>
            </a:r>
            <a:r>
              <a:rPr lang="uk-UA" sz="2400" b="1" dirty="0" smtClean="0">
                <a:solidFill>
                  <a:srgbClr val="0070C0"/>
                </a:solidFill>
              </a:rPr>
              <a:t>Встановіть </a:t>
            </a:r>
            <a:r>
              <a:rPr lang="uk-UA" sz="2400" b="1" dirty="0">
                <a:solidFill>
                  <a:srgbClr val="0070C0"/>
                </a:solidFill>
              </a:rPr>
              <a:t>зв’язок слів у ньому за питаннями.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26885" y="1715288"/>
            <a:ext cx="827484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    </a:t>
            </a:r>
            <a:r>
              <a:rPr lang="uk-UA" sz="3200" b="1" dirty="0" smtClean="0">
                <a:solidFill>
                  <a:schemeClr val="bg1"/>
                </a:solidFill>
              </a:rPr>
              <a:t>Суми </a:t>
            </a:r>
            <a:r>
              <a:rPr lang="uk-UA" sz="3200" b="1" dirty="0">
                <a:solidFill>
                  <a:schemeClr val="bg1"/>
                </a:solidFill>
              </a:rPr>
              <a:t>мають ще один символ — дерев’яну альтанку.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Існує </a:t>
            </a:r>
            <a:r>
              <a:rPr lang="uk-UA" sz="3200" b="1" dirty="0">
                <a:solidFill>
                  <a:schemeClr val="bg1"/>
                </a:solidFill>
              </a:rPr>
              <a:t>легенда, що </a:t>
            </a:r>
            <a:r>
              <a:rPr lang="uk-UA" sz="3200" b="1" dirty="0">
                <a:solidFill>
                  <a:srgbClr val="FFFF00"/>
                </a:solidFill>
              </a:rPr>
              <a:t>альтанка</a:t>
            </a:r>
            <a:r>
              <a:rPr lang="uk-UA" sz="3200" b="1" dirty="0">
                <a:solidFill>
                  <a:schemeClr val="bg1"/>
                </a:solidFill>
              </a:rPr>
              <a:t> побудована на місці свердловини, пробуреної під час невдалих пошуків </a:t>
            </a:r>
            <a:r>
              <a:rPr lang="uk-UA" sz="3200" b="1" dirty="0" smtClean="0">
                <a:solidFill>
                  <a:schemeClr val="bg1"/>
                </a:solidFill>
              </a:rPr>
              <a:t>нафти. Для </a:t>
            </a:r>
            <a:r>
              <a:rPr lang="uk-UA" sz="3200" b="1" dirty="0">
                <a:solidFill>
                  <a:schemeClr val="bg1"/>
                </a:solidFill>
              </a:rPr>
              <a:t>її спорудження не було </a:t>
            </a:r>
            <a:r>
              <a:rPr lang="uk-UA" sz="3200" b="1" dirty="0" smtClean="0">
                <a:solidFill>
                  <a:schemeClr val="bg1"/>
                </a:solidFill>
              </a:rPr>
              <a:t>використано </a:t>
            </a:r>
            <a:r>
              <a:rPr lang="uk-UA" sz="3200" b="1" dirty="0">
                <a:solidFill>
                  <a:schemeClr val="bg1"/>
                </a:solidFill>
              </a:rPr>
              <a:t>жодного цвяха. Сумчани </a:t>
            </a:r>
            <a:r>
              <a:rPr lang="uk-UA" sz="3200" b="1" dirty="0" smtClean="0">
                <a:solidFill>
                  <a:schemeClr val="bg1"/>
                </a:solidFill>
              </a:rPr>
              <a:t>пишаються </a:t>
            </a:r>
            <a:r>
              <a:rPr lang="uk-UA" sz="3200" b="1" dirty="0">
                <a:solidFill>
                  <a:schemeClr val="bg1"/>
                </a:solidFill>
              </a:rPr>
              <a:t>красивою альтанкою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2941" y="543739"/>
            <a:ext cx="10281658" cy="5817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Прочитайте, </a:t>
            </a:r>
            <a:r>
              <a:rPr lang="uk-UA" sz="3600" b="1" dirty="0">
                <a:solidFill>
                  <a:schemeClr val="bg1"/>
                </a:solidFill>
              </a:rPr>
              <a:t>що привабило в Сумах </a:t>
            </a:r>
            <a:r>
              <a:rPr lang="uk-UA" sz="3600" b="1" dirty="0" smtClean="0">
                <a:solidFill>
                  <a:schemeClr val="bg1"/>
                </a:solidFill>
              </a:rPr>
              <a:t>Родзинку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3759" y="1204064"/>
            <a:ext cx="71287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Поясніть, </a:t>
            </a:r>
            <a:r>
              <a:rPr lang="uk-UA" sz="2400" b="1" dirty="0">
                <a:solidFill>
                  <a:srgbClr val="0070C0"/>
                </a:solidFill>
              </a:rPr>
              <a:t>як </a:t>
            </a:r>
            <a:r>
              <a:rPr lang="uk-UA" sz="2400" b="1" dirty="0" smtClean="0">
                <a:solidFill>
                  <a:srgbClr val="0070C0"/>
                </a:solidFill>
              </a:rPr>
              <a:t>розумієте значення </a:t>
            </a:r>
            <a:r>
              <a:rPr lang="uk-UA" sz="2400" b="1" dirty="0">
                <a:solidFill>
                  <a:srgbClr val="0070C0"/>
                </a:solidFill>
              </a:rPr>
              <a:t>виділеного слова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1992" y="5232165"/>
            <a:ext cx="574657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Сумчани</a:t>
            </a:r>
            <a:r>
              <a:rPr lang="ru-RU" sz="2800" b="1" dirty="0" smtClean="0">
                <a:solidFill>
                  <a:schemeClr val="bg1"/>
                </a:solidFill>
              </a:rPr>
              <a:t> (що </a:t>
            </a:r>
            <a:r>
              <a:rPr lang="ru-RU" sz="2800" b="1" dirty="0" err="1" smtClean="0">
                <a:solidFill>
                  <a:schemeClr val="bg1"/>
                </a:solidFill>
              </a:rPr>
              <a:t>роблять</a:t>
            </a:r>
            <a:r>
              <a:rPr lang="ru-RU" sz="2800" b="1" dirty="0" smtClean="0">
                <a:solidFill>
                  <a:schemeClr val="bg1"/>
                </a:solidFill>
              </a:rPr>
              <a:t>?)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пишаються (чим?) </a:t>
            </a:r>
            <a:endParaRPr lang="uk-UA" sz="2800" b="1" dirty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альтанкою (якою?)</a:t>
            </a:r>
            <a:endParaRPr lang="uk-UA" sz="28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384241" y="5156604"/>
            <a:ext cx="1483654" cy="1382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4939903" y="5083588"/>
            <a:ext cx="2016224" cy="85383"/>
            <a:chOff x="3906557" y="3726603"/>
            <a:chExt cx="2729707" cy="35211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906557" y="3726603"/>
              <a:ext cx="2716408" cy="1319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3907594" y="3760767"/>
              <a:ext cx="2728670" cy="1047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7069279" y="4993083"/>
            <a:ext cx="1759055" cy="327041"/>
            <a:chOff x="1926340" y="-1834819"/>
            <a:chExt cx="1089071" cy="568728"/>
          </a:xfrm>
        </p:grpSpPr>
        <p:pic>
          <p:nvPicPr>
            <p:cNvPr id="14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683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8751405" y="4649075"/>
            <a:ext cx="2448272" cy="708050"/>
            <a:chOff x="3731456" y="7374893"/>
            <a:chExt cx="1297744" cy="707886"/>
          </a:xfrm>
        </p:grpSpPr>
        <p:sp>
          <p:nvSpPr>
            <p:cNvPr id="22" name="TextBox 21"/>
            <p:cNvSpPr txBox="1"/>
            <p:nvPr/>
          </p:nvSpPr>
          <p:spPr>
            <a:xfrm>
              <a:off x="3731456" y="7374893"/>
              <a:ext cx="1297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tx2">
                      <a:lumMod val="75000"/>
                    </a:schemeClr>
                  </a:solidFill>
                </a:rPr>
                <a:t>   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871146" y="7862348"/>
              <a:ext cx="262412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269185" y="7862348"/>
              <a:ext cx="220941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9298438" y="5204726"/>
            <a:ext cx="211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пишаються,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91935" y="5630042"/>
            <a:ext cx="1945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альтанкою,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84319" y="6093940"/>
            <a:ext cx="196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красивою.</a:t>
            </a:r>
            <a:endParaRPr lang="uk-UA" sz="2800" b="1" dirty="0">
              <a:solidFill>
                <a:srgbClr val="FFFF00"/>
              </a:solidFill>
            </a:endParaRPr>
          </a:p>
        </p:txBody>
      </p:sp>
      <p:pic>
        <p:nvPicPr>
          <p:cNvPr id="29" name="Picture 2" descr="Альтанка (Украина, Сумы) - автор фото Ярослав Корнієнк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r="14857"/>
          <a:stretch/>
        </p:blipFill>
        <p:spPr bwMode="auto">
          <a:xfrm>
            <a:off x="527613" y="1204064"/>
            <a:ext cx="2729873" cy="3075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3 клас\01 УКР МОВА\1 Пономарьова\08 Речення\№099-Встановлюю звязок слів у реченні\2026-04-09_192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319" y="5696062"/>
            <a:ext cx="3031498" cy="4572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1692"/>
            <a:ext cx="9793088" cy="6558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Як </a:t>
            </a:r>
            <a:r>
              <a:rPr lang="uk-UA" sz="3600" b="1" dirty="0" smtClean="0">
                <a:solidFill>
                  <a:schemeClr val="bg1"/>
                </a:solidFill>
              </a:rPr>
              <a:t>думаєте, </a:t>
            </a:r>
            <a:r>
              <a:rPr lang="uk-UA" sz="3600" b="1" dirty="0">
                <a:solidFill>
                  <a:schemeClr val="bg1"/>
                </a:solidFill>
              </a:rPr>
              <a:t>для чого люди будують </a:t>
            </a:r>
            <a:r>
              <a:rPr lang="uk-UA" sz="3600" b="1" dirty="0" smtClean="0">
                <a:solidFill>
                  <a:schemeClr val="bg1"/>
                </a:solidFill>
              </a:rPr>
              <a:t>альтанки?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79664" y="1269554"/>
            <a:ext cx="8624734" cy="9627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Чи доводилось </a:t>
            </a:r>
            <a:r>
              <a:rPr lang="uk-UA" sz="2800" b="1" dirty="0" smtClean="0">
                <a:solidFill>
                  <a:srgbClr val="0070C0"/>
                </a:solidFill>
              </a:rPr>
              <a:t>вам бути </a:t>
            </a:r>
            <a:r>
              <a:rPr lang="uk-UA" sz="2800" b="1" dirty="0">
                <a:solidFill>
                  <a:srgbClr val="0070C0"/>
                </a:solidFill>
              </a:rPr>
              <a:t>в альтанці? </a:t>
            </a:r>
            <a:r>
              <a:rPr lang="uk-UA" sz="2800" b="1" dirty="0" smtClean="0">
                <a:solidFill>
                  <a:srgbClr val="0070C0"/>
                </a:solidFill>
              </a:rPr>
              <a:t>Складіть текст </a:t>
            </a:r>
            <a:r>
              <a:rPr lang="uk-UA" sz="2800" b="1" dirty="0">
                <a:solidFill>
                  <a:srgbClr val="0070C0"/>
                </a:solidFill>
              </a:rPr>
              <a:t>(</a:t>
            </a:r>
            <a:r>
              <a:rPr lang="uk-UA" sz="2800" b="1" dirty="0" smtClean="0">
                <a:solidFill>
                  <a:srgbClr val="0070C0"/>
                </a:solidFill>
              </a:rPr>
              <a:t>3–4 речення) про свої враження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Три українські міста (Львів, Київ та Запоріжжя) відзначать День Бердянсь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71" y="2324237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умська Альтанка, Суми: інформація, фото, відгу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2366361"/>
            <a:ext cx="5372811" cy="3576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62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48" y="3915095"/>
            <a:ext cx="2359274" cy="244665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1 УКР МОВА\1 Пономарьова\08 Речення\№100-101-Утворюю словосполучення\2026-04-13_181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07" y="1413570"/>
            <a:ext cx="7871192" cy="46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36077" y="1921390"/>
            <a:ext cx="5153757" cy="105585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79943" y="1909986"/>
            <a:ext cx="1431634" cy="22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112956" y="4307152"/>
            <a:ext cx="5907096" cy="105585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</a:t>
            </a:r>
            <a:r>
              <a:rPr lang="ru-RU" sz="2800" b="1" dirty="0" smtClean="0">
                <a:solidFill>
                  <a:schemeClr val="bg1"/>
                </a:solidFill>
              </a:rPr>
              <a:t>уроку  часто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4270" y="3083087"/>
            <a:ext cx="4690049" cy="1055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35647" y="3083089"/>
            <a:ext cx="1126882" cy="10558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0374" y="462754"/>
            <a:ext cx="9659132" cy="654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5117" y="1173980"/>
            <a:ext cx="8636627" cy="6548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Оцініть свою роботу на уроці розділовими знаками </a:t>
            </a: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762529" y="4307152"/>
            <a:ext cx="1240483" cy="19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52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050" y="494643"/>
            <a:ext cx="9896757" cy="720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Налаштуймося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</a:p>
        </p:txBody>
      </p:sp>
      <p:pic>
        <p:nvPicPr>
          <p:cNvPr id="6" name="Рисунок 5" descr="Картинки по запросу тач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3" y="2697427"/>
            <a:ext cx="2491678" cy="16813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Картинки по запросу маинка жовта малюно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26" y="2701238"/>
            <a:ext cx="2134228" cy="16782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Картинки по запросу машина синя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89" y="2697427"/>
            <a:ext cx="2203859" cy="16782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Картинки по запросу машина розовая малюнок муль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56" y="2701238"/>
            <a:ext cx="2275805" cy="167756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167373" y="4458033"/>
            <a:ext cx="1874434" cy="621095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86723" y="4458033"/>
            <a:ext cx="1874434" cy="621095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38673" y="4501163"/>
            <a:ext cx="2459413" cy="621095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349651" y="4458033"/>
            <a:ext cx="2186840" cy="621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1551" y="1364780"/>
            <a:ext cx="8280920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0070C0"/>
                </a:solidFill>
              </a:rPr>
              <a:t>Чи </a:t>
            </a:r>
            <a:r>
              <a:rPr lang="uk-UA" sz="2800" b="1" dirty="0" smtClean="0">
                <a:solidFill>
                  <a:srgbClr val="0070C0"/>
                </a:solidFill>
              </a:rPr>
              <a:t>любите ви подорожувати? </a:t>
            </a:r>
            <a:r>
              <a:rPr lang="uk-UA" sz="2800" b="1" dirty="0">
                <a:solidFill>
                  <a:srgbClr val="0070C0"/>
                </a:solidFill>
              </a:rPr>
              <a:t>На </a:t>
            </a:r>
            <a:r>
              <a:rPr lang="uk-UA" sz="2800" b="1" dirty="0" smtClean="0">
                <a:solidFill>
                  <a:srgbClr val="0070C0"/>
                </a:solidFill>
              </a:rPr>
              <a:t>екрані </a:t>
            </a:r>
            <a:r>
              <a:rPr lang="uk-UA" sz="2800" b="1" dirty="0">
                <a:solidFill>
                  <a:srgbClr val="0070C0"/>
                </a:solidFill>
              </a:rPr>
              <a:t>машинки.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lvl="0" algn="ctr"/>
            <a:r>
              <a:rPr lang="uk-UA" sz="2800" b="1" dirty="0" smtClean="0">
                <a:solidFill>
                  <a:srgbClr val="0070C0"/>
                </a:solidFill>
              </a:rPr>
              <a:t>Яку ви виберете для участі у подорожі на уроці?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060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4766" y="4430250"/>
            <a:ext cx="7133529" cy="14711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Як називаються головні члени речення?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На які питання відповідає і що називає </a:t>
            </a:r>
            <a:r>
              <a:rPr lang="uk-UA" sz="2800" b="1" dirty="0" smtClean="0">
                <a:solidFill>
                  <a:srgbClr val="FFFF00"/>
                </a:solidFill>
                <a:latin typeface="+mn-lt"/>
              </a:rPr>
              <a:t>підмет? Присудок?</a:t>
            </a:r>
            <a:endParaRPr lang="ru-RU" sz="28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Picture 2" descr="D:\3 клас\01 УКР МОВА\1 Пономарьова\08 Речення\№099-Встановлюю звязок слів у реченні\2026-04-09_194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9" y="1381917"/>
            <a:ext cx="9586939" cy="268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941" y="4079893"/>
            <a:ext cx="2235471" cy="231826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785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Картинки до тестів\Людина\Дівча замислен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8005"/>
          <a:stretch/>
        </p:blipFill>
        <p:spPr bwMode="auto">
          <a:xfrm flipH="1">
            <a:off x="10492269" y="4009471"/>
            <a:ext cx="1295262" cy="258660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5000" y="1792817"/>
            <a:ext cx="3737351" cy="57901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Що виражає речення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5093" y="1825357"/>
            <a:ext cx="3102512" cy="57901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Закінчену думку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997" y="2376268"/>
            <a:ext cx="3723842" cy="200906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Яку думку виражає речення </a:t>
            </a:r>
            <a:r>
              <a:rPr lang="uk-UA" sz="2800" b="1" dirty="0" smtClean="0">
                <a:solidFill>
                  <a:srgbClr val="FFFF00"/>
                </a:solidFill>
              </a:rPr>
              <a:t>розповідне? 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Питальне?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Спонукальне?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2578" y="405458"/>
            <a:ext cx="10297144" cy="708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chemeClr val="bg1"/>
                </a:solidFill>
              </a:rPr>
              <a:t>Кошик знань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451" y="1142426"/>
            <a:ext cx="3061340" cy="57901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Що </a:t>
            </a:r>
            <a:r>
              <a:rPr lang="uk-UA" sz="2800" b="1" dirty="0" smtClean="0">
                <a:solidFill>
                  <a:schemeClr val="bg1"/>
                </a:solidFill>
              </a:rPr>
              <a:t>таке </a:t>
            </a:r>
            <a:r>
              <a:rPr lang="uk-UA" sz="2800" b="1" dirty="0">
                <a:solidFill>
                  <a:srgbClr val="FFFF00"/>
                </a:solidFill>
              </a:rPr>
              <a:t>речення</a:t>
            </a:r>
            <a:r>
              <a:rPr lang="uk-UA" sz="2800" b="1" dirty="0" smtClean="0">
                <a:solidFill>
                  <a:srgbClr val="FFFF00"/>
                </a:solidFill>
              </a:rPr>
              <a:t>?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540282" y="1142426"/>
            <a:ext cx="4792110" cy="65039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</a:pPr>
            <a:r>
              <a:rPr lang="uk-UA" sz="2800" b="1" dirty="0"/>
              <a:t>Це </a:t>
            </a:r>
            <a:r>
              <a:rPr lang="uk-UA" sz="2800" b="1" dirty="0" smtClean="0">
                <a:solidFill>
                  <a:srgbClr val="FFFF00"/>
                </a:solidFill>
              </a:rPr>
              <a:t>слова</a:t>
            </a:r>
            <a:r>
              <a:rPr lang="ru-RU" sz="2000" b="1" dirty="0" smtClean="0">
                <a:cs typeface="Times New Roman"/>
              </a:rPr>
              <a:t>, </a:t>
            </a:r>
            <a:r>
              <a:rPr lang="uk-UA" sz="2800" b="1" dirty="0" smtClean="0"/>
              <a:t>зв’язані </a:t>
            </a:r>
            <a:r>
              <a:rPr lang="uk-UA" sz="2800" b="1" dirty="0"/>
              <a:t>між </a:t>
            </a:r>
            <a:r>
              <a:rPr lang="uk-UA" sz="2800" b="1" dirty="0" smtClean="0"/>
              <a:t>собою</a:t>
            </a:r>
            <a:endParaRPr lang="ru-RU" sz="20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363839" y="2404373"/>
            <a:ext cx="6984776" cy="152947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/>
              <a:t>В </a:t>
            </a:r>
            <a:r>
              <a:rPr lang="uk-UA" sz="2800" b="1" dirty="0" smtClean="0">
                <a:solidFill>
                  <a:srgbClr val="FFFF00"/>
                </a:solidFill>
              </a:rPr>
              <a:t>розповідному</a:t>
            </a:r>
            <a:r>
              <a:rPr lang="uk-UA" sz="2800" b="1" dirty="0" smtClean="0"/>
              <a:t> про щось розповідається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</a:p>
          <a:p>
            <a:pPr algn="l"/>
            <a:r>
              <a:rPr lang="uk-UA" sz="2800" b="1" dirty="0" smtClean="0"/>
              <a:t>В </a:t>
            </a:r>
            <a:r>
              <a:rPr lang="uk-UA" sz="2800" b="1" dirty="0" smtClean="0">
                <a:solidFill>
                  <a:srgbClr val="FFFF00"/>
                </a:solidFill>
              </a:rPr>
              <a:t>питальному</a:t>
            </a:r>
            <a:r>
              <a:rPr lang="uk-UA" sz="2800" b="1" dirty="0" smtClean="0"/>
              <a:t> щось запитують</a:t>
            </a:r>
            <a:r>
              <a:rPr lang="uk-UA" sz="2800" b="1" dirty="0" smtClean="0">
                <a:solidFill>
                  <a:srgbClr val="FFFF00"/>
                </a:solidFill>
              </a:rPr>
              <a:t>.</a:t>
            </a:r>
          </a:p>
          <a:p>
            <a:pPr algn="l"/>
            <a:r>
              <a:rPr lang="uk-UA" sz="2800" b="1" dirty="0" smtClean="0"/>
              <a:t>В </a:t>
            </a:r>
            <a:r>
              <a:rPr lang="uk-UA" sz="2800" b="1" dirty="0" smtClean="0">
                <a:solidFill>
                  <a:srgbClr val="FFFF00"/>
                </a:solidFill>
              </a:rPr>
              <a:t>спонукальному</a:t>
            </a:r>
            <a:r>
              <a:rPr lang="uk-UA" sz="2800" b="1" dirty="0" smtClean="0"/>
              <a:t> спонукають до дії</a:t>
            </a:r>
            <a:r>
              <a:rPr lang="uk-UA" sz="2800" b="1" dirty="0" smtClean="0">
                <a:solidFill>
                  <a:srgbClr val="FFFF00"/>
                </a:solidFill>
              </a:rPr>
              <a:t>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221" y="4537275"/>
            <a:ext cx="3835618" cy="57888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Що </a:t>
            </a:r>
            <a:r>
              <a:rPr lang="uk-UA" sz="2800" b="1" dirty="0" smtClean="0">
                <a:solidFill>
                  <a:schemeClr val="bg1"/>
                </a:solidFill>
              </a:rPr>
              <a:t>таке звертання?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94873" y="4062446"/>
            <a:ext cx="5159746" cy="105560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Слово або група слів, які вказують, до кого звертаються.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485" y="5213818"/>
            <a:ext cx="3992866" cy="105560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Як установити зв’язок між членами речення?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9779" y="5300451"/>
            <a:ext cx="4980924" cy="57888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За допомогою запитань.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285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  <p:bldP spid="17" grpId="0" animBg="1"/>
      <p:bldP spid="18" grpId="0" animBg="1"/>
      <p:bldP spid="14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ки на тему Весна легкие - скачать бесплатно и распечат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28" y="1538844"/>
            <a:ext cx="3301003" cy="45626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7557" y="621481"/>
            <a:ext cx="9943371" cy="7091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Утворіть</a:t>
            </a:r>
            <a:r>
              <a:rPr lang="ru-RU" sz="4000" b="1" dirty="0" smtClean="0"/>
              <a:t> </a:t>
            </a:r>
            <a:r>
              <a:rPr lang="ru-RU" sz="4000" b="1" dirty="0"/>
              <a:t>речення з </a:t>
            </a:r>
            <a:r>
              <a:rPr lang="ru-RU" sz="4000" b="1" dirty="0" err="1"/>
              <a:t>поданих</a:t>
            </a:r>
            <a:r>
              <a:rPr lang="ru-RU" sz="4000" b="1" dirty="0"/>
              <a:t> </a:t>
            </a:r>
            <a:r>
              <a:rPr lang="ru-RU" sz="4000" b="1" dirty="0" smtClean="0"/>
              <a:t>слів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9539" y="2117508"/>
            <a:ext cx="634094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Настала тепла і сонячна </a:t>
            </a:r>
            <a:r>
              <a:rPr lang="ru-RU" sz="3200" b="1" dirty="0" smtClean="0"/>
              <a:t>весна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673776" y="1532734"/>
            <a:ext cx="63367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Весна, і, тепла, настала, сонячна.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9539" y="3864397"/>
            <a:ext cx="633670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На деревах з'явилися перші </a:t>
            </a:r>
            <a:r>
              <a:rPr lang="ru-RU" sz="3200" b="1" dirty="0" err="1"/>
              <a:t>зелені</a:t>
            </a:r>
            <a:r>
              <a:rPr lang="ru-RU" sz="3200" b="1" dirty="0"/>
              <a:t> листочки.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668422" y="2720494"/>
            <a:ext cx="634205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З’явилися, зелені, на деревах, перші, листочки.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9082" y="5516711"/>
            <a:ext cx="634094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Птахи радісно співають у </a:t>
            </a:r>
            <a:r>
              <a:rPr lang="ru-RU" sz="3200" b="1" dirty="0" smtClean="0"/>
              <a:t>парку.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649082" y="4946864"/>
            <a:ext cx="636139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Радісно, у парку, птахи, співають.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471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5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63839" y="1485578"/>
            <a:ext cx="6768752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Сьогодні на уроці ми </a:t>
            </a:r>
            <a:r>
              <a:rPr lang="uk-UA" sz="2800" b="1" dirty="0" smtClean="0">
                <a:solidFill>
                  <a:srgbClr val="0070C0"/>
                </a:solidFill>
              </a:rPr>
              <a:t>будемо </a:t>
            </a:r>
            <a:r>
              <a:rPr lang="uk-UA" sz="2800" b="1" dirty="0">
                <a:solidFill>
                  <a:srgbClr val="0070C0"/>
                </a:solidFill>
              </a:rPr>
              <a:t>вчитися утворювати </a:t>
            </a:r>
            <a:r>
              <a:rPr lang="uk-UA" sz="2800" b="1" dirty="0" smtClean="0">
                <a:solidFill>
                  <a:srgbClr val="0070C0"/>
                </a:solidFill>
              </a:rPr>
              <a:t>словосполучення.</a:t>
            </a:r>
            <a:r>
              <a:rPr lang="uk-UA" sz="800" b="1" dirty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Побуваємо </a:t>
            </a:r>
            <a:r>
              <a:rPr lang="uk-UA" sz="2800" b="1" dirty="0">
                <a:solidFill>
                  <a:srgbClr val="0070C0"/>
                </a:solidFill>
              </a:rPr>
              <a:t>на Сумщині, познайомимося з містом Суми, дізнаємося про походження його назви.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умы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95" y="3787610"/>
            <a:ext cx="3242026" cy="2436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умы - Памятник Сумка | Каталог отдыха и туризма Украины - restplace.com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815" y="3573811"/>
            <a:ext cx="2039082" cy="2721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3 клас\01 УКР МОВА\1 Пономарьова\06 Дієслово\№087-Добираю дієслова - антоніми і синоніми\Аркуш в лінію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894"/>
          <a:stretch/>
        </p:blipFill>
        <p:spPr bwMode="auto">
          <a:xfrm>
            <a:off x="874315" y="1188000"/>
            <a:ext cx="9710264" cy="53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826815"/>
            <a:ext cx="4386055" cy="9819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4066" y="-78666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34782" y="-684309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38498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36191" y="-700548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317099" y="-726583"/>
            <a:ext cx="526345" cy="6572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74314" y="538848"/>
            <a:ext cx="10258277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Каліграфічна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99" y="1392019"/>
            <a:ext cx="1879461" cy="26643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57465" y="-662052"/>
            <a:ext cx="474665" cy="592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271464" y="1188000"/>
            <a:ext cx="1934069" cy="76732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560117" y="1392018"/>
            <a:ext cx="416703" cy="52032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79624" r="41856" b="8169"/>
          <a:stretch/>
        </p:blipFill>
        <p:spPr>
          <a:xfrm>
            <a:off x="1415494" y="2472843"/>
            <a:ext cx="2148014" cy="7506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t="79812" r="47607" b="3287"/>
          <a:stretch/>
        </p:blipFill>
        <p:spPr>
          <a:xfrm>
            <a:off x="3747201" y="2468604"/>
            <a:ext cx="1907506" cy="103203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15024" r="40003" b="68450"/>
          <a:stretch/>
        </p:blipFill>
        <p:spPr>
          <a:xfrm>
            <a:off x="6590861" y="2455499"/>
            <a:ext cx="2508478" cy="106640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31550" r="43603" b="52424"/>
          <a:stretch/>
        </p:blipFill>
        <p:spPr>
          <a:xfrm>
            <a:off x="1467598" y="3121081"/>
            <a:ext cx="2067142" cy="9722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7" t="79812" r="13973" b="3287"/>
          <a:stretch/>
        </p:blipFill>
        <p:spPr>
          <a:xfrm>
            <a:off x="5712121" y="2472843"/>
            <a:ext cx="1052755" cy="107434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755450" y="1392019"/>
            <a:ext cx="451124" cy="563303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084299" y="4437906"/>
            <a:ext cx="9393702" cy="16048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Запишіть слова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і питання до них. </a:t>
            </a:r>
            <a:r>
              <a:rPr lang="uk-UA" sz="2800" b="1" dirty="0">
                <a:solidFill>
                  <a:schemeClr val="bg1"/>
                </a:solidFill>
              </a:rPr>
              <a:t>Як називаються головні члени речення?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На які питання відповідає і що називає </a:t>
            </a:r>
            <a:r>
              <a:rPr lang="uk-UA" sz="2800" b="1" dirty="0">
                <a:solidFill>
                  <a:srgbClr val="FFFF00"/>
                </a:solidFill>
              </a:rPr>
              <a:t>підмет? Присудок?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6" y="500405"/>
            <a:ext cx="10052051" cy="729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Спишіть </a:t>
            </a:r>
            <a:r>
              <a:rPr lang="uk-UA" sz="3600" b="1" dirty="0">
                <a:solidFill>
                  <a:schemeClr val="bg1"/>
                </a:solidFill>
              </a:rPr>
              <a:t>речення. </a:t>
            </a:r>
            <a:r>
              <a:rPr lang="uk-UA" sz="3600" b="1" dirty="0" smtClean="0">
                <a:solidFill>
                  <a:schemeClr val="bg1"/>
                </a:solidFill>
              </a:rPr>
              <a:t>Підкресліть головні </a:t>
            </a:r>
            <a:r>
              <a:rPr lang="uk-UA" sz="3600" b="1" dirty="0">
                <a:solidFill>
                  <a:schemeClr val="bg1"/>
                </a:solidFill>
              </a:rPr>
              <a:t>члени.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7437" y="1480500"/>
            <a:ext cx="799288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Допитливі друзі приїхали на Сумщину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4045" y="1404431"/>
            <a:ext cx="1685422" cy="347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988871" y="2026508"/>
            <a:ext cx="9001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20152" y="2133650"/>
            <a:ext cx="158404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20152" y="2026508"/>
            <a:ext cx="163296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007437" y="2680097"/>
            <a:ext cx="799288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Встановіть </a:t>
            </a:r>
            <a:r>
              <a:rPr lang="uk-UA" sz="2400" b="1" dirty="0">
                <a:solidFill>
                  <a:srgbClr val="0070C0"/>
                </a:solidFill>
              </a:rPr>
              <a:t>зв’язок слів у реченні за поданими питаннями.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30641" y="3308516"/>
            <a:ext cx="749463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/>
              <a:t>Друзі (що зробили?) ……..………. </a:t>
            </a:r>
          </a:p>
          <a:p>
            <a:r>
              <a:rPr lang="uk-UA" sz="3200" b="1" dirty="0"/>
              <a:t>друзі (які?) ………………… </a:t>
            </a:r>
          </a:p>
          <a:p>
            <a:r>
              <a:rPr lang="uk-UA" sz="3200" b="1" dirty="0"/>
              <a:t>приїхали (куди?) ……………………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12175" y="3184094"/>
            <a:ext cx="2140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приїхали</a:t>
            </a:r>
            <a:r>
              <a:rPr lang="ru-RU" sz="3200" b="1" dirty="0" smtClean="0">
                <a:solidFill>
                  <a:srgbClr val="FFFF00"/>
                </a:solidFill>
              </a:rPr>
              <a:t>,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30545" y="3645818"/>
            <a:ext cx="2652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допитливі</a:t>
            </a:r>
            <a:r>
              <a:rPr lang="ru-RU" sz="3200" b="1" dirty="0" smtClean="0">
                <a:solidFill>
                  <a:srgbClr val="FFFF00"/>
                </a:solidFill>
              </a:rPr>
              <a:t>,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75986" y="4192249"/>
            <a:ext cx="2821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на Сумщину.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D59FFE4-E234-40BA-9B86-A6DCB87A37E8}"/>
              </a:ext>
            </a:extLst>
          </p:cNvPr>
          <p:cNvSpPr txBox="1"/>
          <p:nvPr/>
        </p:nvSpPr>
        <p:spPr>
          <a:xfrm>
            <a:off x="8165281" y="1732565"/>
            <a:ext cx="188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------------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38967" y="5006203"/>
            <a:ext cx="9768310" cy="8952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Визначте, </a:t>
            </a:r>
            <a:r>
              <a:rPr lang="uk-UA" sz="2400" b="1" dirty="0">
                <a:solidFill>
                  <a:srgbClr val="0070C0"/>
                </a:solidFill>
              </a:rPr>
              <a:t>яке із записаних сполучень слів є основою речення. Якими членами речення є ці слова? </a:t>
            </a:r>
            <a:r>
              <a:rPr lang="uk-UA" sz="2400" b="1" dirty="0" smtClean="0">
                <a:solidFill>
                  <a:srgbClr val="0070C0"/>
                </a:solidFill>
              </a:rPr>
              <a:t>Перевірте </a:t>
            </a:r>
            <a:r>
              <a:rPr lang="uk-UA" sz="2400" b="1" dirty="0">
                <a:solidFill>
                  <a:srgbClr val="0070C0"/>
                </a:solidFill>
              </a:rPr>
              <a:t>свої думки за правилом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01313" y="1892211"/>
            <a:ext cx="1728192" cy="327041"/>
            <a:chOff x="1926340" y="-1834819"/>
            <a:chExt cx="1089071" cy="568728"/>
          </a:xfrm>
        </p:grpSpPr>
        <p:pic>
          <p:nvPicPr>
            <p:cNvPr id="19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683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4224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/>
      <p:bldP spid="22" grpId="0"/>
      <p:bldP spid="23" grpId="0"/>
      <p:bldP spid="17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6" y="621482"/>
            <a:ext cx="9851865" cy="7612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4000" b="1" dirty="0">
                <a:solidFill>
                  <a:schemeClr val="bg1"/>
                </a:solidFill>
              </a:rPr>
              <a:t>і </a:t>
            </a:r>
            <a:r>
              <a:rPr lang="uk-UA" sz="4000" b="1" dirty="0" smtClean="0">
                <a:solidFill>
                  <a:schemeClr val="bg1"/>
                </a:solidFill>
              </a:rPr>
              <a:t>запам'ятайте</a:t>
            </a:r>
            <a:r>
              <a:rPr lang="ru-RU" sz="4000" b="1" dirty="0" smtClean="0">
                <a:solidFill>
                  <a:schemeClr val="bg1"/>
                </a:solidFill>
              </a:rPr>
              <a:t>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5185" y="1485578"/>
            <a:ext cx="9012167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Підмет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присудок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становлять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основу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речення. 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Інші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зв’язані між собою слова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утворюють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словосполучення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Наприклад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весела дітвора; поспішає до школи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643" y="1462616"/>
            <a:ext cx="1357101" cy="2017276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5766" y="4982257"/>
            <a:ext cx="7560841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  </a:t>
            </a:r>
            <a:r>
              <a:rPr lang="uk-UA" sz="3200" b="1" dirty="0" smtClean="0">
                <a:solidFill>
                  <a:srgbClr val="FFFF00"/>
                </a:solidFill>
              </a:rPr>
              <a:t>Ошатне </a:t>
            </a:r>
            <a:r>
              <a:rPr lang="uk-UA" sz="3200" b="1" dirty="0">
                <a:solidFill>
                  <a:schemeClr val="bg1"/>
                </a:solidFill>
              </a:rPr>
              <a:t>місто привітно </a:t>
            </a:r>
            <a:r>
              <a:rPr lang="uk-UA" sz="3200" b="1" dirty="0" smtClean="0">
                <a:solidFill>
                  <a:schemeClr val="bg1"/>
                </a:solidFill>
              </a:rPr>
              <a:t>зустрічає </a:t>
            </a:r>
            <a:r>
              <a:rPr lang="ru-RU" sz="3200" b="1" dirty="0">
                <a:solidFill>
                  <a:schemeClr val="bg1"/>
                </a:solidFill>
              </a:rPr>
              <a:t>гост</a:t>
            </a:r>
            <a:r>
              <a:rPr lang="ru-RU" sz="3200" b="1" dirty="0">
                <a:solidFill>
                  <a:srgbClr val="FFFF00"/>
                </a:solidFill>
              </a:rPr>
              <a:t>е</a:t>
            </a:r>
            <a:r>
              <a:rPr lang="ru-RU" sz="3200" b="1" dirty="0">
                <a:solidFill>
                  <a:schemeClr val="bg1"/>
                </a:solidFill>
              </a:rPr>
              <a:t>й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5767" y="3717826"/>
            <a:ext cx="7366356" cy="11521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Прочитайте речення. Поясніть, </a:t>
            </a:r>
            <a:r>
              <a:rPr lang="uk-UA" sz="2400" b="1" dirty="0">
                <a:solidFill>
                  <a:srgbClr val="0070C0"/>
                </a:solidFill>
              </a:rPr>
              <a:t>як </a:t>
            </a:r>
            <a:r>
              <a:rPr lang="uk-UA" sz="2400" b="1" dirty="0" smtClean="0">
                <a:solidFill>
                  <a:srgbClr val="0070C0"/>
                </a:solidFill>
              </a:rPr>
              <a:t>розумієте </a:t>
            </a:r>
            <a:r>
              <a:rPr lang="uk-UA" sz="2400" b="1" dirty="0">
                <a:solidFill>
                  <a:srgbClr val="0070C0"/>
                </a:solidFill>
              </a:rPr>
              <a:t>значення виділеного слова. </a:t>
            </a:r>
            <a:r>
              <a:rPr lang="uk-UA" sz="2400" b="1" dirty="0" smtClean="0">
                <a:solidFill>
                  <a:srgbClr val="0070C0"/>
                </a:solidFill>
              </a:rPr>
              <a:t>Доберіть </a:t>
            </a:r>
            <a:r>
              <a:rPr lang="uk-UA" sz="2400" b="1" dirty="0">
                <a:solidFill>
                  <a:srgbClr val="0070C0"/>
                </a:solidFill>
              </a:rPr>
              <a:t>до нього синоніми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Спишіть </a:t>
            </a:r>
            <a:r>
              <a:rPr lang="uk-UA" sz="2400" b="1" dirty="0" smtClean="0">
                <a:solidFill>
                  <a:srgbClr val="0070C0"/>
                </a:solidFill>
              </a:rPr>
              <a:t>речення. Підкресліть </a:t>
            </a:r>
            <a:r>
              <a:rPr lang="uk-UA" sz="2400" b="1" dirty="0">
                <a:solidFill>
                  <a:srgbClr val="0070C0"/>
                </a:solidFill>
              </a:rPr>
              <a:t>головні члени.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5766" y="5747768"/>
            <a:ext cx="55554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</a:rPr>
              <a:t>  </a:t>
            </a:r>
            <a:r>
              <a:rPr lang="uk-UA" sz="3200" b="1" dirty="0" smtClean="0">
                <a:solidFill>
                  <a:srgbClr val="FFFF00"/>
                </a:solidFill>
              </a:rPr>
              <a:t>Ошатне – нарядний, гарний.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443959" y="5518026"/>
            <a:ext cx="9001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180263" y="5446018"/>
            <a:ext cx="158417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180263" y="5518026"/>
            <a:ext cx="158417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Сумы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0" y="3677955"/>
            <a:ext cx="3143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3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11051</TotalTime>
  <Words>828</Words>
  <Application>Microsoft Office PowerPoint</Application>
  <PresentationFormat>Произвольный</PresentationFormat>
  <Paragraphs>148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Утворюю словосполучення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844</cp:revision>
  <dcterms:created xsi:type="dcterms:W3CDTF">2025-08-27T14:01:18Z</dcterms:created>
  <dcterms:modified xsi:type="dcterms:W3CDTF">2026-04-14T10:24:08Z</dcterms:modified>
</cp:coreProperties>
</file>