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793" r:id="rId3"/>
    <p:sldId id="791" r:id="rId4"/>
    <p:sldId id="777" r:id="rId5"/>
    <p:sldId id="808" r:id="rId6"/>
    <p:sldId id="492" r:id="rId7"/>
    <p:sldId id="704" r:id="rId8"/>
    <p:sldId id="761" r:id="rId9"/>
    <p:sldId id="802" r:id="rId10"/>
    <p:sldId id="803" r:id="rId11"/>
    <p:sldId id="805" r:id="rId12"/>
    <p:sldId id="806" r:id="rId13"/>
    <p:sldId id="795" r:id="rId14"/>
    <p:sldId id="809" r:id="rId15"/>
    <p:sldId id="788" r:id="rId16"/>
    <p:sldId id="699" r:id="rId17"/>
    <p:sldId id="792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3559" y="1413570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Будую різні види речень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Чому місто Чернігів так називається - різні версії від історик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3709388"/>
            <a:ext cx="3332170" cy="1874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337" y="1427553"/>
            <a:ext cx="10005214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/>
              <a:t>У Чернігові туристів приваблює високий </a:t>
            </a:r>
            <a:r>
              <a:rPr lang="uk-UA" sz="3600" b="1" dirty="0" smtClean="0">
                <a:solidFill>
                  <a:srgbClr val="FFFF00"/>
                </a:solidFill>
              </a:rPr>
              <a:t>вал.</a:t>
            </a:r>
          </a:p>
          <a:p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143" y="2940254"/>
            <a:ext cx="595396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вал </a:t>
            </a:r>
            <a:r>
              <a:rPr lang="uk-UA" sz="3600" b="1" dirty="0" smtClean="0"/>
              <a:t>………… високий; </a:t>
            </a:r>
          </a:p>
          <a:p>
            <a:r>
              <a:rPr lang="uk-UA" sz="3600" b="1" dirty="0" smtClean="0"/>
              <a:t>приваблює ............ туристів;</a:t>
            </a:r>
            <a:endParaRPr lang="uk-UA" sz="3600" b="1" dirty="0"/>
          </a:p>
          <a:p>
            <a:r>
              <a:rPr lang="uk-UA" sz="3600" b="1" dirty="0"/>
              <a:t>приваблює </a:t>
            </a:r>
            <a:r>
              <a:rPr lang="uk-UA" sz="3600" b="1" dirty="0" smtClean="0"/>
              <a:t>……… у Чернігові. </a:t>
            </a:r>
            <a:endParaRPr lang="uk-UA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2100" y="515503"/>
            <a:ext cx="10650686" cy="699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запишіть </a:t>
            </a:r>
            <a:r>
              <a:rPr lang="uk-UA" sz="3600" b="1" dirty="0">
                <a:solidFill>
                  <a:schemeClr val="bg1"/>
                </a:solidFill>
              </a:rPr>
              <a:t>словосполучення зі слів </a:t>
            </a:r>
            <a:r>
              <a:rPr lang="uk-UA" sz="3600" b="1" dirty="0" smtClean="0">
                <a:solidFill>
                  <a:schemeClr val="bg1"/>
                </a:solidFill>
              </a:rPr>
              <a:t>речення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527" y="2781722"/>
            <a:ext cx="175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(який?)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054" y="3303114"/>
            <a:ext cx="162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(к</a:t>
            </a:r>
            <a:r>
              <a:rPr lang="uk-UA" sz="3600" b="1" dirty="0" smtClean="0">
                <a:solidFill>
                  <a:srgbClr val="FFFF00"/>
                </a:solidFill>
              </a:rPr>
              <a:t>ого?)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4621" y="3861842"/>
            <a:ext cx="115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(де?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188375" y="1989634"/>
            <a:ext cx="7920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55927" y="1989634"/>
            <a:ext cx="215854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55927" y="2061642"/>
            <a:ext cx="215854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Файл:Чернігів Осінній Вал Дитинець літописного міста фото 01.jpg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11" y="2440451"/>
            <a:ext cx="4724375" cy="314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22130"/>
            <a:ext cx="10369151" cy="7754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Поширте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подане речення за питаннями і </a:t>
            </a:r>
            <a:r>
              <a:rPr lang="uk-UA" sz="3600" b="1" dirty="0" smtClean="0">
                <a:solidFill>
                  <a:schemeClr val="bg1"/>
                </a:solidFill>
              </a:rPr>
              <a:t>запишіть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72639" y="2429176"/>
            <a:ext cx="80728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(Який?) Чернігів славиться (якими?) (чим?) і (чим?).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9708" y="1347245"/>
            <a:ext cx="5276339" cy="55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Можете </a:t>
            </a:r>
            <a:r>
              <a:rPr lang="uk-UA" sz="2800" b="1" dirty="0">
                <a:solidFill>
                  <a:srgbClr val="0070C0"/>
                </a:solidFill>
              </a:rPr>
              <a:t>скористатися </a:t>
            </a:r>
            <a:r>
              <a:rPr lang="uk-UA" sz="2800" b="1" dirty="0" smtClean="0">
                <a:solidFill>
                  <a:srgbClr val="0070C0"/>
                </a:solidFill>
              </a:rPr>
              <a:t>довідкою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6086" y="1347245"/>
            <a:ext cx="46805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Довідка: </a:t>
            </a:r>
            <a:r>
              <a:rPr lang="uk-UA" sz="2800" b="1" i="1" dirty="0">
                <a:solidFill>
                  <a:schemeClr val="bg1"/>
                </a:solidFill>
              </a:rPr>
              <a:t>собори, церкви, древній, стародавній.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597" y="2429176"/>
            <a:ext cx="8072862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Древній Чернігів славиться стародавніми соборами і церквами.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Чому місто Чернігів так називається - різні версії від історик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29" y="3578628"/>
            <a:ext cx="4678911" cy="263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ОП-3 цікавих фактів про Чернігів – ЧЕline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578628"/>
            <a:ext cx="4100631" cy="2735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847" y="621482"/>
            <a:ext cx="1000535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світлину. Поміркуйте</a:t>
            </a:r>
            <a:r>
              <a:rPr lang="uk-UA" sz="3600" b="1" dirty="0">
                <a:solidFill>
                  <a:schemeClr val="bg1"/>
                </a:solidFill>
              </a:rPr>
              <a:t>, що уславлює цей пам’ятник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55227" y="2834092"/>
            <a:ext cx="64087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Де знаходиться пам'ятник огірку?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0636"/>
            <a:ext cx="1483519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137-138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270" y="1732425"/>
            <a:ext cx="90730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Складіть за світлиною </a:t>
            </a:r>
            <a:r>
              <a:rPr lang="uk-UA" sz="2800" b="1" dirty="0" smtClean="0">
                <a:solidFill>
                  <a:srgbClr val="0070C0"/>
                </a:solidFill>
              </a:rPr>
              <a:t>три </a:t>
            </a:r>
            <a:r>
              <a:rPr lang="uk-UA" sz="2800" b="1" dirty="0">
                <a:solidFill>
                  <a:srgbClr val="0070C0"/>
                </a:solidFill>
              </a:rPr>
              <a:t>речення — питальне, розповідне і спонукальне. Запишіть утворені  речення.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1461" y="3514614"/>
            <a:ext cx="6367522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Він </a:t>
            </a:r>
            <a:r>
              <a:rPr lang="uk-UA" sz="3200" b="1" dirty="0">
                <a:solidFill>
                  <a:schemeClr val="bg1"/>
                </a:solidFill>
              </a:rPr>
              <a:t>знаходиться на </a:t>
            </a:r>
            <a:r>
              <a:rPr lang="uk-UA" sz="3200" b="1" dirty="0" smtClean="0">
                <a:solidFill>
                  <a:schemeClr val="bg1"/>
                </a:solidFill>
              </a:rPr>
              <a:t>Чернігівщині </a:t>
            </a:r>
            <a:r>
              <a:rPr lang="uk-UA" sz="3200" b="1" dirty="0">
                <a:solidFill>
                  <a:schemeClr val="bg1"/>
                </a:solidFill>
              </a:rPr>
              <a:t>в місті Ніжин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15 років тому у Ніжині встановили перший пам'ятник в Україні плодоовочевій  культурі – Ніжин.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9181"/>
          <a:stretch/>
        </p:blipFill>
        <p:spPr bwMode="auto">
          <a:xfrm>
            <a:off x="7676207" y="2763153"/>
            <a:ext cx="3812268" cy="3583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30115" y="4781712"/>
            <a:ext cx="681559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Відвідайте </a:t>
            </a:r>
            <a:r>
              <a:rPr lang="uk-UA" sz="3200" b="1" dirty="0">
                <a:solidFill>
                  <a:schemeClr val="bg1"/>
                </a:solidFill>
              </a:rPr>
              <a:t>цей кумедний пам'ятник!</a:t>
            </a:r>
          </a:p>
        </p:txBody>
      </p:sp>
    </p:spTree>
    <p:extLst>
      <p:ext uri="{BB962C8B-B14F-4D97-AF65-F5344CB8AC3E}">
        <p14:creationId xmlns:p14="http://schemas.microsoft.com/office/powerpoint/2010/main" val="26844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423" y="1792884"/>
            <a:ext cx="90010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>
                <a:solidFill>
                  <a:schemeClr val="bg1"/>
                </a:solidFill>
              </a:rPr>
              <a:t>На Чернігівщині є місто Ніжин. Воно відоме далеко за межами України завдяки ніжинським огіркам. Мініатюрні огірочки ніжинського засолу </a:t>
            </a:r>
            <a:r>
              <a:rPr lang="uk-UA" sz="3200" b="1" dirty="0" smtClean="0">
                <a:solidFill>
                  <a:schemeClr val="bg1"/>
                </a:solidFill>
              </a:rPr>
              <a:t>замовляють </a:t>
            </a:r>
            <a:r>
              <a:rPr lang="uk-UA" sz="3200" b="1" dirty="0">
                <a:solidFill>
                  <a:schemeClr val="bg1"/>
                </a:solidFill>
              </a:rPr>
              <a:t>навіть </a:t>
            </a:r>
            <a:r>
              <a:rPr lang="uk-UA" sz="3200" b="1" dirty="0" smtClean="0">
                <a:solidFill>
                  <a:schemeClr val="bg1"/>
                </a:solidFill>
              </a:rPr>
              <a:t>для  </a:t>
            </a:r>
            <a:r>
              <a:rPr lang="uk-UA" sz="3200" b="1" dirty="0">
                <a:solidFill>
                  <a:schemeClr val="bg1"/>
                </a:solidFill>
              </a:rPr>
              <a:t>англійської  королеви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227" y="543739"/>
            <a:ext cx="10005356" cy="1171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текст, </a:t>
            </a:r>
            <a:r>
              <a:rPr lang="uk-UA" sz="3600" b="1" dirty="0">
                <a:solidFill>
                  <a:schemeClr val="bg1"/>
                </a:solidFill>
              </a:rPr>
              <a:t>щоб дізнатися, де стоїть пам’ятник огірку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Огірки Ніжин По-Ніжинські консервовані 450г — купити у Києві з доставкою |  kuldim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8" y="1787073"/>
            <a:ext cx="1584175" cy="20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1 УКР МОВА\1 Пономарьова\08 Речення\№101-Будую різні види речень\2026-04-14_184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81" y="3969204"/>
            <a:ext cx="4499960" cy="16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423" y="3947697"/>
            <a:ext cx="52755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речення про ніжинські огірки за поданою схемою. </a:t>
            </a:r>
            <a:r>
              <a:rPr lang="uk-UA" sz="2400" b="1" dirty="0" smtClean="0">
                <a:solidFill>
                  <a:srgbClr val="0070C0"/>
                </a:solidFill>
              </a:rPr>
              <a:t>Можете </a:t>
            </a:r>
            <a:r>
              <a:rPr lang="uk-UA" sz="2400" b="1" dirty="0">
                <a:solidFill>
                  <a:srgbClr val="0070C0"/>
                </a:solidFill>
              </a:rPr>
              <a:t>скористатися довідкою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30943" y="5180914"/>
            <a:ext cx="425248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295FFF"/>
                </a:solidFill>
              </a:rPr>
              <a:t>Довідка</a:t>
            </a:r>
            <a:r>
              <a:rPr lang="uk-UA" sz="2800" b="1" dirty="0" smtClean="0">
                <a:solidFill>
                  <a:srgbClr val="295FFF"/>
                </a:solidFill>
              </a:rPr>
              <a:t>: </a:t>
            </a:r>
            <a:r>
              <a:rPr lang="uk-UA" sz="2800" b="1" i="1" dirty="0" smtClean="0">
                <a:solidFill>
                  <a:srgbClr val="295FFF"/>
                </a:solidFill>
              </a:rPr>
              <a:t>Ніжин, огірки, прославити, ніжинський</a:t>
            </a:r>
            <a:r>
              <a:rPr lang="ru-RU" sz="2800" b="1" i="1" dirty="0" smtClean="0">
                <a:solidFill>
                  <a:srgbClr val="295FFF"/>
                </a:solidFill>
              </a:rPr>
              <a:t>.</a:t>
            </a:r>
            <a:endParaRPr lang="ru-RU" sz="2800" b="1" i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2125" y="1845618"/>
            <a:ext cx="100334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>
                <a:solidFill>
                  <a:schemeClr val="bg1"/>
                </a:solidFill>
              </a:rPr>
              <a:t> Україна дивує туристів </a:t>
            </a:r>
            <a:r>
              <a:rPr lang="uk-UA" sz="3200" b="1" dirty="0" smtClean="0">
                <a:solidFill>
                  <a:schemeClr val="bg1"/>
                </a:solidFill>
              </a:rPr>
              <a:t>різними </a:t>
            </a:r>
            <a:r>
              <a:rPr lang="uk-UA" sz="3200" b="1" dirty="0">
                <a:solidFill>
                  <a:schemeClr val="bg1"/>
                </a:solidFill>
              </a:rPr>
              <a:t>пам’ятниками. Є серед них і дуже кумедні. У Полтаві стоїть пам’ятник галушці, у Ніжині — огірку, на Сумщині — салу, а в Запорізькій області —  помідору.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5227" y="543739"/>
            <a:ext cx="10005356" cy="725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повідомлення 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6857" y="1341562"/>
            <a:ext cx="81369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У першому реченні </a:t>
            </a:r>
            <a:r>
              <a:rPr lang="uk-UA" sz="2400" b="1" dirty="0" smtClean="0">
                <a:solidFill>
                  <a:srgbClr val="0070C0"/>
                </a:solidFill>
              </a:rPr>
              <a:t>встановіть </a:t>
            </a:r>
            <a:r>
              <a:rPr lang="uk-UA" sz="2400" b="1" dirty="0">
                <a:solidFill>
                  <a:srgbClr val="0070C0"/>
                </a:solidFill>
              </a:rPr>
              <a:t>зв’язок слів за питаннями.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479" y="3933850"/>
            <a:ext cx="55367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</a:rPr>
              <a:t>Україна (що робить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258" y="4528168"/>
            <a:ext cx="55319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дивує (кого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126" y="5077401"/>
            <a:ext cx="550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дивує (чим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126" y="5673381"/>
            <a:ext cx="60920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пам'ятниками (якими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55527" y="2349674"/>
            <a:ext cx="129614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67695" y="2349674"/>
            <a:ext cx="113044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92632" y="2421682"/>
            <a:ext cx="113044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04418" y="3943393"/>
            <a:ext cx="1429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дивує;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4366" y="4492626"/>
            <a:ext cx="1841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туристів;   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4718" y="5077400"/>
            <a:ext cx="288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пам'ятниками;   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71951" y="566204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різними.   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4363839" y="2026508"/>
            <a:ext cx="163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----------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7748215" y="199137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-------------------</a:t>
            </a:r>
            <a:endParaRPr lang="uk-UA" sz="3600" dirty="0">
              <a:solidFill>
                <a:srgbClr val="FFFF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44353" y="2258161"/>
            <a:ext cx="1487838" cy="327041"/>
            <a:chOff x="1926340" y="-1834819"/>
            <a:chExt cx="1089071" cy="568728"/>
          </a:xfrm>
        </p:grpSpPr>
        <p:pic>
          <p:nvPicPr>
            <p:cNvPr id="2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83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Смачні пам'ятники України (фото) - Ukraine-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85" y="4058320"/>
            <a:ext cx="3330088" cy="221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/>
      <p:bldP spid="12" grpId="0"/>
      <p:bldP spid="14" grpId="0"/>
      <p:bldP spid="17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мачні пам'ятники України (фото) - Ukraine-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51" y="3480457"/>
            <a:ext cx="3999938" cy="2654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228" y="541692"/>
            <a:ext cx="10225916" cy="1159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Біля якого пам’ятника, згаданого у попередньому тексті,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хотілося б зробити </a:t>
            </a:r>
            <a:r>
              <a:rPr lang="uk-UA" sz="3600" b="1" dirty="0" err="1">
                <a:solidFill>
                  <a:schemeClr val="bg1"/>
                </a:solidFill>
              </a:rPr>
              <a:t>селфі</a:t>
            </a:r>
            <a:r>
              <a:rPr lang="uk-UA" sz="3600" b="1" dirty="0">
                <a:solidFill>
                  <a:schemeClr val="bg1"/>
                </a:solidFill>
              </a:rPr>
              <a:t>? Чому?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4094" y="1845618"/>
            <a:ext cx="6336704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 smtClean="0">
                <a:solidFill>
                  <a:srgbClr val="0070C0"/>
                </a:solidFill>
              </a:rPr>
              <a:t>текст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3–4 речення) про свої враження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В Украине ставят памятники не людям, а галушке, вареникам, салу, чернике,  бычку, огурцам, арбузам, дыне, помидору… | Хроніки та Коментар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6160"/>
          <a:stretch/>
        </p:blipFill>
        <p:spPr bwMode="auto">
          <a:xfrm>
            <a:off x="527613" y="3002002"/>
            <a:ext cx="3239523" cy="314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5 років тому у Ніжині встановили перший пам'ятник в Україні плодоовочевій  культурі – Ніжин.Cit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9181"/>
          <a:stretch/>
        </p:blipFill>
        <p:spPr bwMode="auto">
          <a:xfrm>
            <a:off x="8108254" y="1688164"/>
            <a:ext cx="3172889" cy="298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ам'ятник салу – Про Украї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98" y="2990096"/>
            <a:ext cx="2111109" cy="316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2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3 клас\01 УКР МОВА\1 Пономарьова\08 Речення\№101-Будую різні види речень\2026-04-14_190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289670"/>
            <a:ext cx="9141260" cy="32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28" y="3933850"/>
            <a:ext cx="2188462" cy="22695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арна Європейська була помічена на Одещині, на Кучурганському лимані, фото  - Телеграф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7309" r="13345" b="27999"/>
          <a:stretch/>
        </p:blipFill>
        <p:spPr bwMode="auto">
          <a:xfrm>
            <a:off x="3499741" y="4365898"/>
            <a:ext cx="3739869" cy="207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1 УКР МОВА\1 Пономарьова\08 Речення\№100-101-Утворюю словосполучення\2026-04-13_181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" y="1276947"/>
            <a:ext cx="7871192" cy="46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27" y="5639812"/>
            <a:ext cx="58326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утворюють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словосполучення?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15" y="1435516"/>
            <a:ext cx="2235471" cy="23182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8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23106" y="4609368"/>
            <a:ext cx="399286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rgbClr val="FFFF00"/>
                </a:solidFill>
              </a:rPr>
              <a:t>установити зв’язок </a:t>
            </a:r>
            <a:r>
              <a:rPr lang="uk-UA" sz="2800" b="1" dirty="0" smtClean="0">
                <a:solidFill>
                  <a:schemeClr val="bg1"/>
                </a:solidFill>
              </a:rPr>
              <a:t>між членами речення?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492269" y="4009471"/>
            <a:ext cx="1295262" cy="25866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5000" y="1792817"/>
            <a:ext cx="3737351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5093" y="1825357"/>
            <a:ext cx="3102512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Закінчену думку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493" y="2376268"/>
            <a:ext cx="4362410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Яку думку виражає речення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розповідне?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Питальне? Спонукальне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2578" y="405458"/>
            <a:ext cx="1029714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</a:rPr>
              <a:t>Кошик знань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51" y="1142426"/>
            <a:ext cx="3061340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>
                <a:solidFill>
                  <a:srgbClr val="FFFF00"/>
                </a:solidFill>
              </a:rPr>
              <a:t>речення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40282" y="1142426"/>
            <a:ext cx="4792110" cy="6503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/>
              <a:t>Це </a:t>
            </a:r>
            <a:r>
              <a:rPr lang="uk-UA" sz="2800" b="1" dirty="0" smtClean="0">
                <a:solidFill>
                  <a:srgbClr val="FFFF00"/>
                </a:solidFill>
              </a:rPr>
              <a:t>слова</a:t>
            </a:r>
            <a:r>
              <a:rPr lang="ru-RU" sz="2000" b="1" dirty="0" smtClean="0">
                <a:cs typeface="Times New Roman"/>
              </a:rPr>
              <a:t>, </a:t>
            </a:r>
            <a:r>
              <a:rPr lang="uk-UA" sz="2800" b="1" dirty="0" smtClean="0"/>
              <a:t>зв’язані </a:t>
            </a:r>
            <a:r>
              <a:rPr lang="uk-UA" sz="2800" b="1" dirty="0"/>
              <a:t>між </a:t>
            </a:r>
            <a:r>
              <a:rPr lang="uk-UA" sz="2800" b="1" dirty="0" smtClean="0"/>
              <a:t>собою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67360" y="2404373"/>
            <a:ext cx="6897279" cy="15294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розповідному</a:t>
            </a:r>
            <a:r>
              <a:rPr lang="uk-UA" sz="2800" b="1" dirty="0" smtClean="0"/>
              <a:t> про щось розповідається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питальному</a:t>
            </a:r>
            <a:r>
              <a:rPr lang="uk-UA" sz="2800" b="1" dirty="0" smtClean="0"/>
              <a:t> щось запитують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спонукальному</a:t>
            </a:r>
            <a:r>
              <a:rPr lang="uk-UA" sz="2800" b="1" dirty="0" smtClean="0"/>
              <a:t> спонукають до дії</a:t>
            </a:r>
            <a:r>
              <a:rPr lang="uk-UA" sz="2800" b="1" dirty="0" smtClean="0">
                <a:solidFill>
                  <a:srgbClr val="FFFF00"/>
                </a:solidFill>
              </a:rPr>
              <a:t>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221" y="3968955"/>
            <a:ext cx="3835618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 smtClean="0">
                <a:solidFill>
                  <a:srgbClr val="FFFF00"/>
                </a:solidFill>
              </a:rPr>
              <a:t>звертання</a:t>
            </a:r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9802" y="3994241"/>
            <a:ext cx="5873622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Слово або група слів, які вказують, </a:t>
            </a:r>
            <a:r>
              <a:rPr lang="uk-UA" sz="2800" b="1" dirty="0" smtClean="0">
                <a:solidFill>
                  <a:srgbClr val="FFFF00"/>
                </a:solidFill>
              </a:rPr>
              <a:t>до кого </a:t>
            </a:r>
            <a:r>
              <a:rPr lang="uk-UA" sz="2800" b="1" dirty="0" smtClean="0">
                <a:solidFill>
                  <a:srgbClr val="FFFF00"/>
                </a:solidFill>
              </a:rPr>
              <a:t>звертається мовець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9779" y="5085978"/>
            <a:ext cx="4980924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 допомогою </a:t>
            </a:r>
            <a:r>
              <a:rPr lang="uk-UA" sz="2800" b="1" dirty="0" smtClean="0">
                <a:solidFill>
                  <a:srgbClr val="FFFF00"/>
                </a:solidFill>
              </a:rPr>
              <a:t>запитань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989" y="5734050"/>
            <a:ext cx="3992866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Що є </a:t>
            </a:r>
            <a:r>
              <a:rPr lang="uk-UA" sz="2800" b="1" dirty="0" smtClean="0">
                <a:solidFill>
                  <a:srgbClr val="FFFF00"/>
                </a:solidFill>
              </a:rPr>
              <a:t>основою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5093" y="5731232"/>
            <a:ext cx="4980924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Підмет і присудок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28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6" grpId="0" animBg="1"/>
      <p:bldP spid="9" grpId="0" animBg="1"/>
      <p:bldP spid="17" grpId="0" animBg="1"/>
      <p:bldP spid="18" grpId="0" animBg="1"/>
      <p:bldP spid="14" grpId="0" animBg="1"/>
      <p:bldP spid="21" grpId="0" animBg="1"/>
      <p:bldP spid="2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0" y="621482"/>
            <a:ext cx="1057322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Складіть речення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495" y="1413570"/>
            <a:ext cx="964907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Одне із речень має </a:t>
            </a:r>
            <a:r>
              <a:rPr lang="uk-UA" sz="2800" b="1" dirty="0" smtClean="0">
                <a:solidFill>
                  <a:srgbClr val="0070C0"/>
                </a:solidFill>
              </a:rPr>
              <a:t>бути: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спонукальним</a:t>
            </a:r>
            <a:r>
              <a:rPr lang="uk-UA" sz="2800" b="1" dirty="0" smtClean="0">
                <a:solidFill>
                  <a:srgbClr val="0070C0"/>
                </a:solidFill>
              </a:rPr>
              <a:t>, питальним, розповідним, окличним.</a:t>
            </a:r>
          </a:p>
        </p:txBody>
      </p:sp>
      <p:pic>
        <p:nvPicPr>
          <p:cNvPr id="1026" name="Picture 2" descr="D:\Картинки до тестів\Сім_я\Та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92" y="2662251"/>
            <a:ext cx="2880360" cy="27432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Учні\Вічливі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558854"/>
            <a:ext cx="3688080" cy="2785872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Учні\Рисунок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5" y="2484948"/>
            <a:ext cx="3717585" cy="29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75265"/>
            <a:ext cx="6336704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будувати різні види речень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Побуваємо в Чернігові, в Ніжині, познайомимося з кумедними пам'ятниками.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Чому місто Чернігів так називається - різні версії від історик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51" y="3861842"/>
            <a:ext cx="460851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4314" y="538848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1392019"/>
            <a:ext cx="1879461" cy="2664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60117" y="1392018"/>
            <a:ext cx="416703" cy="52032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29798" y="4941962"/>
            <a:ext cx="9393702" cy="802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Складіть </a:t>
            </a:r>
            <a:r>
              <a:rPr lang="uk-UA" sz="2800" b="1" dirty="0">
                <a:solidFill>
                  <a:schemeClr val="bg1"/>
                </a:solidFill>
              </a:rPr>
              <a:t>речення з поданих </a:t>
            </a:r>
            <a:r>
              <a:rPr lang="uk-UA" sz="2800" b="1" dirty="0" smtClean="0">
                <a:solidFill>
                  <a:schemeClr val="bg1"/>
                </a:solidFill>
              </a:rPr>
              <a:t>слів. Який підмет ви могли би вставити?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78857" y="1392019"/>
            <a:ext cx="464143" cy="5795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63882" r="44799" b="20284"/>
          <a:stretch/>
        </p:blipFill>
        <p:spPr>
          <a:xfrm>
            <a:off x="1440000" y="2421682"/>
            <a:ext cx="2340000" cy="10861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51232" r="35990" b="35940"/>
          <a:stretch/>
        </p:blipFill>
        <p:spPr>
          <a:xfrm>
            <a:off x="3500059" y="2644593"/>
            <a:ext cx="2880000" cy="8799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31795" r="30631" b="49615"/>
          <a:stretch/>
        </p:blipFill>
        <p:spPr>
          <a:xfrm>
            <a:off x="6279066" y="2421682"/>
            <a:ext cx="3069446" cy="12752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t="14505" r="14193" b="68176"/>
          <a:stretch/>
        </p:blipFill>
        <p:spPr>
          <a:xfrm>
            <a:off x="1126904" y="3115144"/>
            <a:ext cx="2673440" cy="10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88751" y="3213770"/>
            <a:ext cx="739967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</a:rPr>
              <a:t>Друзі </a:t>
            </a:r>
            <a:r>
              <a:rPr lang="uk-UA" sz="3600" b="1" dirty="0" smtClean="0">
                <a:solidFill>
                  <a:schemeClr val="bg1"/>
                </a:solidFill>
              </a:rPr>
              <a:t>відвідали стародавнє місто Чернігів.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Складіть </a:t>
            </a:r>
            <a:r>
              <a:rPr lang="uk-UA" sz="3600" b="1" dirty="0">
                <a:solidFill>
                  <a:schemeClr val="bg1"/>
                </a:solidFill>
              </a:rPr>
              <a:t>речення з поданих слів і </a:t>
            </a:r>
            <a:r>
              <a:rPr lang="uk-UA" sz="3600" b="1" dirty="0" smtClean="0">
                <a:solidFill>
                  <a:schemeClr val="bg1"/>
                </a:solidFill>
              </a:rPr>
              <a:t>запишіть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040" y="1917626"/>
            <a:ext cx="729097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 Чернігів</a:t>
            </a:r>
            <a:r>
              <a:rPr lang="uk-UA" sz="3600" b="1" dirty="0">
                <a:solidFill>
                  <a:schemeClr val="bg1"/>
                </a:solidFill>
              </a:rPr>
              <a:t>, друзі, місто, стародавній, відвідати.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647" y="1539145"/>
            <a:ext cx="1685422" cy="34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856806" y="3771798"/>
            <a:ext cx="100811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22897" y="3843806"/>
            <a:ext cx="20742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22897" y="3771798"/>
            <a:ext cx="20742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623040" y="1351532"/>
            <a:ext cx="73077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головні  і  другорядні  члени  речення.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9401423" y="344863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-------</a:t>
            </a:r>
            <a:endParaRPr lang="uk-UA" sz="3600" dirty="0">
              <a:solidFill>
                <a:srgbClr val="FFFF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97166" y="3650055"/>
            <a:ext cx="2304256" cy="327041"/>
            <a:chOff x="1926340" y="-1834819"/>
            <a:chExt cx="1089071" cy="568728"/>
          </a:xfrm>
        </p:grpSpPr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83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D59FFE4-E234-40BA-9B86-A6DCB87A37E8}"/>
              </a:ext>
            </a:extLst>
          </p:cNvPr>
          <p:cNvSpPr txBox="1"/>
          <p:nvPr/>
        </p:nvSpPr>
        <p:spPr>
          <a:xfrm>
            <a:off x="3571751" y="3917555"/>
            <a:ext cx="188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------------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3039" y="4552503"/>
            <a:ext cx="650143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Відвідали ……… місто Чернігів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місто ……….. стародавнє</a:t>
            </a:r>
            <a:endParaRPr lang="uk-UA" sz="3600" b="1" dirty="0" smtClean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5944" y="4416618"/>
            <a:ext cx="1294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(що?)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4918" y="5012888"/>
            <a:ext cx="1472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(яке?) </a:t>
            </a:r>
          </a:p>
        </p:txBody>
      </p: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23" grpId="0"/>
      <p:bldP spid="27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452" y="4592585"/>
            <a:ext cx="76328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Вал </a:t>
            </a:r>
            <a:r>
              <a:rPr lang="uk-UA" sz="3200" b="1" dirty="0"/>
              <a:t>– високий земляний насип навколо поселення для захисту від ворога</a:t>
            </a:r>
            <a:r>
              <a:rPr lang="ru-RU" sz="3200" b="1" dirty="0"/>
              <a:t>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369151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Прочитайте, </a:t>
            </a:r>
            <a:r>
              <a:rPr lang="uk-UA" sz="3600" b="1" dirty="0">
                <a:solidFill>
                  <a:schemeClr val="bg1"/>
                </a:solidFill>
              </a:rPr>
              <a:t>що найбільше зацікавило Щебетунчика і Ґаджика в Чернігові.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888" y="2421682"/>
            <a:ext cx="763284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/>
              <a:t>У Чернігові туристів приваблює високий </a:t>
            </a:r>
            <a:r>
              <a:rPr lang="uk-UA" sz="3200" b="1" dirty="0">
                <a:solidFill>
                  <a:srgbClr val="FFFF00"/>
                </a:solidFill>
              </a:rPr>
              <a:t>вал</a:t>
            </a:r>
            <a:r>
              <a:rPr lang="uk-UA" sz="3200" b="1" dirty="0"/>
              <a:t>. Тут по колу розміщено дванадцять стародавніх гармат. Вони були </a:t>
            </a:r>
            <a:r>
              <a:rPr lang="uk-UA" sz="3200" b="1" dirty="0" smtClean="0"/>
              <a:t>поставлені </a:t>
            </a:r>
            <a:r>
              <a:rPr lang="uk-UA" sz="3200" b="1" dirty="0"/>
              <a:t>для охорони міста. </a:t>
            </a:r>
            <a:endParaRPr lang="uk-UA" sz="32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454" y="1554766"/>
            <a:ext cx="7624283" cy="8669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800" b="1" dirty="0">
                <a:solidFill>
                  <a:srgbClr val="0070C0"/>
                </a:solidFill>
              </a:rPr>
              <a:t>як </a:t>
            </a:r>
            <a:r>
              <a:rPr lang="uk-UA" sz="2800" b="1" dirty="0" smtClean="0">
                <a:solidFill>
                  <a:srgbClr val="0070C0"/>
                </a:solidFill>
              </a:rPr>
              <a:t>розумієте </a:t>
            </a:r>
            <a:r>
              <a:rPr lang="uk-UA" sz="2800" b="1" dirty="0">
                <a:solidFill>
                  <a:srgbClr val="0070C0"/>
                </a:solidFill>
              </a:rPr>
              <a:t>значення слова </a:t>
            </a:r>
            <a:r>
              <a:rPr lang="uk-UA" sz="2800" b="1" dirty="0" smtClean="0">
                <a:solidFill>
                  <a:srgbClr val="FF0000"/>
                </a:solidFill>
              </a:rPr>
              <a:t>вал</a:t>
            </a:r>
            <a:r>
              <a:rPr lang="uk-UA" sz="2800" b="1" dirty="0" smtClean="0">
                <a:solidFill>
                  <a:srgbClr val="0070C0"/>
                </a:solidFill>
              </a:rPr>
              <a:t>. Перевірте себе за </a:t>
            </a:r>
            <a:r>
              <a:rPr lang="uk-UA" sz="2800" b="1" dirty="0">
                <a:solidFill>
                  <a:srgbClr val="0070C0"/>
                </a:solidFill>
              </a:rPr>
              <a:t>словником.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99413" y="3417034"/>
            <a:ext cx="700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95887" y="2997746"/>
            <a:ext cx="20162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95887" y="2925738"/>
            <a:ext cx="20162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Пушки на Валу, Чернигов ::: альбом Моя Украина ::: ГОРОДА и СТРАНЫ »  Украина / фото 22939216 675 x 900 io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19" y="1554766"/>
            <a:ext cx="2682320" cy="357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3910" y="5806058"/>
            <a:ext cx="100626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Запишіть по пам’яті перше </a:t>
            </a:r>
            <a:r>
              <a:rPr lang="uk-UA" sz="2800" b="1" dirty="0">
                <a:solidFill>
                  <a:srgbClr val="0070C0"/>
                </a:solidFill>
              </a:rPr>
              <a:t>речення.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головні члени.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11189</TotalTime>
  <Words>672</Words>
  <Application>Microsoft Office PowerPoint</Application>
  <PresentationFormat>Произвольный</PresentationFormat>
  <Paragraphs>127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Будую різні види речень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862</cp:revision>
  <dcterms:created xsi:type="dcterms:W3CDTF">2025-08-27T14:01:18Z</dcterms:created>
  <dcterms:modified xsi:type="dcterms:W3CDTF">2026-04-14T16:18:34Z</dcterms:modified>
</cp:coreProperties>
</file>