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764" r:id="rId3"/>
    <p:sldId id="767" r:id="rId4"/>
    <p:sldId id="739" r:id="rId5"/>
    <p:sldId id="745" r:id="rId6"/>
    <p:sldId id="746" r:id="rId7"/>
    <p:sldId id="747" r:id="rId8"/>
    <p:sldId id="748" r:id="rId9"/>
    <p:sldId id="763" r:id="rId10"/>
    <p:sldId id="750" r:id="rId11"/>
    <p:sldId id="751" r:id="rId12"/>
    <p:sldId id="752" r:id="rId13"/>
    <p:sldId id="768" r:id="rId14"/>
    <p:sldId id="766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11274" y="1125538"/>
            <a:ext cx="8856984" cy="165618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smtClean="0">
                <a:ln w="38100">
                  <a:noFill/>
                </a:ln>
                <a:solidFill>
                  <a:srgbClr val="0070C0"/>
                </a:solidFill>
              </a:rPr>
              <a:t>Узагальнення знань про речення</a:t>
            </a:r>
            <a:endParaRPr lang="ru-RU" sz="5400" b="1" dirty="0">
              <a:ln w="38100"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748215" y="3945257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5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smtClean="0">
                <a:solidFill>
                  <a:srgbClr val="0070C0"/>
                </a:solidFill>
              </a:rPr>
              <a:t>Речення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103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7535" y="3213770"/>
            <a:ext cx="2401146" cy="24233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8594" y="2925738"/>
            <a:ext cx="7471786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Соня очам своїм не повірила. Дівчинка навчалася у третьому класі. Вона давно не вірила в усіляких казкових істот. Але зараз вона сама бачила… За вікном пролетіло волохате чудовисько.</a:t>
            </a:r>
          </a:p>
          <a:p>
            <a:pPr algn="r"/>
            <a:r>
              <a:rPr lang="uk-UA" sz="3200" i="1" dirty="0">
                <a:solidFill>
                  <a:schemeClr val="bg1"/>
                </a:solidFill>
              </a:rPr>
              <a:t>За Сашком </a:t>
            </a:r>
            <a:r>
              <a:rPr lang="uk-UA" sz="3200" i="1" dirty="0" err="1">
                <a:solidFill>
                  <a:schemeClr val="bg1"/>
                </a:solidFill>
              </a:rPr>
              <a:t>Дерманським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8" t="18129"/>
          <a:stretch/>
        </p:blipFill>
        <p:spPr>
          <a:xfrm>
            <a:off x="8684319" y="2490470"/>
            <a:ext cx="2256217" cy="336882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154171" y="1860327"/>
            <a:ext cx="6665495" cy="920252"/>
            <a:chOff x="4347326" y="1779506"/>
            <a:chExt cx="6665495" cy="92025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347326" y="1779506"/>
              <a:ext cx="6665495" cy="920252"/>
              <a:chOff x="4388881" y="4992593"/>
              <a:chExt cx="6665495" cy="92025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388881" y="4992593"/>
                <a:ext cx="6665495" cy="92025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uk-UA" sz="4000" b="1" dirty="0"/>
                  <a:t>                                                       . </a:t>
                </a: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9288379" y="5779822"/>
                <a:ext cx="1326412" cy="3111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grpSp>
            <p:nvGrpSpPr>
              <p:cNvPr id="21" name="Группа 20"/>
              <p:cNvGrpSpPr/>
              <p:nvPr/>
            </p:nvGrpSpPr>
            <p:grpSpPr>
              <a:xfrm>
                <a:off x="6191350" y="5758493"/>
                <a:ext cx="1354608" cy="59826"/>
                <a:chOff x="4718755" y="3744154"/>
                <a:chExt cx="1083734" cy="84804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4718756" y="3744154"/>
                  <a:ext cx="1083733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4718755" y="3828958"/>
                  <a:ext cx="1083733" cy="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4898862" y="5788406"/>
                <a:ext cx="904675" cy="2606"/>
                <a:chOff x="4712695" y="3280600"/>
                <a:chExt cx="904675" cy="2606"/>
              </a:xfrm>
            </p:grpSpPr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4712695" y="3280600"/>
                  <a:ext cx="235163" cy="1142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5045791" y="3282064"/>
                  <a:ext cx="235163" cy="1142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5382207" y="3280600"/>
                  <a:ext cx="235163" cy="1142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</p:grpSp>
        </p:grpSp>
        <p:pic>
          <p:nvPicPr>
            <p:cNvPr id="18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1835" y="2239632"/>
              <a:ext cx="1171133" cy="418482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8" name="Пятиугольник 7"/>
          <p:cNvSpPr/>
          <p:nvPr/>
        </p:nvSpPr>
        <p:spPr>
          <a:xfrm>
            <a:off x="1015467" y="1341562"/>
            <a:ext cx="10153128" cy="93610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6.</a:t>
            </a:r>
            <a:r>
              <a:rPr lang="uk-UA" sz="2800" b="1" dirty="0" smtClean="0">
                <a:solidFill>
                  <a:srgbClr val="0070C0"/>
                </a:solidFill>
              </a:rPr>
              <a:t> Прочитайте </a:t>
            </a:r>
            <a:r>
              <a:rPr lang="uk-UA" sz="2800" b="1" dirty="0">
                <a:solidFill>
                  <a:srgbClr val="0070C0"/>
                </a:solidFill>
              </a:rPr>
              <a:t>текст. </a:t>
            </a:r>
            <a:r>
              <a:rPr lang="uk-UA" sz="28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800" b="1" dirty="0">
                <a:solidFill>
                  <a:srgbClr val="0070C0"/>
                </a:solidFill>
              </a:rPr>
              <a:t>речення, якому відповідає така </a:t>
            </a:r>
            <a:r>
              <a:rPr lang="uk-UA" sz="2800" b="1" dirty="0" smtClean="0">
                <a:solidFill>
                  <a:srgbClr val="0070C0"/>
                </a:solidFill>
              </a:rPr>
              <a:t>схема і підкресліть всі члени речення.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48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7452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60757" y="1405236"/>
            <a:ext cx="10153128" cy="584398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rgbClr val="0070C0"/>
                </a:solidFill>
              </a:rPr>
              <a:t>Завдання 7</a:t>
            </a:r>
            <a:r>
              <a:rPr lang="uk-UA" sz="2800" b="1" dirty="0" smtClean="0">
                <a:solidFill>
                  <a:srgbClr val="0070C0"/>
                </a:solidFill>
              </a:rPr>
              <a:t>. Складіть </a:t>
            </a:r>
            <a:r>
              <a:rPr lang="uk-UA" sz="2800" b="1" dirty="0">
                <a:solidFill>
                  <a:srgbClr val="0070C0"/>
                </a:solidFill>
              </a:rPr>
              <a:t>речення за поданою схемою і </a:t>
            </a:r>
            <a:r>
              <a:rPr lang="uk-UA" sz="2800" b="1" dirty="0" smtClean="0">
                <a:solidFill>
                  <a:srgbClr val="0070C0"/>
                </a:solidFill>
              </a:rPr>
              <a:t>запишіть.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757" y="3015631"/>
            <a:ext cx="6831474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В Україні живе волелюбний народ. </a:t>
            </a:r>
            <a:endParaRPr lang="uk-UA" sz="4000" b="1" dirty="0"/>
          </a:p>
        </p:txBody>
      </p:sp>
      <p:pic>
        <p:nvPicPr>
          <p:cNvPr id="2050" name="Picture 2" descr="D:\3 клас\01 УКР МОВА\1 Пономарьова\08 Речення\№103-Діагностична робота з розділу «Речення»\2026-04-15_232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31" y="2078488"/>
            <a:ext cx="5760640" cy="80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✓ Прийом попередніх замовлень (бронь) - Весна-2025 Саджанці троянди шраб  Бель де Сегоза (Belle de Segosa). Dominique Massad, Франція, 2013 р. ✓ Вік  саджанця: 2 роки. Ціна 95 грн. Бель де Сего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2997746"/>
            <a:ext cx="3295253" cy="32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465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2925" y="549474"/>
            <a:ext cx="10403682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72925" y="1331076"/>
            <a:ext cx="10403682" cy="97015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8.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err="1" smtClean="0">
                <a:solidFill>
                  <a:srgbClr val="0070C0"/>
                </a:solidFill>
              </a:rPr>
              <a:t>Утворіть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словосполучення зі слів поданого речення і </a:t>
            </a:r>
            <a:r>
              <a:rPr lang="uk-UA" sz="2800" b="1" dirty="0" smtClean="0">
                <a:solidFill>
                  <a:srgbClr val="0070C0"/>
                </a:solidFill>
              </a:rPr>
              <a:t>запишіть. Підкресліть </a:t>
            </a:r>
            <a:r>
              <a:rPr lang="uk-UA" sz="2800" b="1" dirty="0">
                <a:solidFill>
                  <a:srgbClr val="0070C0"/>
                </a:solidFill>
              </a:rPr>
              <a:t>головне слово в кожному з них.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313" y="2396954"/>
            <a:ext cx="669790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 небі з'явився срібний місяць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</a:p>
          <a:p>
            <a:endParaRPr lang="uk-UA" sz="1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0313" y="3272711"/>
            <a:ext cx="66979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Місяць </a:t>
            </a:r>
            <a:r>
              <a:rPr lang="uk-UA" sz="3600" b="1" dirty="0">
                <a:solidFill>
                  <a:schemeClr val="bg1"/>
                </a:solidFill>
              </a:rPr>
              <a:t>(що зробив?) з'явився</a:t>
            </a:r>
            <a:r>
              <a:rPr lang="uk-UA" sz="3600" b="1" dirty="0" smtClean="0">
                <a:solidFill>
                  <a:schemeClr val="bg1"/>
                </a:solidFill>
              </a:rPr>
              <a:t>; 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місяць </a:t>
            </a:r>
            <a:r>
              <a:rPr lang="uk-UA" sz="3600" b="1" dirty="0">
                <a:solidFill>
                  <a:schemeClr val="bg1"/>
                </a:solidFill>
              </a:rPr>
              <a:t>(який</a:t>
            </a:r>
            <a:r>
              <a:rPr lang="uk-UA" sz="3600" b="1" dirty="0" smtClean="0">
                <a:solidFill>
                  <a:schemeClr val="bg1"/>
                </a:solidFill>
              </a:rPr>
              <a:t>?)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з'явився (де</a:t>
            </a:r>
            <a:r>
              <a:rPr lang="uk-UA" sz="3600" b="1" dirty="0" smtClean="0">
                <a:solidFill>
                  <a:schemeClr val="bg1"/>
                </a:solidFill>
              </a:rPr>
              <a:t>?)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020023" y="2925738"/>
            <a:ext cx="158417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35647" y="2954505"/>
            <a:ext cx="172819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35647" y="3069754"/>
            <a:ext cx="172819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113783" y="3863583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срібний;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3799" y="4365898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 небі. </a:t>
            </a:r>
          </a:p>
        </p:txBody>
      </p:sp>
      <p:pic>
        <p:nvPicPr>
          <p:cNvPr id="1026" name="Picture 2" descr="Прислів'я та приказки про місяць та зорі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98" y="3280652"/>
            <a:ext cx="3678238" cy="16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50313" y="4365898"/>
            <a:ext cx="158417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60370" y="4869954"/>
            <a:ext cx="158417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3432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Картинки до тестів\!!! Учні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1" y="4293890"/>
            <a:ext cx="43421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2925" y="549474"/>
            <a:ext cx="10403682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91761" y="1331076"/>
            <a:ext cx="9971634" cy="970150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9.</a:t>
            </a:r>
            <a:r>
              <a:rPr lang="uk-UA" sz="2800" b="1" dirty="0" smtClean="0">
                <a:solidFill>
                  <a:srgbClr val="0070C0"/>
                </a:solidFill>
              </a:rPr>
              <a:t> Прочитайте </a:t>
            </a:r>
            <a:r>
              <a:rPr lang="uk-UA" sz="2800" b="1" dirty="0">
                <a:solidFill>
                  <a:srgbClr val="0070C0"/>
                </a:solidFill>
              </a:rPr>
              <a:t>словосполучення. </a:t>
            </a:r>
            <a:r>
              <a:rPr lang="uk-UA" sz="2800" b="1" dirty="0" smtClean="0">
                <a:solidFill>
                  <a:srgbClr val="0070C0"/>
                </a:solidFill>
              </a:rPr>
              <a:t>Поставте </a:t>
            </a:r>
            <a:r>
              <a:rPr lang="uk-UA" sz="2800" b="1" dirty="0">
                <a:solidFill>
                  <a:srgbClr val="0070C0"/>
                </a:solidFill>
              </a:rPr>
              <a:t>питання від головного слова до залежного.</a:t>
            </a:r>
          </a:p>
        </p:txBody>
      </p:sp>
      <p:pic>
        <p:nvPicPr>
          <p:cNvPr id="3074" name="Picture 2" descr="D:\3 клас\01 УКР МОВА\1 Пономарьова\08 Речення\№103-Діагностична робота з розділу «Речення»\2026-04-15_2339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61" y="2376444"/>
            <a:ext cx="6245830" cy="227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01087" y="2326410"/>
            <a:ext cx="1413589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яка?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760" y="3022775"/>
            <a:ext cx="176419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кому?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6445" y="3730661"/>
            <a:ext cx="1633463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в що?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22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728" y="476782"/>
            <a:ext cx="10004351" cy="72024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1004" y="1269554"/>
            <a:ext cx="9026673" cy="61818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</a:rPr>
              <a:t>Чи справдилися ваші очікування від уроку?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75" y="2018533"/>
            <a:ext cx="1904802" cy="28286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532875" y="5075164"/>
            <a:ext cx="2004328" cy="1198904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Мені все під силу!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8190" y="5050924"/>
            <a:ext cx="2175725" cy="11989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Позитивні емоції!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91571" y="5050924"/>
            <a:ext cx="1939654" cy="11989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Цікаві знання!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49068" y="5050924"/>
            <a:ext cx="2004328" cy="1198904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0" y="2007820"/>
            <a:ext cx="1966849" cy="281729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035818" y="2018533"/>
            <a:ext cx="1917578" cy="280658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3568191" y="2043089"/>
            <a:ext cx="2081068" cy="28181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00596" y="2018533"/>
            <a:ext cx="8496944" cy="230088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Які речення бувають і що вони виражають? </a:t>
            </a:r>
            <a:endParaRPr lang="uk-UA" sz="3200" b="1" dirty="0">
              <a:solidFill>
                <a:srgbClr val="0070C0"/>
              </a:solidFill>
              <a:ea typeface="Arial Unicode MS" pitchFamily="34" charset="-128"/>
              <a:cs typeface="Times New Roman" pitchFamily="18" charset="0"/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На що вказує звертання?</a:t>
            </a:r>
            <a:endParaRPr lang="ru-RU" sz="3200" b="1" dirty="0">
              <a:solidFill>
                <a:srgbClr val="0070C0"/>
              </a:solidFill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Що таке основа речення?</a:t>
            </a:r>
            <a:endParaRPr lang="ru-RU" sz="3200" b="1" dirty="0">
              <a:solidFill>
                <a:srgbClr val="0070C0"/>
              </a:solidFill>
            </a:endParaRPr>
          </a:p>
          <a:p>
            <a:pPr indent="272034" defTabSz="108813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Як утворити </a:t>
            </a:r>
            <a:r>
              <a:rPr lang="uk-UA" sz="3200" b="1" dirty="0" err="1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словосполученя</a:t>
            </a:r>
            <a:r>
              <a:rPr lang="uk-UA" sz="3200" b="1" dirty="0" smtClean="0">
                <a:solidFill>
                  <a:srgbClr val="0070C0"/>
                </a:solidFill>
                <a:ea typeface="Arial Unicode MS" pitchFamily="34" charset="-128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57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8" grpId="0" animBg="1"/>
      <p:bldP spid="1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4741" y="1252494"/>
            <a:ext cx="9864879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Розгляньте пропозиції веселих олівців. Які ваші очікування від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349666" y="4757588"/>
            <a:ext cx="2567477" cy="1268131"/>
          </a:xfrm>
          <a:prstGeom prst="horizontalScrol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517798" y="4688805"/>
            <a:ext cx="2511233" cy="1268131"/>
          </a:xfrm>
          <a:prstGeom prst="horizontalScroll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319278" y="4705638"/>
            <a:ext cx="1858536" cy="1268131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44248" y="4748422"/>
            <a:ext cx="2131577" cy="126813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164039" y="1827210"/>
            <a:ext cx="2013775" cy="294737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8717209" y="1879646"/>
            <a:ext cx="2112412" cy="286058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59" y="1879647"/>
            <a:ext cx="1984758" cy="294737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8" y="1804688"/>
            <a:ext cx="2057663" cy="29473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3963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74314" y="538848"/>
            <a:ext cx="10258277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Запишіть дату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99" y="1392019"/>
            <a:ext cx="1879461" cy="26643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271464" y="1188000"/>
            <a:ext cx="1934069" cy="76732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56733" y="1362624"/>
            <a:ext cx="474665" cy="5926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94066" y="1341561"/>
            <a:ext cx="491534" cy="6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21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549474"/>
            <a:ext cx="95050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9943" y="1371151"/>
            <a:ext cx="5537734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Ґаджик</a:t>
            </a:r>
            <a:r>
              <a:rPr lang="uk-UA" sz="3200" b="1" dirty="0">
                <a:solidFill>
                  <a:srgbClr val="0070C0"/>
                </a:solidFill>
              </a:rPr>
              <a:t>, Родзинка, </a:t>
            </a:r>
            <a:r>
              <a:rPr lang="uk-UA" sz="3200" b="1" dirty="0" err="1">
                <a:solidFill>
                  <a:srgbClr val="0070C0"/>
                </a:solidFill>
              </a:rPr>
              <a:t>Читалочка</a:t>
            </a:r>
            <a:r>
              <a:rPr lang="uk-UA" sz="3200" b="1" dirty="0">
                <a:solidFill>
                  <a:srgbClr val="0070C0"/>
                </a:solidFill>
              </a:rPr>
              <a:t> і Щебетунчик цікавляться, що </a:t>
            </a:r>
            <a:r>
              <a:rPr lang="uk-UA" sz="3200" b="1" dirty="0" smtClean="0">
                <a:solidFill>
                  <a:srgbClr val="0070C0"/>
                </a:solidFill>
              </a:rPr>
              <a:t>ви знаєте </a:t>
            </a:r>
            <a:r>
              <a:rPr lang="uk-UA" sz="3200" b="1" dirty="0">
                <a:solidFill>
                  <a:srgbClr val="0070C0"/>
                </a:solidFill>
              </a:rPr>
              <a:t>про </a:t>
            </a:r>
            <a:r>
              <a:rPr lang="uk-UA" sz="3200" b="1" dirty="0" smtClean="0">
                <a:solidFill>
                  <a:srgbClr val="0070C0"/>
                </a:solidFill>
              </a:rPr>
              <a:t>речення. Виконайте </a:t>
            </a:r>
            <a:r>
              <a:rPr lang="uk-UA" sz="3200" b="1" dirty="0">
                <a:solidFill>
                  <a:srgbClr val="0070C0"/>
                </a:solidFill>
              </a:rPr>
              <a:t>їх завдання.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315982" y="1341562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785" r="4765"/>
          <a:stretch/>
        </p:blipFill>
        <p:spPr>
          <a:xfrm>
            <a:off x="6596087" y="3559454"/>
            <a:ext cx="3195464" cy="27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272320"/>
            <a:ext cx="10153128" cy="789321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rgbClr val="0070C0"/>
                </a:solidFill>
              </a:rPr>
              <a:t>Завдання 1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Прочитайте </a:t>
            </a:r>
            <a:r>
              <a:rPr lang="uk-UA" sz="2800" b="1" dirty="0">
                <a:solidFill>
                  <a:srgbClr val="0070C0"/>
                </a:solidFill>
              </a:rPr>
              <a:t>вірш. </a:t>
            </a:r>
            <a:r>
              <a:rPr lang="uk-UA" sz="2800" b="1" dirty="0" smtClean="0">
                <a:solidFill>
                  <a:srgbClr val="0070C0"/>
                </a:solidFill>
              </a:rPr>
              <a:t>Визначте питальне і спонукальне </a:t>
            </a:r>
            <a:r>
              <a:rPr lang="uk-UA" sz="2800" b="1" dirty="0">
                <a:solidFill>
                  <a:srgbClr val="0070C0"/>
                </a:solidFill>
              </a:rPr>
              <a:t>речення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869380" y="2328929"/>
            <a:ext cx="2250250" cy="24445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43759" y="2218900"/>
            <a:ext cx="7178831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Тихесенько вечір на землю спадає,</a:t>
            </a:r>
          </a:p>
          <a:p>
            <a:r>
              <a:rPr lang="uk-UA" sz="3200" b="1" dirty="0"/>
              <a:t>І сонце сідає в темнесенький гай.</a:t>
            </a:r>
          </a:p>
          <a:p>
            <a:r>
              <a:rPr lang="uk-UA" sz="3200" b="1" dirty="0"/>
              <a:t>Ой сонечко ясне, невже ти втомилось,</a:t>
            </a:r>
          </a:p>
          <a:p>
            <a:r>
              <a:rPr lang="uk-UA" sz="3200" b="1" dirty="0"/>
              <a:t>Чи ти розгнівилось? Іще не лягай!</a:t>
            </a:r>
          </a:p>
          <a:p>
            <a:pPr algn="r"/>
            <a:r>
              <a:rPr lang="uk-UA" sz="3200" i="1" dirty="0"/>
              <a:t>Володимир Самійленко</a:t>
            </a:r>
          </a:p>
        </p:txBody>
      </p:sp>
    </p:spTree>
    <p:extLst>
      <p:ext uri="{BB962C8B-B14F-4D97-AF65-F5344CB8AC3E}">
        <p14:creationId xmlns:p14="http://schemas.microsoft.com/office/powerpoint/2010/main" val="25920784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465517" y="1341562"/>
            <a:ext cx="9253028" cy="1008112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2</a:t>
            </a:r>
            <a:r>
              <a:rPr lang="uk-UA" sz="2800" b="1" dirty="0" smtClean="0">
                <a:solidFill>
                  <a:srgbClr val="0070C0"/>
                </a:solidFill>
              </a:rPr>
              <a:t>. Прочитайте </a:t>
            </a:r>
            <a:r>
              <a:rPr lang="uk-UA" sz="2800" b="1" dirty="0">
                <a:solidFill>
                  <a:srgbClr val="0070C0"/>
                </a:solidFill>
              </a:rPr>
              <a:t>речення. </a:t>
            </a:r>
            <a:r>
              <a:rPr lang="uk-UA" sz="2800" b="1" dirty="0" smtClean="0">
                <a:solidFill>
                  <a:srgbClr val="0070C0"/>
                </a:solidFill>
              </a:rPr>
              <a:t>Перебудуйте </a:t>
            </a:r>
            <a:r>
              <a:rPr lang="uk-UA" sz="2800" b="1" dirty="0">
                <a:solidFill>
                  <a:srgbClr val="0070C0"/>
                </a:solidFill>
              </a:rPr>
              <a:t>його на питальне і спонукальне. </a:t>
            </a:r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>
                <a:solidFill>
                  <a:srgbClr val="0070C0"/>
                </a:solidFill>
              </a:rPr>
              <a:t>утворені речення.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9503" y="2545913"/>
            <a:ext cx="651672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Друзі </a:t>
            </a:r>
            <a:r>
              <a:rPr lang="uk-UA" sz="3600" b="1" dirty="0"/>
              <a:t>подорожували Україною.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r="8072"/>
          <a:stretch/>
        </p:blipFill>
        <p:spPr>
          <a:xfrm>
            <a:off x="8900343" y="2512777"/>
            <a:ext cx="2538728" cy="275099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641978" y="3565107"/>
            <a:ext cx="59117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Хто подорожував Україною?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4398" y="4614946"/>
            <a:ext cx="63869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Друзі, подорожуйте Україною!</a:t>
            </a:r>
          </a:p>
        </p:txBody>
      </p:sp>
    </p:spTree>
    <p:extLst>
      <p:ext uri="{BB962C8B-B14F-4D97-AF65-F5344CB8AC3E}">
        <p14:creationId xmlns:p14="http://schemas.microsoft.com/office/powerpoint/2010/main" val="38723776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357505" y="1269554"/>
            <a:ext cx="9469052" cy="864096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3. </a:t>
            </a:r>
            <a:r>
              <a:rPr lang="uk-UA" sz="2800" b="1" dirty="0" smtClean="0">
                <a:solidFill>
                  <a:srgbClr val="0070C0"/>
                </a:solidFill>
              </a:rPr>
              <a:t>Прочитайте </a:t>
            </a:r>
            <a:r>
              <a:rPr lang="uk-UA" sz="2800" b="1" dirty="0">
                <a:solidFill>
                  <a:srgbClr val="0070C0"/>
                </a:solidFill>
              </a:rPr>
              <a:t>жарт. </a:t>
            </a:r>
            <a:r>
              <a:rPr lang="uk-UA" sz="2800" b="1" dirty="0" smtClean="0">
                <a:solidFill>
                  <a:srgbClr val="0070C0"/>
                </a:solidFill>
              </a:rPr>
              <a:t>Визначте речення </a:t>
            </a:r>
            <a:r>
              <a:rPr lang="uk-UA" sz="2800" b="1" dirty="0">
                <a:solidFill>
                  <a:srgbClr val="0070C0"/>
                </a:solidFill>
              </a:rPr>
              <a:t>зі звертанням. </a:t>
            </a:r>
            <a:r>
              <a:rPr lang="uk-UA" sz="2800" b="1" dirty="0" smtClean="0">
                <a:solidFill>
                  <a:srgbClr val="0070C0"/>
                </a:solidFill>
              </a:rPr>
              <a:t>Назвіть </a:t>
            </a:r>
            <a:r>
              <a:rPr lang="uk-UA" sz="2800" b="1" dirty="0">
                <a:solidFill>
                  <a:srgbClr val="0070C0"/>
                </a:solidFill>
              </a:rPr>
              <a:t>звертання.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1015467" y="2229768"/>
            <a:ext cx="206565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3184392" y="2229768"/>
            <a:ext cx="698477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 – Мамо, сьогодні вчитель питав увесь клас. І ніхто, крім мене, не відповів.</a:t>
            </a:r>
          </a:p>
          <a:p>
            <a:r>
              <a:rPr lang="uk-UA" sz="3200" b="1" dirty="0" smtClean="0"/>
              <a:t> </a:t>
            </a:r>
            <a:r>
              <a:rPr lang="uk-UA" sz="3200" b="1" dirty="0"/>
              <a:t>– А що ж він питав?</a:t>
            </a:r>
          </a:p>
          <a:p>
            <a:r>
              <a:rPr lang="uk-UA" sz="3200" b="1" dirty="0" smtClean="0"/>
              <a:t> </a:t>
            </a:r>
            <a:r>
              <a:rPr lang="uk-UA" sz="3200" b="1" dirty="0"/>
              <a:t>– Хто розбив вікно?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– </a:t>
            </a:r>
            <a:r>
              <a:rPr lang="uk-UA" sz="3200" b="1" dirty="0"/>
              <a:t>Ну, а ти що сказав?</a:t>
            </a:r>
          </a:p>
          <a:p>
            <a:r>
              <a:rPr lang="uk-UA" sz="3200" b="1" dirty="0" smtClean="0"/>
              <a:t> </a:t>
            </a:r>
            <a:r>
              <a:rPr lang="uk-UA" sz="3200" b="1" dirty="0"/>
              <a:t>– Сказав, що вікно </a:t>
            </a:r>
            <a:r>
              <a:rPr lang="uk-UA" sz="3200" b="1" dirty="0" smtClean="0"/>
              <a:t>розбив </a:t>
            </a:r>
            <a:r>
              <a:rPr lang="uk-UA" sz="3200" b="1" dirty="0"/>
              <a:t>я.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43759" y="2709714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3 клас\01 УКР МОВА\1 Пономарьова\08 Речення\№103-Діагностична робота з розділу «Речення»\2026-04-15_214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4405946"/>
            <a:ext cx="3185723" cy="19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200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341562"/>
            <a:ext cx="10153128" cy="93610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4.</a:t>
            </a:r>
            <a:r>
              <a:rPr lang="uk-UA" sz="2800" b="1" dirty="0" smtClean="0">
                <a:solidFill>
                  <a:srgbClr val="0070C0"/>
                </a:solidFill>
              </a:rPr>
              <a:t> Прочитайте </a:t>
            </a:r>
            <a:r>
              <a:rPr lang="uk-UA" sz="2800" b="1" dirty="0">
                <a:solidFill>
                  <a:srgbClr val="0070C0"/>
                </a:solidFill>
              </a:rPr>
              <a:t>слова. </a:t>
            </a:r>
            <a:r>
              <a:rPr lang="uk-UA" sz="28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800" b="1" dirty="0">
                <a:solidFill>
                  <a:srgbClr val="0070C0"/>
                </a:solidFill>
              </a:rPr>
              <a:t>і </a:t>
            </a:r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>
                <a:solidFill>
                  <a:srgbClr val="0070C0"/>
                </a:solidFill>
              </a:rPr>
              <a:t>два речення, щоб ці слова були звертаннями.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278" y="2468374"/>
            <a:ext cx="5700202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Сергійко</a:t>
            </a:r>
            <a:r>
              <a:rPr lang="uk-UA" sz="3600" b="1" dirty="0"/>
              <a:t>, Ніна Іванівна.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8" t="18129"/>
          <a:stretch/>
        </p:blipFill>
        <p:spPr>
          <a:xfrm>
            <a:off x="8828335" y="2532318"/>
            <a:ext cx="2060890" cy="30771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15467" y="3274313"/>
            <a:ext cx="572001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Підеш на спортивний майданчик, Сергійку?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7857" y="4653930"/>
            <a:ext cx="572762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Ніно Іванівно, вітаю з днем народження!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71751" y="4365898"/>
            <a:ext cx="172819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23479" y="5229994"/>
            <a:ext cx="266429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4867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Перевіряю свої досягнення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15467" y="1272320"/>
            <a:ext cx="10261140" cy="861329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rgbClr val="0070C0"/>
                </a:solidFill>
              </a:rPr>
              <a:t>Завдання </a:t>
            </a:r>
            <a:r>
              <a:rPr lang="uk-UA" sz="2800" b="1" u="sng" dirty="0" smtClean="0">
                <a:solidFill>
                  <a:srgbClr val="0070C0"/>
                </a:solidFill>
              </a:rPr>
              <a:t>5</a:t>
            </a:r>
            <a:r>
              <a:rPr lang="uk-UA" sz="2800" b="1" dirty="0" smtClean="0">
                <a:solidFill>
                  <a:srgbClr val="0070C0"/>
                </a:solidFill>
              </a:rPr>
              <a:t>. Спишіть </a:t>
            </a:r>
            <a:r>
              <a:rPr lang="uk-UA" sz="2800" b="1" dirty="0">
                <a:solidFill>
                  <a:srgbClr val="0070C0"/>
                </a:solidFill>
              </a:rPr>
              <a:t>речення. </a:t>
            </a:r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головні і другорядні члени.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9743" y="2349674"/>
            <a:ext cx="684076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У різних куточках світу стоять пам'ятники Тарасові Шевченку.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763439" y="2349674"/>
            <a:ext cx="2520764" cy="2738384"/>
          </a:xfrm>
          <a:prstGeom prst="rect">
            <a:avLst/>
          </a:prstGeom>
        </p:spPr>
      </p:pic>
      <p:pic>
        <p:nvPicPr>
          <p:cNvPr id="9" name="Picture 4" descr="Новини України: Меморіалу Тараса Шевченка у Вашингтоні - 53 ро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3718865"/>
            <a:ext cx="3955337" cy="26204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53368" y="5088058"/>
            <a:ext cx="351522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Пам'ятник Тарасові Шевченку у Вашингтоні, столиці США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252271" y="2907436"/>
            <a:ext cx="1368152" cy="84804"/>
            <a:chOff x="4718755" y="3744154"/>
            <a:chExt cx="1083734" cy="84804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4718756" y="3744154"/>
              <a:ext cx="1083733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718755" y="3828958"/>
              <a:ext cx="1083733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единительная линия 15"/>
          <p:cNvCxnSpPr/>
          <p:nvPr/>
        </p:nvCxnSpPr>
        <p:spPr>
          <a:xfrm>
            <a:off x="3571751" y="3429794"/>
            <a:ext cx="230425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073522" y="2683199"/>
            <a:ext cx="1300714" cy="533278"/>
            <a:chOff x="1926340" y="-1834819"/>
            <a:chExt cx="1090366" cy="568728"/>
          </a:xfrm>
        </p:grpSpPr>
        <p:pic>
          <p:nvPicPr>
            <p:cNvPr id="18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6092031" y="3429793"/>
            <a:ext cx="1577507" cy="45719"/>
            <a:chOff x="4712695" y="3278316"/>
            <a:chExt cx="2269459" cy="489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4712695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045791" y="3282064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382207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718623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055039" y="3281224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391455" y="3279458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746991" y="3278316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7771809" y="3429794"/>
            <a:ext cx="1848614" cy="60724"/>
            <a:chOff x="4712695" y="3278316"/>
            <a:chExt cx="2269459" cy="489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4712695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045791" y="3282064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382207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718623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055039" y="3281224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391455" y="3279458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746991" y="3278316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5455677" y="2861717"/>
            <a:ext cx="1577507" cy="45719"/>
            <a:chOff x="4712695" y="3278316"/>
            <a:chExt cx="2269459" cy="4890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4712695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045791" y="3282064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382207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718623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055039" y="3281224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391455" y="3279458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746991" y="3278316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7106830" y="2926978"/>
            <a:ext cx="1188302" cy="65262"/>
            <a:chOff x="4712695" y="3278316"/>
            <a:chExt cx="2269459" cy="489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4712695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045791" y="3282064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382207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718623" y="3280600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055039" y="3281224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391455" y="3279458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746991" y="3278316"/>
              <a:ext cx="235163" cy="11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20329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9258</TotalTime>
  <Words>485</Words>
  <Application>Microsoft Office PowerPoint</Application>
  <PresentationFormat>Произвольный</PresentationFormat>
  <Paragraphs>74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Узагальнення знань про речення</vt:lpstr>
      <vt:lpstr> 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723</cp:revision>
  <dcterms:created xsi:type="dcterms:W3CDTF">2025-08-27T14:01:18Z</dcterms:created>
  <dcterms:modified xsi:type="dcterms:W3CDTF">2026-04-20T09:22:10Z</dcterms:modified>
</cp:coreProperties>
</file>