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793" r:id="rId3"/>
    <p:sldId id="810" r:id="rId4"/>
    <p:sldId id="492" r:id="rId5"/>
    <p:sldId id="704" r:id="rId6"/>
    <p:sldId id="761" r:id="rId7"/>
    <p:sldId id="802" r:id="rId8"/>
    <p:sldId id="803" r:id="rId9"/>
    <p:sldId id="805" r:id="rId10"/>
    <p:sldId id="699" r:id="rId11"/>
    <p:sldId id="792" r:id="rId12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4673B-B7F4-4A21-9006-118821B4FA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4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63822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96786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43871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9920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71047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829148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38624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82691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00963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68392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23965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20.04.2026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6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843559" y="1413570"/>
            <a:ext cx="8568952" cy="1008112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5400" b="1" dirty="0" smtClean="0">
                <a:solidFill>
                  <a:srgbClr val="0070C0"/>
                </a:solidFill>
              </a:rPr>
              <a:t>Пригадую будову тексту</a:t>
            </a:r>
            <a:endParaRPr lang="uk-UA" sz="5400" b="1" dirty="0">
              <a:solidFill>
                <a:srgbClr val="0070C0"/>
              </a:solidFill>
            </a:endParaRPr>
          </a:p>
        </p:txBody>
      </p:sp>
      <p:sp>
        <p:nvSpPr>
          <p:cNvPr id="5" name="Подзаголовок 6"/>
          <p:cNvSpPr>
            <a:spLocks noGrp="1"/>
          </p:cNvSpPr>
          <p:nvPr/>
        </p:nvSpPr>
        <p:spPr>
          <a:xfrm>
            <a:off x="7460183" y="3788986"/>
            <a:ext cx="2736304" cy="1794747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08814" tIns="54407" rIns="108814" bIns="54407" rtlCol="0">
            <a:noAutofit/>
          </a:bodyPr>
          <a:lstStyle>
            <a:lvl1pPr marL="0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4068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8136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32204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6272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20340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64408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08476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52544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r>
              <a:rPr lang="uk-UA" sz="2400" b="1" i="1" dirty="0" smtClean="0">
                <a:solidFill>
                  <a:srgbClr val="0070C0"/>
                </a:solidFill>
              </a:rPr>
              <a:t>3 клас. Розділ 7</a:t>
            </a:r>
            <a:r>
              <a:rPr lang="uk-UA" sz="2400" b="1" dirty="0" smtClean="0">
                <a:solidFill>
                  <a:srgbClr val="0070C0"/>
                </a:solidFill>
              </a:rPr>
              <a:t>. 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Досліджую текст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Урок 105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  <p:pic>
        <p:nvPicPr>
          <p:cNvPr id="7" name="Picture 2" descr="Памятник основателям Киева.&quot; Памятник основателям Киева – братьям Кию, Щеку,  Хориву и их сестре Лыбидь – является настоящим украшением… | Памятники,  Фонтаны, Лето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5" t="3416" r="14052" b="4668"/>
          <a:stretch/>
        </p:blipFill>
        <p:spPr bwMode="auto">
          <a:xfrm>
            <a:off x="2059583" y="3454708"/>
            <a:ext cx="1872208" cy="226825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419707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3 клас\01 УКР МОВА\1 Пономарьова\09 Текст\№105-Пригадую будову тексту\2026-04-16_2017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63" y="1377156"/>
            <a:ext cx="8266028" cy="464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26034" y="505630"/>
            <a:ext cx="10077364" cy="7639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Пояснення 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140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828" y="3725452"/>
            <a:ext cx="2188462" cy="2269517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81432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2536077" y="1921390"/>
            <a:ext cx="5153757" cy="1055852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bg1"/>
                </a:solidFill>
              </a:rPr>
              <a:t>Я</a:t>
            </a:r>
            <a:r>
              <a:rPr lang="ru-RU" sz="2800" b="1" dirty="0" err="1" smtClean="0">
                <a:solidFill>
                  <a:schemeClr val="bg1"/>
                </a:solidFill>
              </a:rPr>
              <a:t>кщо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під час уроку </a:t>
            </a:r>
            <a:r>
              <a:rPr lang="ru-RU" sz="2800" b="1" dirty="0" smtClean="0">
                <a:solidFill>
                  <a:schemeClr val="bg1"/>
                </a:solidFill>
              </a:rPr>
              <a:t>все </a:t>
            </a:r>
            <a:r>
              <a:rPr lang="ru-RU" sz="2800" b="1" dirty="0">
                <a:solidFill>
                  <a:schemeClr val="bg1"/>
                </a:solidFill>
              </a:rPr>
              <a:t>було </a:t>
            </a:r>
            <a:r>
              <a:rPr lang="ru-RU" sz="2800" b="1" dirty="0" err="1">
                <a:solidFill>
                  <a:schemeClr val="bg1"/>
                </a:solidFill>
              </a:rPr>
              <a:t>зрозумілим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smtClean="0">
                <a:solidFill>
                  <a:schemeClr val="bg1"/>
                </a:solidFill>
              </a:rPr>
              <a:t>легким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data10.proshkolu.ru/content/media/pic/std/4000000/3419000/3418865-6ecffe6f24ee643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" t="3375" r="6769" b="5523"/>
          <a:stretch/>
        </p:blipFill>
        <p:spPr bwMode="auto">
          <a:xfrm>
            <a:off x="979943" y="1909986"/>
            <a:ext cx="1431634" cy="222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5112956" y="4307152"/>
            <a:ext cx="5907096" cy="1055852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bg1"/>
                </a:solidFill>
              </a:rPr>
              <a:t>Я</a:t>
            </a:r>
            <a:r>
              <a:rPr lang="ru-RU" sz="2800" b="1" dirty="0" err="1" smtClean="0">
                <a:solidFill>
                  <a:schemeClr val="bg1"/>
                </a:solidFill>
              </a:rPr>
              <a:t>кщо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під час </a:t>
            </a:r>
            <a:r>
              <a:rPr lang="ru-RU" sz="2800" b="1" dirty="0" smtClean="0">
                <a:solidFill>
                  <a:schemeClr val="bg1"/>
                </a:solidFill>
              </a:rPr>
              <a:t>уроку  часто </a:t>
            </a:r>
            <a:r>
              <a:rPr lang="ru-RU" sz="2800" b="1" dirty="0" err="1" smtClean="0">
                <a:solidFill>
                  <a:schemeClr val="bg1"/>
                </a:solidFill>
              </a:rPr>
              <a:t>виникали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труднощі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smtClean="0">
                <a:solidFill>
                  <a:schemeClr val="bg1"/>
                </a:solidFill>
              </a:rPr>
              <a:t>багато </a:t>
            </a:r>
            <a:r>
              <a:rPr lang="ru-RU" sz="2800" b="1" dirty="0" err="1" smtClean="0">
                <a:solidFill>
                  <a:schemeClr val="bg1"/>
                </a:solidFill>
              </a:rPr>
              <a:t>помилок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994270" y="3083087"/>
            <a:ext cx="4690049" cy="10558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Якщо</a:t>
            </a:r>
            <a:r>
              <a:rPr lang="ru-RU" sz="2800" b="1" dirty="0">
                <a:solidFill>
                  <a:schemeClr val="bg1"/>
                </a:solidFill>
              </a:rPr>
              <a:t> </a:t>
            </a:r>
            <a:r>
              <a:rPr lang="ru-RU" sz="2800" b="1" dirty="0" err="1">
                <a:solidFill>
                  <a:schemeClr val="bg1"/>
                </a:solidFill>
              </a:rPr>
              <a:t>інколи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під</a:t>
            </a:r>
            <a:r>
              <a:rPr lang="ru-RU" sz="2800" b="1" dirty="0">
                <a:solidFill>
                  <a:schemeClr val="bg1"/>
                </a:solidFill>
              </a:rPr>
              <a:t> час уроку </a:t>
            </a:r>
            <a:r>
              <a:rPr lang="ru-RU" sz="2800" b="1" dirty="0" err="1">
                <a:solidFill>
                  <a:schemeClr val="bg1"/>
                </a:solidFill>
              </a:rPr>
              <a:t>з'являлися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труднощі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635647" y="3083089"/>
            <a:ext cx="1126882" cy="105585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230374" y="462754"/>
            <a:ext cx="9659132" cy="6548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225117" y="1173980"/>
            <a:ext cx="8636627" cy="65480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Оцініть свою роботу на уроці розділовими знаками </a:t>
            </a:r>
          </a:p>
        </p:txBody>
      </p:sp>
      <p:pic>
        <p:nvPicPr>
          <p:cNvPr id="9" name="Picture 2" descr="D:\Картинки до тестів\Емоції Розділові знаки\Знак питання з чоловічком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1" t="-1" r="10869" b="12229"/>
          <a:stretch/>
        </p:blipFill>
        <p:spPr bwMode="auto">
          <a:xfrm>
            <a:off x="3762529" y="4307152"/>
            <a:ext cx="1240483" cy="191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9529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5050" y="494643"/>
            <a:ext cx="9896757" cy="7207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Налаштуймося </a:t>
            </a:r>
            <a:r>
              <a:rPr lang="uk-UA" sz="4000" b="1" dirty="0">
                <a:solidFill>
                  <a:schemeClr val="bg1"/>
                </a:solidFill>
              </a:rPr>
              <a:t>на роботу</a:t>
            </a:r>
          </a:p>
        </p:txBody>
      </p:sp>
      <p:pic>
        <p:nvPicPr>
          <p:cNvPr id="6" name="Рисунок 5" descr="Картинки по запросу тачки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673" y="2697427"/>
            <a:ext cx="2491678" cy="1681372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Рисунок 6" descr="Картинки по запросу маинка жовта малюнок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826" y="2701238"/>
            <a:ext cx="2134228" cy="1678287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8" name="Рисунок 7" descr="Картинки по запросу машина синя малюнок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789" y="2697427"/>
            <a:ext cx="2203859" cy="1678287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9" name="Рисунок 8" descr="Картинки по запросу машина розовая малюнок мульт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656" y="2701238"/>
            <a:ext cx="2275805" cy="167756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9167373" y="4458033"/>
            <a:ext cx="1874434" cy="621095"/>
          </a:xfrm>
          <a:prstGeom prst="roundRect">
            <a:avLst/>
          </a:prstGeom>
          <a:solidFill>
            <a:srgbClr val="F75FC4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b="1" dirty="0" smtClean="0">
                <a:solidFill>
                  <a:schemeClr val="bg1"/>
                </a:solidFill>
              </a:rPr>
              <a:t>творчість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3986723" y="4458033"/>
            <a:ext cx="1874434" cy="621095"/>
          </a:xfrm>
          <a:prstGeom prst="roundRect">
            <a:avLst/>
          </a:prstGeom>
          <a:solidFill>
            <a:srgbClr val="FFFF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увага</a:t>
            </a: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1038673" y="4501163"/>
            <a:ext cx="2459413" cy="621095"/>
          </a:xfrm>
          <a:prstGeom prst="roundRect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b="1" dirty="0" smtClean="0">
                <a:solidFill>
                  <a:schemeClr val="bg1"/>
                </a:solidFill>
              </a:rPr>
              <a:t>працьовитість</a:t>
            </a: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6349651" y="4458033"/>
            <a:ext cx="2186840" cy="62109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b="1" dirty="0" smtClean="0">
                <a:solidFill>
                  <a:schemeClr val="bg1"/>
                </a:solidFill>
              </a:rPr>
              <a:t>старанність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71551" y="1364780"/>
            <a:ext cx="8280920" cy="1055608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800" b="1" dirty="0">
                <a:solidFill>
                  <a:srgbClr val="0070C0"/>
                </a:solidFill>
              </a:rPr>
              <a:t>Чи </a:t>
            </a:r>
            <a:r>
              <a:rPr lang="uk-UA" sz="2800" b="1" dirty="0" smtClean="0">
                <a:solidFill>
                  <a:srgbClr val="0070C0"/>
                </a:solidFill>
              </a:rPr>
              <a:t>любите ви подорожувати? </a:t>
            </a:r>
            <a:r>
              <a:rPr lang="uk-UA" sz="2800" b="1" dirty="0">
                <a:solidFill>
                  <a:srgbClr val="0070C0"/>
                </a:solidFill>
              </a:rPr>
              <a:t>На </a:t>
            </a:r>
            <a:r>
              <a:rPr lang="uk-UA" sz="2800" b="1" dirty="0" smtClean="0">
                <a:solidFill>
                  <a:srgbClr val="0070C0"/>
                </a:solidFill>
              </a:rPr>
              <a:t>екрані </a:t>
            </a:r>
            <a:r>
              <a:rPr lang="uk-UA" sz="2800" b="1" dirty="0">
                <a:solidFill>
                  <a:srgbClr val="0070C0"/>
                </a:solidFill>
              </a:rPr>
              <a:t>машинки. </a:t>
            </a:r>
            <a:endParaRPr lang="uk-UA" sz="2800" b="1" dirty="0" smtClean="0">
              <a:solidFill>
                <a:srgbClr val="0070C0"/>
              </a:solidFill>
            </a:endParaRPr>
          </a:p>
          <a:p>
            <a:pPr lvl="0" algn="ctr"/>
            <a:r>
              <a:rPr lang="uk-UA" sz="2800" b="1" dirty="0" smtClean="0">
                <a:solidFill>
                  <a:srgbClr val="0070C0"/>
                </a:solidFill>
              </a:rPr>
              <a:t>Яку ви виберете для участі у подорожі на уроці?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40608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9463" y="549474"/>
            <a:ext cx="10009112" cy="652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Гра «Так – ні»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3283" y="1353281"/>
            <a:ext cx="10085291" cy="45243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 складається зі слів.</a:t>
            </a:r>
          </a:p>
          <a:p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 утворюють зв'язані за змістом речення.</a:t>
            </a:r>
          </a:p>
          <a:p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Речення в тексті розміщені в певній послідовності.</a:t>
            </a:r>
          </a:p>
          <a:p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Заголовок – це назва уривка тексту.</a:t>
            </a:r>
          </a:p>
          <a:p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тексту можна дібрати заголовок.</a:t>
            </a:r>
          </a:p>
          <a:p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Заголовок повідомляє, про що </a:t>
            </a:r>
          </a:p>
          <a:p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йтиметься в тексті.      </a:t>
            </a:r>
            <a:endParaRPr lang="uk-UA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6452071" y="1418017"/>
            <a:ext cx="870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Ні.</a:t>
            </a:r>
            <a:endPara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9940884" y="1919134"/>
            <a:ext cx="1047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Так.</a:t>
            </a:r>
            <a:endPara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8630855" y="2421682"/>
            <a:ext cx="1047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Так.</a:t>
            </a:r>
            <a:endPara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8468295" y="3627175"/>
            <a:ext cx="870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Ні.</a:t>
            </a:r>
            <a:endPara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8468295" y="4149874"/>
            <a:ext cx="1047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Так.</a:t>
            </a:r>
            <a:endPara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 flipH="1">
            <a:off x="7527820" y="4725938"/>
            <a:ext cx="1047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Так.</a:t>
            </a:r>
            <a:endPara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Picture 2" descr="D:\Картинки до тестів\Людина\Дівча замислена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0" r="8005"/>
          <a:stretch/>
        </p:blipFill>
        <p:spPr bwMode="auto">
          <a:xfrm flipH="1">
            <a:off x="9836447" y="3415674"/>
            <a:ext cx="1531516" cy="3058396"/>
          </a:xfrm>
          <a:prstGeom prst="round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9255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549474"/>
            <a:ext cx="9899742" cy="7920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</a:t>
            </a:r>
            <a:r>
              <a:rPr lang="uk-UA" sz="4000" b="1" dirty="0" smtClean="0">
                <a:solidFill>
                  <a:schemeClr val="bg1"/>
                </a:solidFill>
              </a:rPr>
              <a:t>уроку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07855" y="1475265"/>
            <a:ext cx="6336704" cy="2677656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уроці ми пригадаємо будову тексту</a:t>
            </a:r>
            <a:r>
              <a:rPr lang="uk-U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Побуваємо у Києві – столиці нашої України. Згадаємо його засновників, покатаємось онлайн на фунікулері – особливому виді транспорту</a:t>
            </a:r>
            <a:endParaRPr lang="uk-UA" sz="2800" b="1" dirty="0">
              <a:solidFill>
                <a:srgbClr val="0070C0"/>
              </a:solidFill>
            </a:endParaRPr>
          </a:p>
        </p:txBody>
      </p:sp>
      <p:pic>
        <p:nvPicPr>
          <p:cNvPr id="4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" b="1690"/>
          <a:stretch/>
        </p:blipFill>
        <p:spPr bwMode="auto">
          <a:xfrm>
            <a:off x="1051472" y="1414203"/>
            <a:ext cx="3156944" cy="304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Памятник основателям Киева.&quot; Памятник основателям Киева – братьям Кию, Щеку,  Хориву и их сестре Лыбидь – является настоящим украшением… | Памятники,  Фонтаны, Лето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5" t="3416" r="14052" b="4668"/>
          <a:stretch/>
        </p:blipFill>
        <p:spPr bwMode="auto">
          <a:xfrm>
            <a:off x="4723879" y="4265508"/>
            <a:ext cx="1872208" cy="22682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Київський фунікулер — Вікіпеді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143" y="4265508"/>
            <a:ext cx="3312368" cy="21680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47477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D:\3 клас\01 УКР МОВА\1 Пономарьова\06 Дієслово\№087-Добираю дієслова - антоніми і синоніми\Аркуш в лінію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6894"/>
          <a:stretch/>
        </p:blipFill>
        <p:spPr bwMode="auto">
          <a:xfrm>
            <a:off x="874315" y="1188000"/>
            <a:ext cx="9710264" cy="535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2" t="46908" r="18429" b="34574"/>
          <a:stretch/>
        </p:blipFill>
        <p:spPr>
          <a:xfrm>
            <a:off x="3427734" y="1826815"/>
            <a:ext cx="4386055" cy="98195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93903" y="-704032"/>
            <a:ext cx="474665" cy="59269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94066" y="-786662"/>
            <a:ext cx="578025" cy="7217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034782" y="-684309"/>
            <a:ext cx="578025" cy="7217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726649" y="-704032"/>
            <a:ext cx="511850" cy="63913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238498" y="-684537"/>
            <a:ext cx="578025" cy="7217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2803" y="-705329"/>
            <a:ext cx="578025" cy="7217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3163" y="-684309"/>
            <a:ext cx="534586" cy="67972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736191" y="-700548"/>
            <a:ext cx="578025" cy="72176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317099" y="-726583"/>
            <a:ext cx="526345" cy="6572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321B7C6-6BF4-4968-9848-26B8E09818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444" y="-712868"/>
            <a:ext cx="1741135" cy="743688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874314" y="538848"/>
            <a:ext cx="10258277" cy="8027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Каліграфічна хвилинка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9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439" y="1439608"/>
            <a:ext cx="1746161" cy="247537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98D7F059-A0B8-4F28-9877-C98DD5A1E73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514" y="-745347"/>
            <a:ext cx="1928220" cy="82017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757465" y="-662052"/>
            <a:ext cx="474665" cy="59269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8" t="15610" r="49464" b="72520"/>
          <a:stretch/>
        </p:blipFill>
        <p:spPr>
          <a:xfrm>
            <a:off x="5271464" y="1188000"/>
            <a:ext cx="1934069" cy="76732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826430" y="1392017"/>
            <a:ext cx="416703" cy="520323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1029798" y="4941962"/>
            <a:ext cx="9393702" cy="80241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Прочитайте і запишіть слова. Що вони називають? 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9" t="80130" r="47077" b="5561"/>
          <a:stretch/>
        </p:blipFill>
        <p:spPr>
          <a:xfrm>
            <a:off x="2931686" y="2493690"/>
            <a:ext cx="2103096" cy="92142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9" t="19175" r="42614" b="72207"/>
          <a:stretch/>
        </p:blipFill>
        <p:spPr>
          <a:xfrm>
            <a:off x="5243133" y="2710610"/>
            <a:ext cx="2216792" cy="53894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8" t="32370" r="42185" b="56130"/>
          <a:stretch/>
        </p:blipFill>
        <p:spPr>
          <a:xfrm>
            <a:off x="7440429" y="2493690"/>
            <a:ext cx="2216792" cy="719161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1334062" y="2677297"/>
            <a:ext cx="1553667" cy="1051327"/>
            <a:chOff x="1444538" y="5516738"/>
            <a:chExt cx="1553667" cy="1051327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9" t="67406" r="75634" b="15783"/>
            <a:stretch/>
          </p:blipFill>
          <p:spPr>
            <a:xfrm>
              <a:off x="1444538" y="5516738"/>
              <a:ext cx="841901" cy="1051327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69" t="68164" r="46894" b="22685"/>
            <a:stretch/>
          </p:blipFill>
          <p:spPr>
            <a:xfrm>
              <a:off x="2141601" y="5556329"/>
              <a:ext cx="856604" cy="582273"/>
            </a:xfrm>
            <a:prstGeom prst="rect">
              <a:avLst/>
            </a:prstGeom>
          </p:spPr>
        </p:pic>
      </p:grpSp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469698" y="1338753"/>
            <a:ext cx="474665" cy="59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237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5226" y="500405"/>
            <a:ext cx="10052051" cy="7290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Прочитайте слова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46942" y="1968548"/>
            <a:ext cx="729097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  </a:t>
            </a:r>
            <a:r>
              <a:rPr lang="uk-UA" sz="3600" b="1" dirty="0">
                <a:solidFill>
                  <a:schemeClr val="bg1"/>
                </a:solidFill>
              </a:rPr>
              <a:t>Текст, слово, звук, речення.</a:t>
            </a:r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D:\Картинки до тестів\Людина\Хлопчик в окулярах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7647" y="1979937"/>
            <a:ext cx="1685422" cy="347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23479" y="1351532"/>
            <a:ext cx="998379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Назвіть, яке </a:t>
            </a:r>
            <a:r>
              <a:rPr lang="uk-UA" sz="2400" b="1" dirty="0">
                <a:solidFill>
                  <a:srgbClr val="0070C0"/>
                </a:solidFill>
              </a:rPr>
              <a:t>слово називає найменшу одиницю мови, а яке — найбільшу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359232" y="1968547"/>
            <a:ext cx="7414591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FF00"/>
                </a:solidFill>
              </a:rPr>
              <a:t>Звук, слово, речення, текст.</a:t>
            </a:r>
            <a:endParaRPr lang="uk-UA" sz="3600" b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35647" y="2781722"/>
            <a:ext cx="847163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Пригадайте, </a:t>
            </a:r>
            <a:r>
              <a:rPr lang="uk-UA" sz="2400" b="1" dirty="0">
                <a:solidFill>
                  <a:srgbClr val="0070C0"/>
                </a:solidFill>
              </a:rPr>
              <a:t>що </a:t>
            </a:r>
            <a:r>
              <a:rPr lang="uk-UA" sz="2400" b="1" dirty="0" smtClean="0">
                <a:solidFill>
                  <a:srgbClr val="0070C0"/>
                </a:solidFill>
              </a:rPr>
              <a:t>ви знаєте </a:t>
            </a:r>
            <a:r>
              <a:rPr lang="uk-UA" sz="2400" b="1" dirty="0">
                <a:solidFill>
                  <a:srgbClr val="0070C0"/>
                </a:solidFill>
              </a:rPr>
              <a:t>про текст. </a:t>
            </a:r>
            <a:r>
              <a:rPr lang="uk-UA" sz="2400" b="1" dirty="0" smtClean="0">
                <a:solidFill>
                  <a:srgbClr val="0070C0"/>
                </a:solidFill>
              </a:rPr>
              <a:t>Вставте </a:t>
            </a:r>
            <a:r>
              <a:rPr lang="uk-UA" sz="2400" b="1" dirty="0">
                <a:solidFill>
                  <a:srgbClr val="0070C0"/>
                </a:solidFill>
              </a:rPr>
              <a:t>пропущені слова.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38574" y="3357786"/>
            <a:ext cx="8304879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 виражає </a:t>
            </a:r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 думку</a:t>
            </a:r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Усі речення в тексті </a:t>
            </a:r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 </a:t>
            </a:r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 собою за змістом і розташовані в певній </a:t>
            </a:r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_____________. </a:t>
            </a:r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 має таку будову: зачин, </a:t>
            </a:r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 </a:t>
            </a:r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</a:t>
            </a:r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________.</a:t>
            </a:r>
            <a:endParaRPr lang="uk-UA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06439" y="3276081"/>
            <a:ext cx="2307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закінчену</a:t>
            </a:r>
            <a:endParaRPr lang="uk-UA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67007" y="3789834"/>
            <a:ext cx="1913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зв'язані </a:t>
            </a:r>
            <a:endParaRPr lang="uk-UA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37412" y="4870967"/>
            <a:ext cx="2962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послідовності </a:t>
            </a:r>
            <a:endParaRPr lang="uk-UA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70129" y="5519767"/>
            <a:ext cx="3622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сновну частину</a:t>
            </a:r>
            <a:endParaRPr lang="uk-UA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180263" y="5518026"/>
            <a:ext cx="211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кінцівку</a:t>
            </a:r>
            <a:endParaRPr lang="uk-UA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42242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" grpId="0" animBg="1"/>
      <p:bldP spid="24" grpId="0" animBg="1"/>
      <p:bldP spid="28" grpId="0"/>
      <p:bldP spid="29" grpId="0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8888" y="477466"/>
            <a:ext cx="10377718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Прочитайте</a:t>
            </a:r>
            <a:r>
              <a:rPr lang="uk-UA" sz="3600" b="1" dirty="0" smtClean="0">
                <a:solidFill>
                  <a:schemeClr val="bg1"/>
                </a:solidFill>
              </a:rPr>
              <a:t> текст. Придумайте йому заголовок.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33869" y="1197546"/>
            <a:ext cx="8630770" cy="45243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uk-UA" sz="3200" b="1" dirty="0" smtClean="0">
                <a:solidFill>
                  <a:schemeClr val="bg1"/>
                </a:solidFill>
              </a:rPr>
              <a:t>Кожне </a:t>
            </a:r>
            <a:r>
              <a:rPr lang="uk-UA" sz="3200" b="1" dirty="0">
                <a:solidFill>
                  <a:schemeClr val="bg1"/>
                </a:solidFill>
              </a:rPr>
              <a:t>місто має свою легенду. Є вона і в Києва.</a:t>
            </a:r>
          </a:p>
          <a:p>
            <a:pPr algn="just"/>
            <a:r>
              <a:rPr lang="uk-UA" sz="3200" b="1" dirty="0">
                <a:solidFill>
                  <a:schemeClr val="bg1"/>
                </a:solidFill>
              </a:rPr>
              <a:t>      Були три брати. Один на ім’я </a:t>
            </a:r>
            <a:r>
              <a:rPr lang="uk-UA" sz="3200" b="1" dirty="0" err="1">
                <a:solidFill>
                  <a:schemeClr val="bg1"/>
                </a:solidFill>
              </a:rPr>
              <a:t>Кий</a:t>
            </a:r>
            <a:r>
              <a:rPr lang="uk-UA" sz="3200" b="1" dirty="0">
                <a:solidFill>
                  <a:schemeClr val="bg1"/>
                </a:solidFill>
              </a:rPr>
              <a:t>, другий — Щек, а третій — Хорив. І їхня сестра Либідь. </a:t>
            </a:r>
            <a:r>
              <a:rPr lang="uk-UA" sz="3200" b="1" dirty="0" smtClean="0">
                <a:solidFill>
                  <a:schemeClr val="bg1"/>
                </a:solidFill>
              </a:rPr>
              <a:t>Вони </a:t>
            </a:r>
            <a:r>
              <a:rPr lang="uk-UA" sz="3200" b="1" dirty="0">
                <a:solidFill>
                  <a:schemeClr val="bg1"/>
                </a:solidFill>
              </a:rPr>
              <a:t>побудували місто й назвали його на </a:t>
            </a:r>
            <a:r>
              <a:rPr lang="uk-UA" sz="3200" b="1" dirty="0" smtClean="0">
                <a:solidFill>
                  <a:schemeClr val="bg1"/>
                </a:solidFill>
              </a:rPr>
              <a:t>честь старшого </a:t>
            </a:r>
            <a:r>
              <a:rPr lang="uk-UA" sz="3200" b="1" dirty="0">
                <a:solidFill>
                  <a:schemeClr val="bg1"/>
                </a:solidFill>
              </a:rPr>
              <a:t>брата — Київ.</a:t>
            </a:r>
          </a:p>
          <a:p>
            <a:pPr algn="just"/>
            <a:r>
              <a:rPr lang="uk-UA" sz="3200" b="1" dirty="0">
                <a:solidFill>
                  <a:schemeClr val="bg1"/>
                </a:solidFill>
              </a:rPr>
              <a:t>      Кияни збудували над Дніпром пам’ятник засновникам Києва. Він став візитівкою столиці України</a:t>
            </a:r>
            <a:r>
              <a:rPr lang="uk-UA" sz="3200" b="1" dirty="0" smtClean="0">
                <a:solidFill>
                  <a:schemeClr val="bg1"/>
                </a:solidFill>
              </a:rPr>
              <a:t>.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0636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139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58257" y="5721861"/>
            <a:ext cx="8181994" cy="86691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Зачитайте </a:t>
            </a:r>
            <a:r>
              <a:rPr lang="ru-RU" sz="2400" b="1" dirty="0">
                <a:solidFill>
                  <a:srgbClr val="0070C0"/>
                </a:solidFill>
              </a:rPr>
              <a:t>зачин і </a:t>
            </a:r>
            <a:r>
              <a:rPr lang="uk-UA" sz="2400" b="1" dirty="0">
                <a:solidFill>
                  <a:srgbClr val="0070C0"/>
                </a:solidFill>
              </a:rPr>
              <a:t>кінцівку тексту про засновників Києва. </a:t>
            </a:r>
            <a:endParaRPr lang="uk-UA" sz="2400" b="1" dirty="0" smtClean="0">
              <a:solidFill>
                <a:srgbClr val="0070C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Спишіть </a:t>
            </a:r>
            <a:r>
              <a:rPr lang="uk-UA" sz="2400" b="1" dirty="0">
                <a:solidFill>
                  <a:srgbClr val="0070C0"/>
                </a:solidFill>
              </a:rPr>
              <a:t>основну частину тексту. </a:t>
            </a:r>
            <a:r>
              <a:rPr lang="uk-UA" sz="2400" b="1" dirty="0" smtClean="0">
                <a:solidFill>
                  <a:srgbClr val="0070C0"/>
                </a:solidFill>
              </a:rPr>
              <a:t>Підкресліть </a:t>
            </a:r>
            <a:r>
              <a:rPr lang="uk-UA" sz="2400" b="1" dirty="0">
                <a:solidFill>
                  <a:srgbClr val="0070C0"/>
                </a:solidFill>
              </a:rPr>
              <a:t>власні назви</a:t>
            </a:r>
            <a:r>
              <a:rPr lang="ru-RU" sz="2400" b="1" dirty="0">
                <a:solidFill>
                  <a:srgbClr val="0070C0"/>
                </a:solidFill>
              </a:rPr>
              <a:t>. </a:t>
            </a:r>
            <a:endParaRPr lang="uk-UA" sz="2400" b="1" dirty="0">
              <a:solidFill>
                <a:srgbClr val="0070C0"/>
              </a:solidFill>
            </a:endParaRPr>
          </a:p>
        </p:txBody>
      </p:sp>
      <p:pic>
        <p:nvPicPr>
          <p:cNvPr id="13" name="Picture 2" descr="Памятник основателям Киева.&quot; Памятник основателям Киева – братьям Кию, Щеку,  Хориву и их сестре Лыбидь – является настоящим украшением… | Памятники,  Фонтаны, Лето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5" t="3416" r="14052" b="4668"/>
          <a:stretch/>
        </p:blipFill>
        <p:spPr bwMode="auto">
          <a:xfrm>
            <a:off x="331391" y="2679587"/>
            <a:ext cx="2502568" cy="30319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61307" y="1413570"/>
            <a:ext cx="2406256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Засновники Києва</a:t>
            </a:r>
            <a:endParaRPr lang="uk-UA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37493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139703" y="1125538"/>
            <a:ext cx="8568952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     Але </a:t>
            </a:r>
            <a:r>
              <a:rPr lang="uk-UA" sz="3200" b="1" dirty="0"/>
              <a:t>є в Києві місця, де складно прокласти дорогу. Тому к...</a:t>
            </a:r>
            <a:r>
              <a:rPr lang="uk-UA" sz="3200" b="1" dirty="0" err="1"/>
              <a:t>яни</a:t>
            </a:r>
            <a:r>
              <a:rPr lang="uk-UA" sz="3200" b="1" dirty="0"/>
              <a:t> збудували фунікулер. </a:t>
            </a:r>
          </a:p>
          <a:p>
            <a:r>
              <a:rPr lang="uk-UA" sz="3200" b="1" dirty="0"/>
              <a:t>    </a:t>
            </a:r>
            <a:r>
              <a:rPr lang="uk-UA" sz="3200" b="1" dirty="0" smtClean="0"/>
              <a:t> </a:t>
            </a:r>
            <a:r>
              <a:rPr lang="uk-UA" sz="3200" b="1" dirty="0"/>
              <a:t>Київ розташований на схилах Дніпра. Його вул...ці то піднімаються вгору, то опускаються вниз. </a:t>
            </a:r>
          </a:p>
          <a:p>
            <a:r>
              <a:rPr lang="uk-UA" sz="3200" b="1" dirty="0"/>
              <a:t>     </a:t>
            </a:r>
            <a:r>
              <a:rPr lang="uk-UA" sz="3200" b="1" dirty="0" smtClean="0"/>
              <a:t>Він </a:t>
            </a:r>
            <a:r>
              <a:rPr lang="uk-UA" sz="3200" b="1" dirty="0"/>
              <a:t>став улюбленцем туристів і дітвори. Всі з в...</a:t>
            </a:r>
            <a:r>
              <a:rPr lang="uk-UA" sz="3200" b="1" dirty="0" err="1"/>
              <a:t>ликим</a:t>
            </a:r>
            <a:r>
              <a:rPr lang="uk-UA" sz="3200" b="1" dirty="0"/>
              <a:t> </a:t>
            </a:r>
            <a:r>
              <a:rPr lang="uk-UA" sz="3200" b="1" dirty="0" err="1"/>
              <a:t>задоволе</a:t>
            </a:r>
            <a:r>
              <a:rPr lang="uk-UA" sz="3200" b="1" dirty="0"/>
              <a:t>…...ям катаються на н...</a:t>
            </a:r>
            <a:r>
              <a:rPr lang="uk-UA" sz="3200" b="1" dirty="0" err="1"/>
              <a:t>ому</a:t>
            </a:r>
            <a:r>
              <a:rPr lang="uk-UA" sz="3200" b="1" dirty="0" smtClean="0"/>
              <a:t>.</a:t>
            </a:r>
            <a:endParaRPr lang="uk-UA" sz="32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79462" y="515503"/>
            <a:ext cx="10225137" cy="61003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Прочитайте частини тексту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0636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140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3" name="Picture 2" descr="Киевский Фуникулер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7" r="22814"/>
          <a:stretch/>
        </p:blipFill>
        <p:spPr bwMode="auto">
          <a:xfrm>
            <a:off x="604325" y="1269554"/>
            <a:ext cx="2463370" cy="237626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7613" y="3688398"/>
            <a:ext cx="254008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70C0"/>
                </a:solidFill>
              </a:rPr>
              <a:t>Чи </a:t>
            </a:r>
            <a:r>
              <a:rPr lang="uk-UA" sz="2400" b="1" dirty="0" smtClean="0">
                <a:solidFill>
                  <a:srgbClr val="0070C0"/>
                </a:solidFill>
              </a:rPr>
              <a:t>знаєте ви</a:t>
            </a:r>
            <a:r>
              <a:rPr lang="uk-UA" sz="2400" b="1" dirty="0">
                <a:solidFill>
                  <a:srgbClr val="0070C0"/>
                </a:solidFill>
              </a:rPr>
              <a:t>, що таке фунікулер?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34589" y="4664967"/>
            <a:ext cx="856895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0000"/>
                </a:solidFill>
              </a:rPr>
              <a:t>ФУНІКУЛЕР </a:t>
            </a:r>
            <a:r>
              <a:rPr lang="uk-UA" sz="2800" b="1" dirty="0" smtClean="0"/>
              <a:t>– залізниця, якою на канатах рухається пасажирський вагон. </a:t>
            </a:r>
            <a:endParaRPr lang="uk-UA" sz="28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10399" y="4519395"/>
            <a:ext cx="2557296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Поясніть, </a:t>
            </a:r>
            <a:r>
              <a:rPr lang="uk-UA" sz="2400" b="1" dirty="0">
                <a:solidFill>
                  <a:srgbClr val="0070C0"/>
                </a:solidFill>
              </a:rPr>
              <a:t>які букви </a:t>
            </a:r>
            <a:r>
              <a:rPr lang="uk-UA" sz="2400" b="1" dirty="0" err="1">
                <a:solidFill>
                  <a:srgbClr val="0070C0"/>
                </a:solidFill>
              </a:rPr>
              <a:t>пропущено</a:t>
            </a:r>
            <a:r>
              <a:rPr lang="uk-UA" sz="2400" b="1" dirty="0">
                <a:solidFill>
                  <a:srgbClr val="0070C0"/>
                </a:solidFill>
              </a:rPr>
              <a:t> у виділених словах.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44817" y="5619074"/>
            <a:ext cx="856383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Знайдіть </a:t>
            </a:r>
            <a:r>
              <a:rPr lang="uk-UA" sz="2400" b="1" dirty="0">
                <a:solidFill>
                  <a:srgbClr val="0070C0"/>
                </a:solidFill>
              </a:rPr>
              <a:t>в тексті </a:t>
            </a:r>
            <a:r>
              <a:rPr lang="uk-UA" sz="2400" b="1" dirty="0" smtClean="0">
                <a:solidFill>
                  <a:srgbClr val="0070C0"/>
                </a:solidFill>
              </a:rPr>
              <a:t>зачин</a:t>
            </a:r>
            <a:r>
              <a:rPr lang="uk-UA" sz="2400" b="1" dirty="0">
                <a:solidFill>
                  <a:srgbClr val="0070C0"/>
                </a:solidFill>
              </a:rPr>
              <a:t>, основну частину і кінцівку. </a:t>
            </a:r>
            <a:r>
              <a:rPr lang="uk-UA" sz="2400" b="1" dirty="0" smtClean="0">
                <a:solidFill>
                  <a:srgbClr val="0070C0"/>
                </a:solidFill>
              </a:rPr>
              <a:t>Запишіть </a:t>
            </a:r>
            <a:r>
              <a:rPr lang="uk-UA" sz="2400" b="1" dirty="0">
                <a:solidFill>
                  <a:srgbClr val="0070C0"/>
                </a:solidFill>
              </a:rPr>
              <a:t>їх у правильній послідовності.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31991" y="1485578"/>
            <a:ext cx="445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и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87775" y="2475955"/>
            <a:ext cx="445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и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77692" y="3934620"/>
            <a:ext cx="445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е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96087" y="3934619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err="1" smtClean="0">
                <a:solidFill>
                  <a:srgbClr val="FFFF00"/>
                </a:solidFill>
              </a:rPr>
              <a:t>нн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412511" y="3934620"/>
            <a:ext cx="445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</a:rPr>
              <a:t>ь</a:t>
            </a:r>
            <a:endParaRPr lang="uk-UA" sz="3200" b="1" dirty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78701" y="2165298"/>
            <a:ext cx="445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①</a:t>
            </a:r>
            <a:endParaRPr lang="uk-UA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04621" y="1194650"/>
            <a:ext cx="7296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②</a:t>
            </a:r>
            <a:endParaRPr lang="ru-RU" sz="28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067695" y="3573810"/>
            <a:ext cx="7296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③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0716651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5" grpId="0" animBg="1"/>
      <p:bldP spid="19" grpId="0"/>
      <p:bldP spid="20" grpId="0"/>
      <p:bldP spid="21" grpId="0"/>
      <p:bldP spid="22" grpId="0"/>
      <p:bldP spid="23" grpId="0"/>
      <p:bldP spid="24" grpId="0"/>
      <p:bldP spid="6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455" y="555927"/>
            <a:ext cx="10369151" cy="77541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Чи хотілося б </a:t>
            </a:r>
            <a:r>
              <a:rPr lang="uk-UA" sz="3600" b="1" dirty="0" smtClean="0">
                <a:solidFill>
                  <a:schemeClr val="bg1"/>
                </a:solidFill>
              </a:rPr>
              <a:t>вам </a:t>
            </a:r>
            <a:r>
              <a:rPr lang="uk-UA" sz="3600" b="1" dirty="0">
                <a:solidFill>
                  <a:schemeClr val="bg1"/>
                </a:solidFill>
              </a:rPr>
              <a:t>покататися на фунікулері?</a:t>
            </a:r>
          </a:p>
        </p:txBody>
      </p:sp>
      <p:sp>
        <p:nvSpPr>
          <p:cNvPr id="2" name="AutoShape 2" descr="Замковий (Турецький) міст, Кам'янець-Подільський — фото, опис, адреса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900636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140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1" name="Picture 4" descr="Фуникулер Киева | KYIVMAPS - События там. где ты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057" y="2021799"/>
            <a:ext cx="6336703" cy="42244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493080" y="1451920"/>
            <a:ext cx="5904655" cy="56987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Складіть про це текст </a:t>
            </a:r>
            <a:r>
              <a:rPr lang="uk-UA" sz="2800" b="1" dirty="0">
                <a:solidFill>
                  <a:srgbClr val="0070C0"/>
                </a:solidFill>
              </a:rPr>
              <a:t>(</a:t>
            </a:r>
            <a:r>
              <a:rPr lang="uk-UA" sz="2800" b="1" dirty="0" smtClean="0">
                <a:solidFill>
                  <a:srgbClr val="0070C0"/>
                </a:solidFill>
              </a:rPr>
              <a:t>3–4 речення)</a:t>
            </a:r>
            <a:endParaRPr lang="uk-UA" sz="28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D:\3 клас\01 УКР МОВА\1 Пономарьова\09 Текст\№105-Пригадую будову тексту\2026-04-20_1933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247" y="1491761"/>
            <a:ext cx="2925948" cy="49626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57258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11272</TotalTime>
  <Words>498</Words>
  <Application>Microsoft Office PowerPoint</Application>
  <PresentationFormat>Произвольный</PresentationFormat>
  <Paragraphs>89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Пригадую будову тексту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873</cp:revision>
  <dcterms:created xsi:type="dcterms:W3CDTF">2025-08-27T14:01:18Z</dcterms:created>
  <dcterms:modified xsi:type="dcterms:W3CDTF">2026-04-20T16:35:02Z</dcterms:modified>
</cp:coreProperties>
</file>