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93" r:id="rId3"/>
    <p:sldId id="811" r:id="rId4"/>
    <p:sldId id="810" r:id="rId5"/>
    <p:sldId id="492" r:id="rId6"/>
    <p:sldId id="704" r:id="rId7"/>
    <p:sldId id="802" r:id="rId8"/>
    <p:sldId id="815" r:id="rId9"/>
    <p:sldId id="816" r:id="rId10"/>
    <p:sldId id="812" r:id="rId11"/>
    <p:sldId id="803" r:id="rId12"/>
    <p:sldId id="813" r:id="rId13"/>
    <p:sldId id="805" r:id="rId14"/>
    <p:sldId id="814" r:id="rId15"/>
    <p:sldId id="79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3904" y="1197546"/>
            <a:ext cx="8568952" cy="144016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Розрізняю тексти: розповідь, опис і міркування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</a:t>
            </a:r>
            <a:r>
              <a:rPr lang="uk-UA" sz="2400" b="1" i="1" smtClean="0">
                <a:solidFill>
                  <a:srgbClr val="0070C0"/>
                </a:solidFill>
              </a:rPr>
              <a:t>Розділ </a:t>
            </a:r>
            <a:r>
              <a:rPr lang="uk-UA" sz="2400" b="1" i="1" smtClean="0">
                <a:solidFill>
                  <a:srgbClr val="0070C0"/>
                </a:solidFill>
              </a:rPr>
              <a:t>8</a:t>
            </a:r>
            <a:r>
              <a:rPr lang="uk-UA" sz="2400" b="1" smtClean="0">
                <a:solidFill>
                  <a:srgbClr val="0070C0"/>
                </a:solidFill>
              </a:rPr>
              <a:t>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106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Розширення Києва: наскільки “потовстішає” столиця – відео. Polite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5583"/>
          <a:stretch/>
        </p:blipFill>
        <p:spPr bwMode="auto">
          <a:xfrm>
            <a:off x="1764649" y="3285778"/>
            <a:ext cx="2594133" cy="24275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32430"/>
            <a:ext cx="10313626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447" y="1415279"/>
            <a:ext cx="436658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якому про щось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розповіддю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480700"/>
            <a:ext cx="7522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</a:t>
            </a:r>
            <a:r>
              <a:rPr lang="uk-UA" sz="2400" b="1" dirty="0">
                <a:solidFill>
                  <a:srgbClr val="0070C0"/>
                </a:solidFill>
              </a:rPr>
              <a:t>з попереднього завдання </a:t>
            </a:r>
            <a:r>
              <a:rPr lang="uk-UA" sz="2400" b="1" dirty="0" smtClean="0">
                <a:solidFill>
                  <a:srgbClr val="0070C0"/>
                </a:solidFill>
              </a:rPr>
              <a:t>текст-міркування. </a:t>
            </a:r>
            <a:r>
              <a:rPr lang="uk-UA" sz="24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2400" b="1" dirty="0">
                <a:solidFill>
                  <a:srgbClr val="0070C0"/>
                </a:solidFill>
              </a:rPr>
              <a:t>до нього заголовок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0062" y="3141762"/>
            <a:ext cx="356439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якому щось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описується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описом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3669" y="1411904"/>
            <a:ext cx="37554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якому щось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доводиться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називається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міркування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1371" y="3671523"/>
            <a:ext cx="1327945" cy="27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064" y="3591813"/>
            <a:ext cx="1036915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Найменша у світі книга зберігається в київському музеї мініатюр. Це підтверджує Книга рекордів </a:t>
            </a:r>
            <a:r>
              <a:rPr lang="uk-UA" sz="3200" b="1" dirty="0" err="1">
                <a:solidFill>
                  <a:schemeClr val="bg1"/>
                </a:solidFill>
              </a:rPr>
              <a:t>Гіннеса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Представлені в цьому музеї експонати </a:t>
            </a:r>
            <a:r>
              <a:rPr lang="uk-UA" sz="3200" b="1" dirty="0">
                <a:solidFill>
                  <a:srgbClr val="FFFF00"/>
                </a:solidFill>
              </a:rPr>
              <a:t>поміщаються</a:t>
            </a:r>
            <a:r>
              <a:rPr lang="uk-UA" sz="3200" b="1" dirty="0">
                <a:solidFill>
                  <a:schemeClr val="bg1"/>
                </a:solidFill>
              </a:rPr>
              <a:t> на половині макового </a:t>
            </a:r>
            <a:r>
              <a:rPr lang="uk-UA" sz="3200" b="1" dirty="0">
                <a:solidFill>
                  <a:srgbClr val="FFFF00"/>
                </a:solidFill>
              </a:rPr>
              <a:t>зернятка</a:t>
            </a:r>
            <a:r>
              <a:rPr lang="uk-UA" sz="3200" b="1" dirty="0">
                <a:solidFill>
                  <a:schemeClr val="bg1"/>
                </a:solidFill>
              </a:rPr>
              <a:t>. А у вушку голки прямує кудись караван верблюдів.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9462" y="515503"/>
            <a:ext cx="10225137" cy="610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9462" y="1197546"/>
            <a:ext cx="69127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400" b="1" dirty="0">
                <a:solidFill>
                  <a:srgbClr val="0070C0"/>
                </a:solidFill>
              </a:rPr>
              <a:t>як </a:t>
            </a:r>
            <a:r>
              <a:rPr lang="uk-UA" sz="2400" b="1" dirty="0" smtClean="0">
                <a:solidFill>
                  <a:srgbClr val="0070C0"/>
                </a:solidFill>
              </a:rPr>
              <a:t>розумієте </a:t>
            </a:r>
            <a:r>
              <a:rPr lang="uk-UA" sz="2400" b="1" dirty="0">
                <a:solidFill>
                  <a:srgbClr val="0070C0"/>
                </a:solidFill>
              </a:rPr>
              <a:t>значення слова </a:t>
            </a:r>
            <a:r>
              <a:rPr lang="uk-UA" sz="2400" b="1" dirty="0">
                <a:solidFill>
                  <a:srgbClr val="FF0000"/>
                </a:solidFill>
              </a:rPr>
              <a:t>мініатюра.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знаєте ви</a:t>
            </a:r>
            <a:r>
              <a:rPr lang="uk-UA" sz="2400" b="1" dirty="0">
                <a:solidFill>
                  <a:srgbClr val="0070C0"/>
                </a:solidFill>
              </a:rPr>
              <a:t>, що таке </a:t>
            </a:r>
            <a:r>
              <a:rPr lang="uk-UA" sz="2400" b="1" dirty="0">
                <a:solidFill>
                  <a:srgbClr val="FF0000"/>
                </a:solidFill>
              </a:rPr>
              <a:t>Книга рекордів </a:t>
            </a:r>
            <a:r>
              <a:rPr lang="uk-UA" sz="2400" b="1" dirty="0" err="1">
                <a:solidFill>
                  <a:srgbClr val="FF0000"/>
                </a:solidFill>
              </a:rPr>
              <a:t>Гіннеса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4683" y="2061642"/>
            <a:ext cx="103346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МІНІАТЮРА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твір образотворчого мистецтва невеликого розміру.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4683" y="2637706"/>
            <a:ext cx="102799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Книга рекордів </a:t>
            </a:r>
            <a:r>
              <a:rPr lang="uk-UA" sz="2800" b="1" dirty="0" err="1">
                <a:solidFill>
                  <a:srgbClr val="FFFF00"/>
                </a:solidFill>
              </a:rPr>
              <a:t>Гіннеса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3200" b="1" dirty="0"/>
              <a:t>– </a:t>
            </a:r>
            <a:r>
              <a:rPr lang="uk-UA" sz="2400" b="1" dirty="0"/>
              <a:t>довідник, який виходить щорічно та містить всесвітньо визнану колекцію світових рекордів.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36247" y="1197546"/>
            <a:ext cx="316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 </a:t>
            </a:r>
            <a:r>
              <a:rPr lang="uk-UA" sz="2400" b="1" dirty="0">
                <a:solidFill>
                  <a:srgbClr val="0070C0"/>
                </a:solidFill>
              </a:rPr>
              <a:t>тип </a:t>
            </a:r>
            <a:r>
              <a:rPr lang="uk-UA" sz="2400" b="1" dirty="0" smtClean="0">
                <a:solidFill>
                  <a:srgbClr val="0070C0"/>
                </a:solidFill>
              </a:rPr>
              <a:t>тексту.</a:t>
            </a:r>
            <a:endParaRPr lang="uk-UA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2400" b="1" dirty="0">
                <a:solidFill>
                  <a:srgbClr val="0070C0"/>
                </a:solidFill>
              </a:rPr>
              <a:t>заголовок. </a:t>
            </a:r>
          </a:p>
        </p:txBody>
      </p:sp>
    </p:spTree>
    <p:extLst>
      <p:ext uri="{BB962C8B-B14F-4D97-AF65-F5344CB8AC3E}">
        <p14:creationId xmlns:p14="http://schemas.microsoft.com/office/powerpoint/2010/main" val="1007166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38582"/>
            <a:ext cx="10297144" cy="112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повідомлення. Придумайте </a:t>
            </a:r>
            <a:r>
              <a:rPr lang="uk-UA" sz="3600" b="1" dirty="0">
                <a:solidFill>
                  <a:schemeClr val="bg1"/>
                </a:solidFill>
              </a:rPr>
              <a:t>йому заголовок.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45447" y="2074866"/>
            <a:ext cx="794718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    У Києві є кілька контактних зоопарків. Тут можна ближче </a:t>
            </a:r>
            <a:r>
              <a:rPr lang="uk-UA" sz="3200" b="1" dirty="0" smtClean="0">
                <a:solidFill>
                  <a:schemeClr val="bg1"/>
                </a:solidFill>
              </a:rPr>
              <a:t>познайомитися </a:t>
            </a:r>
            <a:r>
              <a:rPr lang="uk-UA" sz="3200" b="1" dirty="0">
                <a:solidFill>
                  <a:schemeClr val="bg1"/>
                </a:solidFill>
              </a:rPr>
              <a:t>з тваринами: єнотами, білками, їжаками, кроликами і навіть кенгуру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chemeClr val="bg1"/>
                </a:solidFill>
              </a:rPr>
              <a:t>Чому в контактному зоопарку </a:t>
            </a:r>
            <a:r>
              <a:rPr lang="uk-UA" sz="3200" b="1" dirty="0" smtClean="0">
                <a:solidFill>
                  <a:schemeClr val="bg1"/>
                </a:solidFill>
              </a:rPr>
              <a:t>цікавіше</a:t>
            </a:r>
            <a:r>
              <a:rPr lang="uk-UA" sz="3200" b="1" dirty="0">
                <a:solidFill>
                  <a:schemeClr val="bg1"/>
                </a:solidFill>
              </a:rPr>
              <a:t>, ніж у звичайному? Тому що в </a:t>
            </a:r>
            <a:r>
              <a:rPr lang="uk-UA" sz="3200" b="1" dirty="0" smtClean="0">
                <a:solidFill>
                  <a:schemeClr val="bg1"/>
                </a:solidFill>
              </a:rPr>
              <a:t>ньому </a:t>
            </a:r>
            <a:r>
              <a:rPr lang="uk-UA" sz="3200" b="1" dirty="0">
                <a:solidFill>
                  <a:schemeClr val="bg1"/>
                </a:solidFill>
              </a:rPr>
              <a:t>можна не тільки спостерігати за </a:t>
            </a:r>
            <a:r>
              <a:rPr lang="uk-UA" sz="3200" b="1" dirty="0" smtClean="0">
                <a:solidFill>
                  <a:schemeClr val="bg1"/>
                </a:solidFill>
              </a:rPr>
              <a:t>тваринами</a:t>
            </a:r>
            <a:r>
              <a:rPr lang="uk-UA" sz="3200" b="1" dirty="0">
                <a:solidFill>
                  <a:schemeClr val="bg1"/>
                </a:solidFill>
              </a:rPr>
              <a:t>. Там дозволяють їх погладити, погодувати кормом, купленим у </a:t>
            </a:r>
            <a:r>
              <a:rPr lang="uk-UA" sz="3200" b="1" dirty="0" smtClean="0">
                <a:solidFill>
                  <a:schemeClr val="bg1"/>
                </a:solidFill>
              </a:rPr>
              <a:t>зоопарку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122" name="Picture 2" descr="Контактный зоопарк «Зверополис» в ТРЦ «Космополіт» (улица Вадима Гетьмана  6). Отзывы посетителе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2"/>
          <a:stretch/>
        </p:blipFill>
        <p:spPr bwMode="auto">
          <a:xfrm>
            <a:off x="781057" y="1701602"/>
            <a:ext cx="2764390" cy="305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19823" y="1629594"/>
            <a:ext cx="6975336" cy="4452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Спиши  </a:t>
            </a:r>
            <a:r>
              <a:rPr lang="uk-UA" sz="2800" b="1" dirty="0">
                <a:solidFill>
                  <a:srgbClr val="0070C0"/>
                </a:solidFill>
              </a:rPr>
              <a:t>ту  частину,  яка  є  міркуванням. 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55926"/>
            <a:ext cx="9649072" cy="1217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 доводилось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бувати в зоопарку?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Яка </a:t>
            </a:r>
            <a:r>
              <a:rPr lang="uk-UA" sz="3600" b="1" dirty="0">
                <a:solidFill>
                  <a:schemeClr val="bg1"/>
                </a:solidFill>
              </a:rPr>
              <a:t>тварина </a:t>
            </a:r>
            <a:r>
              <a:rPr lang="uk-UA" sz="3600" b="1" dirty="0" smtClean="0">
                <a:solidFill>
                  <a:schemeClr val="bg1"/>
                </a:solidFill>
              </a:rPr>
              <a:t>вас </a:t>
            </a:r>
            <a:r>
              <a:rPr lang="uk-UA" sz="3600" b="1" dirty="0">
                <a:solidFill>
                  <a:schemeClr val="bg1"/>
                </a:solidFill>
              </a:rPr>
              <a:t>найбільше </a:t>
            </a:r>
            <a:r>
              <a:rPr lang="uk-UA" sz="3600" b="1" dirty="0" smtClean="0">
                <a:solidFill>
                  <a:schemeClr val="bg1"/>
                </a:solidFill>
              </a:rPr>
              <a:t>зацікавила?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8378" y="1917626"/>
            <a:ext cx="4837630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про цю тварину текст </a:t>
            </a:r>
            <a:r>
              <a:rPr lang="uk-UA" sz="2800" b="1" dirty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3–4 речення). </a:t>
            </a:r>
            <a:r>
              <a:rPr lang="uk-UA" sz="2800" b="1" dirty="0">
                <a:solidFill>
                  <a:srgbClr val="0070C0"/>
                </a:solidFill>
              </a:rPr>
              <a:t>Якщо в зоопарку бути не доводилося, то напиши про тварину, яку мрієш побачити зблизька. </a:t>
            </a:r>
          </a:p>
        </p:txBody>
      </p:sp>
      <p:pic>
        <p:nvPicPr>
          <p:cNvPr id="7" name="Picture 2" descr="Зоопарк «Контактный зоопарк «Страна Енотия»» - информация, события, карта,  отзы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/>
          <a:stretch/>
        </p:blipFill>
        <p:spPr bwMode="auto">
          <a:xfrm>
            <a:off x="5997744" y="1925128"/>
            <a:ext cx="5585928" cy="391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2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1 УКР МОВА\1 Пономарьова\09 Текст\№106-Розрізняю тексти. Розповідь, опис і мірк\2026-04-16_215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8" y="1379421"/>
            <a:ext cx="9047965" cy="18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1 УКР МОВА\1 Пономарьова\09 Текст\№106-Розрізняю тексти. Розповідь, опис і мірк\2026-04-16_215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5" y="3203319"/>
            <a:ext cx="9053248" cy="22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4505439"/>
            <a:ext cx="1972438" cy="20454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69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1 Пономарьова\09 Текст\№105-Пригадую будову тексту\2026-04-16_20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377156"/>
            <a:ext cx="8266028" cy="46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28" y="3725452"/>
            <a:ext cx="2188462" cy="22695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9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009112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283" y="1353281"/>
            <a:ext cx="10085291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утворюють…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 можна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дібрати…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трьох частин…</a:t>
            </a:r>
          </a:p>
          <a:p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 міняти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місцями…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227935" y="14180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зв'язані за змістом речення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798226" y="19191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411511" y="2965415"/>
            <a:ext cx="682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зачин, головна частина, кінцівка 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487617" y="3415674"/>
            <a:ext cx="236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можна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9836447" y="3415674"/>
            <a:ext cx="1531516" cy="30583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2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831" y="1475265"/>
            <a:ext cx="6659382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розрізняти види текстів.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Ближче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з містом Київ, з центральною вулицею – Хрещатик, зі старовинною вуличкою – Андріївський узвіз. 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ндріївський узвіз | Путівник по культурній спадщині Киє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4152921"/>
            <a:ext cx="3096344" cy="236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Хрещатик після літнього дощика 💦🌦 Світлина: anton_cherk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3862813"/>
            <a:ext cx="2130549" cy="2660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4314" y="538848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1439608"/>
            <a:ext cx="1746161" cy="247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29798" y="4941962"/>
            <a:ext cx="9393702" cy="802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Що вони називають?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469698" y="1338753"/>
            <a:ext cx="474665" cy="5926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97449" y="1338753"/>
            <a:ext cx="474665" cy="5926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4287" r="41062" b="67337"/>
          <a:stretch/>
        </p:blipFill>
        <p:spPr>
          <a:xfrm>
            <a:off x="1414064" y="2421682"/>
            <a:ext cx="2162943" cy="1084345"/>
          </a:xfrm>
          <a:prstGeom prst="rect">
            <a:avLst/>
          </a:prstGeom>
        </p:spPr>
      </p:pic>
      <p:sp>
        <p:nvSpPr>
          <p:cNvPr id="23" name="Дуга 7"/>
          <p:cNvSpPr/>
          <p:nvPr/>
        </p:nvSpPr>
        <p:spPr>
          <a:xfrm rot="17712313">
            <a:off x="4995551" y="2886976"/>
            <a:ext cx="227962" cy="178377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1" t="21093" r="15067" b="54719"/>
          <a:stretch/>
        </p:blipFill>
        <p:spPr>
          <a:xfrm>
            <a:off x="4300955" y="2791582"/>
            <a:ext cx="720000" cy="3960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 rot="1100546">
            <a:off x="4148867" y="2828467"/>
            <a:ext cx="172883" cy="2953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32072" y="2887851"/>
            <a:ext cx="1376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443959" y="1342444"/>
            <a:ext cx="569012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200" b="1" dirty="0">
                <a:solidFill>
                  <a:schemeClr val="bg1"/>
                </a:solidFill>
              </a:rPr>
              <a:t>Київ називають зеленою столицею. А знаєш чому? Бо Київ потопає в зелені дерев. У ньому понад сімдесят парків, багато скверів, алей. Його вважають одним із найзеленіших міст у світі.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Зелені» на озеленення Києва обіцяють витрачати більшість кандидатів |  головний сайт про політиків Слово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341688"/>
            <a:ext cx="4244716" cy="359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1431" y="4946529"/>
            <a:ext cx="109452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Яке питання можна </a:t>
            </a:r>
            <a:r>
              <a:rPr lang="uk-UA" sz="2800" b="1" dirty="0">
                <a:solidFill>
                  <a:srgbClr val="0070C0"/>
                </a:solidFill>
              </a:rPr>
              <a:t>поставити </a:t>
            </a:r>
            <a:r>
              <a:rPr lang="uk-UA" sz="2800" b="1" dirty="0" smtClean="0">
                <a:solidFill>
                  <a:srgbClr val="0070C0"/>
                </a:solidFill>
              </a:rPr>
              <a:t>до тексту: </a:t>
            </a:r>
            <a:r>
              <a:rPr lang="uk-UA" sz="2800" b="1" dirty="0" smtClean="0">
                <a:solidFill>
                  <a:srgbClr val="FF0000"/>
                </a:solidFill>
              </a:rPr>
              <a:t>що </a:t>
            </a:r>
            <a:r>
              <a:rPr lang="uk-UA" sz="2800" b="1" dirty="0">
                <a:solidFill>
                  <a:srgbClr val="FF0000"/>
                </a:solidFill>
              </a:rPr>
              <a:t>відбулося</a:t>
            </a:r>
            <a:r>
              <a:rPr lang="uk-UA" sz="2800" b="1" dirty="0" smtClean="0">
                <a:solidFill>
                  <a:srgbClr val="FF0000"/>
                </a:solidFill>
              </a:rPr>
              <a:t>? чому? який?  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Поясніть, цей текст </a:t>
            </a:r>
            <a:r>
              <a:rPr lang="uk-UA" sz="2800" b="1" dirty="0">
                <a:solidFill>
                  <a:srgbClr val="0070C0"/>
                </a:solidFill>
              </a:rPr>
              <a:t>є </a:t>
            </a:r>
            <a:r>
              <a:rPr lang="uk-UA" sz="2800" b="1" dirty="0">
                <a:solidFill>
                  <a:srgbClr val="FF0000"/>
                </a:solidFill>
              </a:rPr>
              <a:t>розповіддю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FF0000"/>
                </a:solidFill>
              </a:rPr>
              <a:t>описом</a:t>
            </a:r>
            <a:r>
              <a:rPr lang="uk-UA" sz="2800" b="1" dirty="0" smtClean="0">
                <a:solidFill>
                  <a:srgbClr val="0070C0"/>
                </a:solidFill>
              </a:rPr>
              <a:t> чи </a:t>
            </a:r>
            <a:r>
              <a:rPr lang="uk-UA" sz="2800" b="1" dirty="0" smtClean="0">
                <a:solidFill>
                  <a:srgbClr val="FF0000"/>
                </a:solidFill>
              </a:rPr>
              <a:t>міркуванням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7455" y="477466"/>
            <a:ext cx="10485654" cy="758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</a:t>
            </a:r>
            <a:r>
              <a:rPr lang="uk-UA" sz="4000" b="1" dirty="0" smtClean="0">
                <a:solidFill>
                  <a:schemeClr val="bg1"/>
                </a:solidFill>
              </a:rPr>
              <a:t> текст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20223" y="5806058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749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4305" y="1413570"/>
            <a:ext cx="582379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    Друзі </a:t>
            </a:r>
            <a:r>
              <a:rPr lang="uk-UA" sz="3200" b="1" dirty="0">
                <a:solidFill>
                  <a:schemeClr val="bg1"/>
                </a:solidFill>
              </a:rPr>
              <a:t>побували на Пейзажній </a:t>
            </a:r>
            <a:r>
              <a:rPr lang="uk-UA" sz="3200" b="1" dirty="0" smtClean="0">
                <a:solidFill>
                  <a:schemeClr val="bg1"/>
                </a:solidFill>
              </a:rPr>
              <a:t>алеї. Помилувалися </a:t>
            </a:r>
            <a:r>
              <a:rPr lang="uk-UA" sz="3200" b="1" dirty="0">
                <a:solidFill>
                  <a:schemeClr val="bg1"/>
                </a:solidFill>
              </a:rPr>
              <a:t>скульптурою Малого принца і фонтаном. </a:t>
            </a:r>
            <a:r>
              <a:rPr lang="uk-UA" sz="3200" b="1" dirty="0" smtClean="0">
                <a:solidFill>
                  <a:schemeClr val="bg1"/>
                </a:solidFill>
              </a:rPr>
              <a:t>Посиділи </a:t>
            </a:r>
            <a:r>
              <a:rPr lang="uk-UA" sz="3200" b="1" dirty="0">
                <a:solidFill>
                  <a:schemeClr val="bg1"/>
                </a:solidFill>
              </a:rPr>
              <a:t>на лавках-кроликах. Зробили </a:t>
            </a:r>
            <a:r>
              <a:rPr lang="uk-UA" sz="3200" b="1" dirty="0" err="1">
                <a:solidFill>
                  <a:schemeClr val="bg1"/>
                </a:solidFill>
              </a:rPr>
              <a:t>селфі</a:t>
            </a:r>
            <a:r>
              <a:rPr lang="uk-UA" sz="3200" b="1" dirty="0">
                <a:solidFill>
                  <a:schemeClr val="bg1"/>
                </a:solidFill>
              </a:rPr>
              <a:t> біля кішки-стоніжки і велетенських горобців.</a:t>
            </a: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289" y="265015"/>
            <a:ext cx="835033" cy="17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7613" y="5157985"/>
            <a:ext cx="109452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Яке питання можна </a:t>
            </a:r>
            <a:r>
              <a:rPr lang="uk-UA" sz="2800" b="1" dirty="0">
                <a:solidFill>
                  <a:srgbClr val="0070C0"/>
                </a:solidFill>
              </a:rPr>
              <a:t>поставити </a:t>
            </a:r>
            <a:r>
              <a:rPr lang="uk-UA" sz="2800" b="1" dirty="0" smtClean="0">
                <a:solidFill>
                  <a:srgbClr val="0070C0"/>
                </a:solidFill>
              </a:rPr>
              <a:t>до тексту: </a:t>
            </a:r>
            <a:r>
              <a:rPr lang="uk-UA" sz="2800" b="1" dirty="0" smtClean="0">
                <a:solidFill>
                  <a:srgbClr val="FF0000"/>
                </a:solidFill>
              </a:rPr>
              <a:t>що </a:t>
            </a:r>
            <a:r>
              <a:rPr lang="uk-UA" sz="2800" b="1" dirty="0">
                <a:solidFill>
                  <a:srgbClr val="FF0000"/>
                </a:solidFill>
              </a:rPr>
              <a:t>відбулося</a:t>
            </a:r>
            <a:r>
              <a:rPr lang="uk-UA" sz="2800" b="1" dirty="0" smtClean="0">
                <a:solidFill>
                  <a:srgbClr val="FF0000"/>
                </a:solidFill>
              </a:rPr>
              <a:t>? чому? який?  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Поясніть, цей текст </a:t>
            </a:r>
            <a:r>
              <a:rPr lang="uk-UA" sz="2800" b="1" dirty="0">
                <a:solidFill>
                  <a:srgbClr val="0070C0"/>
                </a:solidFill>
              </a:rPr>
              <a:t>є </a:t>
            </a:r>
            <a:r>
              <a:rPr lang="uk-UA" sz="2800" b="1" dirty="0">
                <a:solidFill>
                  <a:srgbClr val="FF0000"/>
                </a:solidFill>
              </a:rPr>
              <a:t>розповіддю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FF0000"/>
                </a:solidFill>
              </a:rPr>
              <a:t>описом</a:t>
            </a:r>
            <a:r>
              <a:rPr lang="uk-UA" sz="2800" b="1" dirty="0" smtClean="0">
                <a:solidFill>
                  <a:srgbClr val="0070C0"/>
                </a:solidFill>
              </a:rPr>
              <a:t> чи </a:t>
            </a:r>
            <a:r>
              <a:rPr lang="uk-UA" sz="2800" b="1" dirty="0" smtClean="0">
                <a:solidFill>
                  <a:srgbClr val="FF0000"/>
                </a:solidFill>
              </a:rPr>
              <a:t>міркуванням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Landscape_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5" y="1413570"/>
            <a:ext cx="4762500" cy="340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07455" y="477466"/>
            <a:ext cx="10485654" cy="758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</a:t>
            </a:r>
            <a:r>
              <a:rPr lang="uk-UA" sz="4000" b="1" dirty="0" smtClean="0">
                <a:solidFill>
                  <a:schemeClr val="bg1"/>
                </a:solidFill>
              </a:rPr>
              <a:t> текст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15767" y="602208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954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485654" cy="758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</a:t>
            </a:r>
            <a:r>
              <a:rPr lang="uk-UA" sz="4000" b="1" dirty="0" smtClean="0">
                <a:solidFill>
                  <a:schemeClr val="bg1"/>
                </a:solidFill>
              </a:rPr>
              <a:t> текст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309" y="1338507"/>
            <a:ext cx="720080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Є в Києві дві найвідоміші вулиці — Хрещатик і </a:t>
            </a:r>
            <a:r>
              <a:rPr lang="uk-UA" sz="3200" b="1" dirty="0" smtClean="0">
                <a:solidFill>
                  <a:schemeClr val="bg1"/>
                </a:solidFill>
              </a:rPr>
              <a:t>Андріївський </a:t>
            </a:r>
            <a:r>
              <a:rPr lang="uk-UA" sz="3200" b="1" dirty="0">
                <a:solidFill>
                  <a:schemeClr val="bg1"/>
                </a:solidFill>
              </a:rPr>
              <a:t>узвіз. Хрещатик — широка центральна вулиця, насичена готелями, ресторанами. </a:t>
            </a:r>
            <a:r>
              <a:rPr lang="uk-UA" sz="3200" b="1" dirty="0" smtClean="0">
                <a:solidFill>
                  <a:schemeClr val="bg1"/>
                </a:solidFill>
              </a:rPr>
              <a:t>Андріївський </a:t>
            </a:r>
            <a:r>
              <a:rPr lang="uk-UA" sz="3200" b="1" dirty="0">
                <a:solidFill>
                  <a:schemeClr val="bg1"/>
                </a:solidFill>
              </a:rPr>
              <a:t>узвіз — старовинна </a:t>
            </a:r>
            <a:r>
              <a:rPr lang="uk-UA" sz="3200" b="1" dirty="0" smtClean="0">
                <a:solidFill>
                  <a:schemeClr val="bg1"/>
                </a:solidFill>
              </a:rPr>
              <a:t>звивиста </a:t>
            </a:r>
            <a:r>
              <a:rPr lang="uk-UA" sz="3200" b="1" dirty="0">
                <a:solidFill>
                  <a:schemeClr val="bg1"/>
                </a:solidFill>
              </a:rPr>
              <a:t>вуличка з маленькими  кав’ярнями, сувенірними </a:t>
            </a:r>
            <a:r>
              <a:rPr lang="uk-UA" sz="3200" b="1" dirty="0" smtClean="0">
                <a:solidFill>
                  <a:schemeClr val="bg1"/>
                </a:solidFill>
              </a:rPr>
              <a:t>крамницями</a:t>
            </a:r>
            <a:r>
              <a:rPr lang="uk-UA" sz="3200" b="1" dirty="0">
                <a:solidFill>
                  <a:schemeClr val="bg1"/>
                </a:solidFill>
              </a:rPr>
              <a:t>, виставками картин.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450" y="5590034"/>
            <a:ext cx="109452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Яке питання можна </a:t>
            </a:r>
            <a:r>
              <a:rPr lang="uk-UA" sz="2800" b="1" dirty="0">
                <a:solidFill>
                  <a:srgbClr val="0070C0"/>
                </a:solidFill>
              </a:rPr>
              <a:t>поставити </a:t>
            </a:r>
            <a:r>
              <a:rPr lang="uk-UA" sz="2800" b="1" dirty="0" smtClean="0">
                <a:solidFill>
                  <a:srgbClr val="0070C0"/>
                </a:solidFill>
              </a:rPr>
              <a:t>до тексту: </a:t>
            </a:r>
            <a:r>
              <a:rPr lang="uk-UA" sz="2800" b="1" dirty="0" smtClean="0">
                <a:solidFill>
                  <a:srgbClr val="FF0000"/>
                </a:solidFill>
              </a:rPr>
              <a:t>що </a:t>
            </a:r>
            <a:r>
              <a:rPr lang="uk-UA" sz="2800" b="1" dirty="0">
                <a:solidFill>
                  <a:srgbClr val="FF0000"/>
                </a:solidFill>
              </a:rPr>
              <a:t>відбулося</a:t>
            </a:r>
            <a:r>
              <a:rPr lang="uk-UA" sz="2800" b="1" dirty="0" smtClean="0">
                <a:solidFill>
                  <a:srgbClr val="FF0000"/>
                </a:solidFill>
              </a:rPr>
              <a:t>? чому? який?  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Поясніть, цей текст </a:t>
            </a:r>
            <a:r>
              <a:rPr lang="uk-UA" sz="2800" b="1" dirty="0">
                <a:solidFill>
                  <a:srgbClr val="0070C0"/>
                </a:solidFill>
              </a:rPr>
              <a:t>є </a:t>
            </a:r>
            <a:r>
              <a:rPr lang="uk-UA" sz="2800" b="1" dirty="0">
                <a:solidFill>
                  <a:srgbClr val="FF0000"/>
                </a:solidFill>
              </a:rPr>
              <a:t>розповіддю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FF0000"/>
                </a:solidFill>
              </a:rPr>
              <a:t>описом</a:t>
            </a:r>
            <a:r>
              <a:rPr lang="uk-UA" sz="2800" b="1" dirty="0" smtClean="0">
                <a:solidFill>
                  <a:srgbClr val="0070C0"/>
                </a:solidFill>
              </a:rPr>
              <a:t> чи </a:t>
            </a:r>
            <a:r>
              <a:rPr lang="uk-UA" sz="2800" b="1" dirty="0" smtClean="0">
                <a:solidFill>
                  <a:srgbClr val="FF0000"/>
                </a:solidFill>
              </a:rPr>
              <a:t>міркуванням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Андріївський узвіз, Київ: інформація, фото, відгу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6" y="3498747"/>
            <a:ext cx="352630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Хрещатик, Ки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3" y="1253125"/>
            <a:ext cx="3225505" cy="215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50058" y="6454130"/>
            <a:ext cx="10941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365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11639</TotalTime>
  <Words>627</Words>
  <Application>Microsoft Office PowerPoint</Application>
  <PresentationFormat>Произвольный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Розрізняю тексти: розповідь, опис і міркування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891</cp:revision>
  <dcterms:created xsi:type="dcterms:W3CDTF">2025-08-27T14:01:18Z</dcterms:created>
  <dcterms:modified xsi:type="dcterms:W3CDTF">2026-04-22T09:57:06Z</dcterms:modified>
</cp:coreProperties>
</file>