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829" r:id="rId3"/>
    <p:sldId id="811" r:id="rId4"/>
    <p:sldId id="828" r:id="rId5"/>
    <p:sldId id="492" r:id="rId6"/>
    <p:sldId id="817" r:id="rId7"/>
    <p:sldId id="819" r:id="rId8"/>
    <p:sldId id="821" r:id="rId9"/>
    <p:sldId id="822" r:id="rId10"/>
    <p:sldId id="824" r:id="rId11"/>
    <p:sldId id="825" r:id="rId12"/>
    <p:sldId id="826" r:id="rId13"/>
    <p:sldId id="827" r:id="rId14"/>
    <p:sldId id="814" r:id="rId15"/>
    <p:sldId id="792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156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83904" y="1197546"/>
            <a:ext cx="8568952" cy="100811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6000" b="1" dirty="0">
                <a:solidFill>
                  <a:srgbClr val="0070C0"/>
                </a:solidFill>
              </a:rPr>
              <a:t>Будую текст-міркування</a:t>
            </a: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7460183" y="3788986"/>
            <a:ext cx="273630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8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>
                <a:solidFill>
                  <a:srgbClr val="0070C0"/>
                </a:solidFill>
              </a:rPr>
              <a:t>Досліджую текст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107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 descr="Музей води в Києві - the-city.kiev.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3511359"/>
            <a:ext cx="3168352" cy="209705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98198"/>
            <a:ext cx="9957480" cy="7871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 </a:t>
            </a:r>
            <a:r>
              <a:rPr lang="uk-UA" sz="3600" b="1" dirty="0">
                <a:solidFill>
                  <a:schemeClr val="bg1"/>
                </a:solidFill>
              </a:rPr>
              <a:t>однією світлиною </a:t>
            </a:r>
            <a:r>
              <a:rPr lang="uk-UA" sz="3600" b="1" dirty="0" smtClean="0">
                <a:solidFill>
                  <a:schemeClr val="bg1"/>
                </a:solidFill>
              </a:rPr>
              <a:t>складіть текст-міркування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5749" y="1868230"/>
            <a:ext cx="10063202" cy="3539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ТВЕРДЖЕННЯ: На цій світлині зображено океанаріум.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ДОВЕДЕННЯ: </a:t>
            </a:r>
            <a:r>
              <a:rPr lang="ru-RU" sz="2800" b="1" dirty="0"/>
              <a:t>У ц</a:t>
            </a:r>
            <a:r>
              <a:rPr lang="uk-UA" sz="2800" b="1" dirty="0" err="1"/>
              <a:t>ій</a:t>
            </a:r>
            <a:r>
              <a:rPr lang="uk-UA" sz="2800" b="1" dirty="0"/>
              <a:t> </a:t>
            </a:r>
            <a:r>
              <a:rPr lang="ru-RU" sz="2800" b="1" dirty="0"/>
              <a:t>«</a:t>
            </a:r>
            <a:r>
              <a:rPr lang="uk-UA" sz="2800" b="1" dirty="0"/>
              <a:t>морській казці</a:t>
            </a:r>
            <a:r>
              <a:rPr lang="ru-RU" sz="2800" b="1" dirty="0"/>
              <a:t>» </a:t>
            </a:r>
            <a:r>
              <a:rPr lang="uk-UA" sz="2800" b="1" dirty="0"/>
              <a:t>кожен відвідувач може</a:t>
            </a:r>
            <a:r>
              <a:rPr lang="ru-RU" sz="2800" b="1" dirty="0"/>
              <a:t> не </a:t>
            </a:r>
            <a:r>
              <a:rPr lang="uk-UA" sz="2800" b="1" dirty="0"/>
              <a:t>тільки поринути </a:t>
            </a:r>
            <a:r>
              <a:rPr lang="ru-RU" sz="2800" b="1" dirty="0" smtClean="0"/>
              <a:t>в </a:t>
            </a:r>
            <a:r>
              <a:rPr lang="ru-RU" sz="2800" b="1" dirty="0"/>
              <a:t>атмосферу </a:t>
            </a:r>
            <a:r>
              <a:rPr lang="uk-UA" sz="2800" b="1" dirty="0"/>
              <a:t>магічного оточення підводного світу,</a:t>
            </a:r>
            <a:r>
              <a:rPr lang="ru-RU" sz="2800" b="1" dirty="0"/>
              <a:t> але й стати </a:t>
            </a:r>
            <a:r>
              <a:rPr lang="uk-UA" sz="2800" b="1" dirty="0"/>
              <a:t>свідком щоденних ексклюзивних </a:t>
            </a:r>
            <a:r>
              <a:rPr lang="ru-RU" sz="2800" b="1" dirty="0"/>
              <a:t>шоу з </a:t>
            </a:r>
            <a:r>
              <a:rPr lang="uk-UA" sz="2800" b="1" dirty="0"/>
              <a:t>водними</a:t>
            </a:r>
            <a:r>
              <a:rPr lang="ru-RU" sz="2800" b="1" dirty="0"/>
              <a:t> </a:t>
            </a:r>
            <a:r>
              <a:rPr lang="uk-UA" sz="2800" b="1" dirty="0"/>
              <a:t>мешканцями</a:t>
            </a:r>
            <a:r>
              <a:rPr lang="ru-RU" sz="2800" b="1" dirty="0"/>
              <a:t> – шоу </a:t>
            </a:r>
            <a:r>
              <a:rPr lang="uk-UA" sz="2800" b="1" dirty="0"/>
              <a:t>годування</a:t>
            </a:r>
            <a:r>
              <a:rPr lang="ru-RU" sz="2800" b="1" dirty="0"/>
              <a:t> акул, </a:t>
            </a:r>
            <a:r>
              <a:rPr lang="uk-UA" sz="2800" b="1" dirty="0"/>
              <a:t>морських</a:t>
            </a:r>
            <a:r>
              <a:rPr lang="ru-RU" sz="2800" b="1" dirty="0"/>
              <a:t> </a:t>
            </a:r>
            <a:r>
              <a:rPr lang="ru-RU" sz="2800" b="1" dirty="0" smtClean="0"/>
              <a:t>черепах</a:t>
            </a:r>
            <a:r>
              <a:rPr lang="ru-RU" sz="2800" b="1" dirty="0"/>
              <a:t>, </a:t>
            </a:r>
            <a:r>
              <a:rPr lang="uk-UA" sz="2800" b="1" dirty="0"/>
              <a:t>піраній та забавних скатів</a:t>
            </a:r>
            <a:r>
              <a:rPr lang="ru-RU" sz="2800" b="1" dirty="0"/>
              <a:t>.</a:t>
            </a:r>
            <a:endParaRPr lang="uk-UA" sz="2800" b="1" dirty="0">
              <a:solidFill>
                <a:srgbClr val="295FFF"/>
              </a:solidFill>
            </a:endParaRPr>
          </a:p>
          <a:p>
            <a:r>
              <a:rPr lang="uk-UA" sz="2800" b="1" dirty="0">
                <a:solidFill>
                  <a:srgbClr val="FFFF00"/>
                </a:solidFill>
              </a:rPr>
              <a:t>ВИСНОВОК:</a:t>
            </a:r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</a:rPr>
              <a:t>В океанаріумі відвідувачі </a:t>
            </a:r>
            <a:endParaRPr lang="uk-UA" sz="2800" b="1" dirty="0" smtClean="0">
              <a:solidFill>
                <a:srgbClr val="FFFF00"/>
              </a:solidFill>
            </a:endParaRPr>
          </a:p>
          <a:p>
            <a:r>
              <a:rPr lang="uk-UA" sz="2800" b="1" dirty="0" smtClean="0">
                <a:solidFill>
                  <a:srgbClr val="FFFF00"/>
                </a:solidFill>
              </a:rPr>
              <a:t>отримують задоволення </a:t>
            </a:r>
            <a:r>
              <a:rPr lang="uk-UA" sz="2800" b="1" dirty="0">
                <a:solidFill>
                  <a:srgbClr val="FFFF00"/>
                </a:solidFill>
              </a:rPr>
              <a:t>від </a:t>
            </a:r>
            <a:r>
              <a:rPr lang="uk-UA" sz="2800" b="1" dirty="0" smtClean="0">
                <a:solidFill>
                  <a:srgbClr val="FFFF00"/>
                </a:solidFill>
              </a:rPr>
              <a:t>побаченої </a:t>
            </a:r>
            <a:r>
              <a:rPr lang="uk-UA" sz="2800" b="1" dirty="0">
                <a:solidFill>
                  <a:srgbClr val="FFFF00"/>
                </a:solidFill>
              </a:rPr>
              <a:t>казки</a:t>
            </a:r>
            <a:r>
              <a:rPr lang="uk-UA" sz="2800" b="1" dirty="0">
                <a:solidFill>
                  <a:schemeClr val="bg1"/>
                </a:solidFill>
              </a:rPr>
              <a:t>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Океанаріум Морська Казка (Київ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95" y="4094530"/>
            <a:ext cx="3269457" cy="2512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1472" y="1341563"/>
            <a:ext cx="8064896" cy="5040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Використайте </a:t>
            </a:r>
            <a:r>
              <a:rPr lang="uk-UA" sz="2800" b="1" dirty="0">
                <a:solidFill>
                  <a:srgbClr val="0070C0"/>
                </a:solidFill>
              </a:rPr>
              <a:t>подані твердження  і висновок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95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5447" y="1989634"/>
            <a:ext cx="10441160" cy="3970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295FFF"/>
                </a:solidFill>
              </a:rPr>
              <a:t>ТВЕРДЖЕННЯ: </a:t>
            </a:r>
            <a:r>
              <a:rPr lang="uk-UA" sz="2800" b="1" dirty="0">
                <a:solidFill>
                  <a:srgbClr val="0070C0"/>
                </a:solidFill>
              </a:rPr>
              <a:t>На цій світлині зображено аквапарк.</a:t>
            </a:r>
          </a:p>
          <a:p>
            <a:r>
              <a:rPr lang="uk-UA" sz="2800" b="1" dirty="0">
                <a:solidFill>
                  <a:srgbClr val="295FFF"/>
                </a:solidFill>
              </a:rPr>
              <a:t>ДОВЕДЕННЯ: </a:t>
            </a:r>
            <a:r>
              <a:rPr lang="uk-UA" sz="2800" b="1" dirty="0"/>
              <a:t>Спортивний стиль життя це не лише зарядки та пробіжки. Водні вправи </a:t>
            </a:r>
            <a:r>
              <a:rPr lang="uk-UA" sz="2800" b="1" dirty="0" smtClean="0"/>
              <a:t>– найкращий </a:t>
            </a:r>
            <a:r>
              <a:rPr lang="uk-UA" sz="2800" b="1" dirty="0"/>
              <a:t>спосіб активно порухатися і отримати заряд чудових емоцій</a:t>
            </a:r>
            <a:r>
              <a:rPr lang="ru-RU" sz="2800" b="1" dirty="0"/>
              <a:t>. </a:t>
            </a:r>
            <a:r>
              <a:rPr lang="uk-UA" sz="2800" b="1" dirty="0"/>
              <a:t>Хвильовий басейн в </a:t>
            </a:r>
            <a:r>
              <a:rPr lang="uk-UA" sz="2800" b="1" dirty="0" smtClean="0"/>
              <a:t>аквапарку </a:t>
            </a:r>
            <a:r>
              <a:rPr lang="uk-UA" sz="2800" b="1" dirty="0"/>
              <a:t>«Термінал», водні гірки </a:t>
            </a:r>
            <a:r>
              <a:rPr lang="uk-UA" sz="2800" b="1" dirty="0" smtClean="0"/>
              <a:t>– це </a:t>
            </a:r>
            <a:r>
              <a:rPr lang="uk-UA" sz="2800" b="1" dirty="0"/>
              <a:t>вдвічі більше водних </a:t>
            </a:r>
            <a:r>
              <a:rPr lang="uk-UA" sz="2800" b="1" dirty="0" smtClean="0"/>
              <a:t>навантажень і </a:t>
            </a:r>
            <a:r>
              <a:rPr lang="uk-UA" sz="2800" b="1" dirty="0"/>
              <a:t>у сто разів більше позитивних емоцій! </a:t>
            </a:r>
          </a:p>
          <a:p>
            <a:r>
              <a:rPr lang="uk-UA" sz="2800" b="1" dirty="0">
                <a:solidFill>
                  <a:srgbClr val="295FFF"/>
                </a:solidFill>
              </a:rPr>
              <a:t>ВИСНОВОК:</a:t>
            </a:r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В аквапарку відвідувачі </a:t>
            </a:r>
            <a:r>
              <a:rPr lang="uk-UA" sz="2800" b="1" dirty="0" smtClean="0">
                <a:solidFill>
                  <a:srgbClr val="0070C0"/>
                </a:solidFill>
              </a:rPr>
              <a:t>отримують 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задоволення </a:t>
            </a:r>
            <a:r>
              <a:rPr lang="uk-UA" sz="2800" b="1" dirty="0">
                <a:solidFill>
                  <a:srgbClr val="0070C0"/>
                </a:solidFill>
              </a:rPr>
              <a:t>від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різноманітних </a:t>
            </a:r>
            <a:r>
              <a:rPr lang="uk-UA" sz="2800" b="1" dirty="0">
                <a:solidFill>
                  <a:srgbClr val="0070C0"/>
                </a:solidFill>
              </a:rPr>
              <a:t>атракціонів і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r>
              <a:rPr lang="uk-UA" sz="2800" b="1" dirty="0" smtClean="0">
                <a:solidFill>
                  <a:srgbClr val="0070C0"/>
                </a:solidFill>
              </a:rPr>
              <a:t>розваг</a:t>
            </a:r>
            <a:r>
              <a:rPr lang="uk-UA" sz="2800" b="1" dirty="0">
                <a:solidFill>
                  <a:srgbClr val="0070C0"/>
                </a:solidFill>
              </a:rPr>
              <a:t>.</a:t>
            </a:r>
            <a:r>
              <a:rPr lang="ru-RU" sz="2800" dirty="0">
                <a:solidFill>
                  <a:srgbClr val="0070C0"/>
                </a:solidFill>
              </a:rPr>
              <a:t> 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2" name="Picture 2" descr="Аквапарк – ТРЦ Термінал в КИЕВЕ | Бюджет-Ту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95" y="4149874"/>
            <a:ext cx="2994211" cy="2180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1471" y="498198"/>
            <a:ext cx="9957480" cy="7871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 </a:t>
            </a:r>
            <a:r>
              <a:rPr lang="uk-UA" sz="3600" b="1" dirty="0">
                <a:solidFill>
                  <a:schemeClr val="bg1"/>
                </a:solidFill>
              </a:rPr>
              <a:t>однією світлиною </a:t>
            </a:r>
            <a:r>
              <a:rPr lang="uk-UA" sz="3600" b="1" dirty="0" smtClean="0">
                <a:solidFill>
                  <a:schemeClr val="bg1"/>
                </a:solidFill>
              </a:rPr>
              <a:t>складіть текст-міркування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1472" y="1305496"/>
            <a:ext cx="8064896" cy="6216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Використайте </a:t>
            </a:r>
            <a:r>
              <a:rPr lang="uk-UA" sz="2800" b="1" dirty="0">
                <a:solidFill>
                  <a:srgbClr val="0070C0"/>
                </a:solidFill>
              </a:rPr>
              <a:t>подані твердження  і висновок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6045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549474"/>
            <a:ext cx="10729192" cy="12045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 </a:t>
            </a:r>
            <a:r>
              <a:rPr lang="uk-UA" sz="3600" b="1" dirty="0">
                <a:solidFill>
                  <a:schemeClr val="bg1"/>
                </a:solidFill>
              </a:rPr>
              <a:t>заголовки. Визначте, якому типу тексту відповідає кожний із  них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754841"/>
              </p:ext>
            </p:extLst>
          </p:nvPr>
        </p:nvGraphicFramePr>
        <p:xfrm>
          <a:off x="636935" y="1797744"/>
          <a:ext cx="8957456" cy="291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93151">
                  <a:extLst>
                    <a:ext uri="{9D8B030D-6E8A-4147-A177-3AD203B41FA5}">
                      <a16:colId xmlns:a16="http://schemas.microsoft.com/office/drawing/2014/main" xmlns="" val="4144609646"/>
                    </a:ext>
                  </a:extLst>
                </a:gridCol>
                <a:gridCol w="3964305">
                  <a:extLst>
                    <a:ext uri="{9D8B030D-6E8A-4147-A177-3AD203B41FA5}">
                      <a16:colId xmlns:a16="http://schemas.microsoft.com/office/drawing/2014/main" xmlns="" val="1971878009"/>
                    </a:ext>
                  </a:extLst>
                </a:gridCol>
              </a:tblGrid>
              <a:tr h="51828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ЗАГОЛОВКИ</a:t>
                      </a:r>
                      <a:endParaRPr lang="ru-RU" sz="3600" dirty="0"/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ТИП ТЕКСТУ</a:t>
                      </a:r>
                      <a:endParaRPr lang="ru-RU" sz="3600" dirty="0"/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:a16="http://schemas.microsoft.com/office/drawing/2014/main" xmlns="" val="1620862644"/>
                  </a:ext>
                </a:extLst>
              </a:tr>
              <a:tr h="762176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Чому</a:t>
                      </a:r>
                      <a:r>
                        <a:rPr lang="uk-UA" sz="36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в Києві цікаво?</a:t>
                      </a:r>
                      <a:endParaRPr lang="ru-RU" sz="3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:a16="http://schemas.microsoft.com/office/drawing/2014/main" xmlns="" val="2589669399"/>
                  </a:ext>
                </a:extLst>
              </a:tr>
              <a:tr h="762176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Цікаві місця в Києві</a:t>
                      </a:r>
                      <a:endParaRPr lang="ru-RU" sz="3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:a16="http://schemas.microsoft.com/office/drawing/2014/main" xmlns="" val="1587504458"/>
                  </a:ext>
                </a:extLst>
              </a:tr>
              <a:tr h="747521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Краса київських вулиць</a:t>
                      </a:r>
                      <a:endParaRPr lang="ru-RU" sz="3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:a16="http://schemas.microsoft.com/office/drawing/2014/main" xmlns="" val="321549758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59983" y="2506107"/>
            <a:ext cx="367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295FFF"/>
                </a:solidFill>
              </a:rPr>
              <a:t>Текст-міркування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87975" y="321377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295FFF"/>
                </a:solidFill>
              </a:rPr>
              <a:t>Текст-розповідь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59983" y="4019044"/>
            <a:ext cx="239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295FFF"/>
                </a:solidFill>
              </a:rPr>
              <a:t>Текст-опис</a:t>
            </a: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12 цікавих місць Києва, які варто відвідати | Event Ukra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407" y="4051294"/>
            <a:ext cx="3627983" cy="2412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6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Звірята запрошують в гості! Що цікавого у Київському зоопарку цієї осені та  чому його варто відвідати на канікул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89" y="4407175"/>
            <a:ext cx="3709988" cy="2124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549475"/>
            <a:ext cx="9937104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Прочитайте </a:t>
            </a:r>
            <a:r>
              <a:rPr lang="uk-UA" sz="3600" b="1" dirty="0">
                <a:solidFill>
                  <a:schemeClr val="bg1"/>
                </a:solidFill>
              </a:rPr>
              <a:t>у довідці назви цікавих місць </a:t>
            </a:r>
            <a:r>
              <a:rPr lang="uk-UA" sz="3600" b="1" dirty="0" smtClean="0">
                <a:solidFill>
                  <a:schemeClr val="bg1"/>
                </a:solidFill>
              </a:rPr>
              <a:t>Києва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4960" y="2103613"/>
            <a:ext cx="1000911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Довідка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цирк, зоопарк, ляльковий театр, Музей  води,  океанаріум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аквапарк.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3479" y="1239517"/>
            <a:ext cx="9937104" cy="8640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Виберіть, </a:t>
            </a:r>
            <a:r>
              <a:rPr lang="uk-UA" sz="2400" b="1" dirty="0">
                <a:solidFill>
                  <a:srgbClr val="0070C0"/>
                </a:solidFill>
              </a:rPr>
              <a:t>де </a:t>
            </a:r>
            <a:r>
              <a:rPr lang="uk-UA" sz="2400" b="1" dirty="0" smtClean="0">
                <a:solidFill>
                  <a:srgbClr val="0070C0"/>
                </a:solidFill>
              </a:rPr>
              <a:t>вам </a:t>
            </a:r>
            <a:r>
              <a:rPr lang="uk-UA" sz="2400" b="1" dirty="0">
                <a:solidFill>
                  <a:srgbClr val="0070C0"/>
                </a:solidFill>
              </a:rPr>
              <a:t>хотілося б побувати. </a:t>
            </a:r>
            <a:r>
              <a:rPr lang="uk-UA" sz="2400" b="1" dirty="0" smtClean="0">
                <a:solidFill>
                  <a:srgbClr val="0070C0"/>
                </a:solidFill>
              </a:rPr>
              <a:t>Поясніть </a:t>
            </a:r>
            <a:r>
              <a:rPr lang="uk-UA" sz="2400" b="1" dirty="0">
                <a:solidFill>
                  <a:srgbClr val="0070C0"/>
                </a:solidFill>
              </a:rPr>
              <a:t>чому.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Складіть </a:t>
            </a:r>
            <a:r>
              <a:rPr lang="uk-UA" sz="2400" b="1" dirty="0">
                <a:solidFill>
                  <a:srgbClr val="0070C0"/>
                </a:solidFill>
              </a:rPr>
              <a:t>про це текст-міркування за поданим твердженням. </a:t>
            </a:r>
          </a:p>
        </p:txBody>
      </p:sp>
      <p:pic>
        <p:nvPicPr>
          <p:cNvPr id="3074" name="Picture 2" descr="Київський академічний театр ляльок — Вікіпе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602" y="3488805"/>
            <a:ext cx="3872256" cy="2582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Национальный цирк Украины в Киеве, Украина - описание, фото, на карт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9" y="3380233"/>
            <a:ext cx="4240441" cy="2374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1511" y="5640326"/>
            <a:ext cx="129234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 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31991" y="4195279"/>
            <a:ext cx="187220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Зоопарк 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9269" y="5903834"/>
            <a:ext cx="31683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Ляльковий театр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507855" y="3196417"/>
            <a:ext cx="36198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хочу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відвідати… 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582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Пояснення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99" y="4437906"/>
            <a:ext cx="1972438" cy="204549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3 клас\01 УКР МОВА\1 Пономарьова\09 Текст\№107-Будую текст-міркування\2026-04-23_105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76" y="1418376"/>
            <a:ext cx="8394723" cy="448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46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36077" y="1921390"/>
            <a:ext cx="5153757" cy="1055852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уроку </a:t>
            </a:r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>
                <a:solidFill>
                  <a:schemeClr val="bg1"/>
                </a:solidFill>
              </a:rPr>
              <a:t>було </a:t>
            </a:r>
            <a:r>
              <a:rPr lang="ru-RU" sz="2800" b="1" dirty="0" err="1">
                <a:solidFill>
                  <a:schemeClr val="bg1"/>
                </a:solidFill>
              </a:rPr>
              <a:t>зрозумілим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легким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data10.proshkolu.ru/content/media/pic/std/4000000/3419000/3418865-6ecffe6f24ee64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3375" r="6769" b="5523"/>
          <a:stretch/>
        </p:blipFill>
        <p:spPr bwMode="auto">
          <a:xfrm>
            <a:off x="979943" y="1909986"/>
            <a:ext cx="1431634" cy="22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112956" y="4307152"/>
            <a:ext cx="5907096" cy="1055852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</a:t>
            </a:r>
            <a:r>
              <a:rPr lang="ru-RU" sz="2800" b="1" dirty="0" smtClean="0">
                <a:solidFill>
                  <a:schemeClr val="bg1"/>
                </a:solidFill>
              </a:rPr>
              <a:t>уроку  часто </a:t>
            </a:r>
            <a:r>
              <a:rPr lang="ru-RU" sz="2800" b="1" dirty="0" err="1" smtClean="0">
                <a:solidFill>
                  <a:schemeClr val="bg1"/>
                </a:solidFill>
              </a:rPr>
              <a:t>виникали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багато </a:t>
            </a:r>
            <a:r>
              <a:rPr lang="ru-RU" sz="2800" b="1" dirty="0" err="1" smtClean="0">
                <a:solidFill>
                  <a:schemeClr val="bg1"/>
                </a:solidFill>
              </a:rPr>
              <a:t>помилок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94270" y="3083087"/>
            <a:ext cx="4690049" cy="10558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Якщо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b="1" dirty="0" err="1">
                <a:solidFill>
                  <a:schemeClr val="bg1"/>
                </a:solidFill>
              </a:rPr>
              <a:t>інколи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під</a:t>
            </a:r>
            <a:r>
              <a:rPr lang="ru-RU" sz="2800" b="1" dirty="0">
                <a:solidFill>
                  <a:schemeClr val="bg1"/>
                </a:solidFill>
              </a:rPr>
              <a:t> час уроку </a:t>
            </a:r>
            <a:r>
              <a:rPr lang="ru-RU" sz="2800" b="1" dirty="0" err="1">
                <a:solidFill>
                  <a:schemeClr val="bg1"/>
                </a:solidFill>
              </a:rPr>
              <a:t>з'являлися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35647" y="3083089"/>
            <a:ext cx="1126882" cy="10558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30374" y="462754"/>
            <a:ext cx="9659132" cy="654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25117" y="1173980"/>
            <a:ext cx="8636627" cy="6548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Оцініть свою роботу на уроці розділовими знаками </a:t>
            </a:r>
          </a:p>
        </p:txBody>
      </p:sp>
      <p:pic>
        <p:nvPicPr>
          <p:cNvPr id="9" name="Picture 2" descr="D:\Картинки до тестів\Емоції Розділові знаки\Знак питання з чоловічко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-1" r="10869" b="12229"/>
          <a:stretch/>
        </p:blipFill>
        <p:spPr bwMode="auto">
          <a:xfrm>
            <a:off x="3762529" y="4307152"/>
            <a:ext cx="1240483" cy="19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968636" y="1237819"/>
            <a:ext cx="9988091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Виберіть </a:t>
            </a:r>
            <a:r>
              <a:rPr lang="uk-UA" sz="2400" b="1" dirty="0">
                <a:solidFill>
                  <a:srgbClr val="0070C0"/>
                </a:solidFill>
              </a:rPr>
              <a:t>ту </a:t>
            </a:r>
            <a:r>
              <a:rPr lang="uk-UA" sz="2400" b="1" dirty="0" smtClean="0">
                <a:solidFill>
                  <a:srgbClr val="0070C0"/>
                </a:solidFill>
              </a:rPr>
              <a:t>рибку - очікування, </a:t>
            </a:r>
            <a:r>
              <a:rPr lang="uk-UA" sz="2400" b="1" dirty="0">
                <a:solidFill>
                  <a:srgbClr val="0070C0"/>
                </a:solidFill>
              </a:rPr>
              <a:t>яку </a:t>
            </a:r>
            <a:r>
              <a:rPr lang="uk-UA" sz="2400" b="1" dirty="0" smtClean="0">
                <a:solidFill>
                  <a:srgbClr val="0070C0"/>
                </a:solidFill>
              </a:rPr>
              <a:t>хочете </a:t>
            </a:r>
            <a:r>
              <a:rPr lang="uk-UA" sz="2400" b="1" dirty="0">
                <a:solidFill>
                  <a:srgbClr val="0070C0"/>
                </a:solidFill>
              </a:rPr>
              <a:t>пустити в </a:t>
            </a:r>
            <a:r>
              <a:rPr lang="uk-UA" sz="2400" b="1" dirty="0" smtClean="0">
                <a:solidFill>
                  <a:srgbClr val="0070C0"/>
                </a:solidFill>
              </a:rPr>
              <a:t>акваріум уроку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10053" y="542010"/>
            <a:ext cx="10815409" cy="6482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800" b="1" dirty="0">
                <a:solidFill>
                  <a:schemeClr val="bg1"/>
                </a:solidFill>
              </a:rPr>
              <a:t>Налаштування на </a:t>
            </a:r>
            <a:r>
              <a:rPr lang="uk-UA" sz="3800" b="1" dirty="0" smtClean="0">
                <a:solidFill>
                  <a:schemeClr val="bg1"/>
                </a:solidFill>
              </a:rPr>
              <a:t>урок</a:t>
            </a:r>
            <a:endParaRPr lang="ru-RU" sz="38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7575452" y="2042171"/>
            <a:ext cx="3376886" cy="85472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>
                <a:solidFill>
                  <a:srgbClr val="0070C0"/>
                </a:solidFill>
              </a:rPr>
              <a:t>Готовність  до активної роботи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7480049" y="5304031"/>
            <a:ext cx="3624985" cy="8342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Виявлю </a:t>
            </a:r>
            <a:r>
              <a:rPr lang="uk-UA" sz="2400" b="1" dirty="0"/>
              <a:t>творче мислення</a:t>
            </a:r>
            <a:endParaRPr lang="ru-RU" sz="24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7579839" y="3127368"/>
            <a:ext cx="3376887" cy="8700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Хвилювання, </a:t>
            </a:r>
            <a:r>
              <a:rPr lang="uk-UA" sz="2400" b="1" dirty="0"/>
              <a:t>але здатність працювати.</a:t>
            </a:r>
            <a:endParaRPr lang="ru-RU" sz="2400" b="1" dirty="0"/>
          </a:p>
        </p:txBody>
      </p:sp>
      <p:pic>
        <p:nvPicPr>
          <p:cNvPr id="11" name="Рисунок 10" descr="C:\Users\Света\AppData\Local\Microsoft\Windows\Temporary Internet Files\Content.Word\Новый рисунок (7)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1926854"/>
            <a:ext cx="1892830" cy="310770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2" name="Рисунок 11" descr="C:\Users\Света\AppData\Local\Microsoft\Windows\Temporary Internet Files\Content.Word\Новый рисунок (8)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95" y="1928124"/>
            <a:ext cx="1870414" cy="3116936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4" name="Рисунок 13" descr="ÐÐ°ÑÑÐ¸Ð½ÐºÐ¸ Ð¿Ð¾ Ð·Ð°Ð¿ÑÐ¾ÑÑ &quot;Ð¶Ð¾Ð²ÑÐ° ÑÐ¸Ð±Ð°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87" y="1926854"/>
            <a:ext cx="2352937" cy="108535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5" name="Рисунок 14" descr="ÐÐ°ÑÑÐ¸Ð½ÐºÐ¸ Ð¿Ð¾ Ð·Ð°Ð¿ÑÐ¾ÑÑ &quot;ÑÐµÑÐ²Ð¾Ð½Ð° Ð°ÐºÐ²Ð°ÑÑÑÐ¼Ð½Ð° ÑÐ¸Ð±Ð°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20" y="3073324"/>
            <a:ext cx="2464873" cy="10104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7" name="Заголовок 3"/>
          <p:cNvSpPr txBox="1">
            <a:spLocks/>
          </p:cNvSpPr>
          <p:nvPr/>
        </p:nvSpPr>
        <p:spPr>
          <a:xfrm>
            <a:off x="7480049" y="4221881"/>
            <a:ext cx="3724550" cy="944121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Відчуваю змогу розв’язати всі завдання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ÐÐ°ÑÑÐ¸Ð½ÐºÐ¸ Ð¿Ð¾ Ð·Ð°Ð¿ÑÐ¾ÑÑ &quot;Ð·ÐµÐ»ÐµÐ½Ð° ÑÐ¸Ð±Ð° Ð°ÐºÐ²Ð°ÑÑÑÐ¼Ð½Ð°&quot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904" y="4117797"/>
            <a:ext cx="2435327" cy="104820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2" name="Рисунок 21" descr="ÐÐ°ÑÑÐ¸Ð½ÐºÐ¸ Ð¿Ð¾ Ð·Ð°Ð¿ÑÐ¾ÑÑ &quot;ÑÐ¸Ð½Ñ Ð°ÐºÐ²Ð°ÑÑÑÐ¼Ð½Ð° ÑÐ¸Ð±Ð°&quot;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8108" y="5310673"/>
            <a:ext cx="2442704" cy="1071449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648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3 клас\01 УКР МОВА\1 Пономарьова\09 Текст\№106-Розрізняю тексти. Розповідь, опис і мірк\2026-04-16_215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8" y="1379421"/>
            <a:ext cx="9047965" cy="182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3 клас\01 УКР МОВА\1 Пономарьова\09 Текст\№106-Розрізняю тексти. Розповідь, опис і мірк\2026-04-16_2158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5" y="3203319"/>
            <a:ext cx="9053248" cy="224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12" y="4581922"/>
            <a:ext cx="2071352" cy="194895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2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знак завершения 9"/>
          <p:cNvSpPr/>
          <p:nvPr/>
        </p:nvSpPr>
        <p:spPr>
          <a:xfrm rot="20979908">
            <a:off x="3338672" y="4539244"/>
            <a:ext cx="1634503" cy="760416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800" b="1" dirty="0"/>
              <a:t>зачин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479" y="333450"/>
            <a:ext cx="9932672" cy="671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800" b="1" dirty="0" smtClean="0"/>
              <a:t>Скарбниця знань</a:t>
            </a:r>
            <a:endParaRPr lang="ru-RU" sz="4800" b="1" dirty="0"/>
          </a:p>
        </p:txBody>
      </p:sp>
      <p:sp>
        <p:nvSpPr>
          <p:cNvPr id="21" name="Блок-схема: знак завершения 20"/>
          <p:cNvSpPr/>
          <p:nvPr/>
        </p:nvSpPr>
        <p:spPr>
          <a:xfrm rot="883698">
            <a:off x="6598115" y="4613121"/>
            <a:ext cx="1741745" cy="760416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800" b="1" dirty="0" err="1"/>
              <a:t>кінцівка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0129" y="1056725"/>
            <a:ext cx="1623179" cy="6834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3300" b="1" dirty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98869" y="1635725"/>
            <a:ext cx="2105070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заголовок</a:t>
            </a:r>
            <a:r>
              <a:rPr lang="uk-UA" sz="2900" b="1" i="1" dirty="0">
                <a:solidFill>
                  <a:schemeClr val="bg1"/>
                </a:solidFill>
              </a:rPr>
              <a:t> 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854418" y="4534386"/>
            <a:ext cx="1891524" cy="6153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будова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знак завершения 17"/>
          <p:cNvSpPr/>
          <p:nvPr/>
        </p:nvSpPr>
        <p:spPr>
          <a:xfrm rot="20966568">
            <a:off x="6888827" y="1894826"/>
            <a:ext cx="3996792" cy="67385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йде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мова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тексті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Блок-схема: знак завершения 18"/>
          <p:cNvSpPr/>
          <p:nvPr/>
        </p:nvSpPr>
        <p:spPr>
          <a:xfrm rot="739672">
            <a:off x="864415" y="2347580"/>
            <a:ext cx="3580125" cy="67385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Головна думка тексту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7375" y="4515250"/>
            <a:ext cx="3025428" cy="13474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повідомляє</a:t>
            </a:r>
            <a:r>
              <a:rPr lang="ru-RU" sz="2400" b="1" dirty="0" smtClean="0">
                <a:solidFill>
                  <a:schemeClr val="bg1"/>
                </a:solidFill>
              </a:rPr>
              <a:t> про </a:t>
            </a:r>
            <a:r>
              <a:rPr lang="ru-RU" sz="2400" b="1" dirty="0" err="1" smtClean="0">
                <a:solidFill>
                  <a:schemeClr val="bg1"/>
                </a:solidFill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</a:rPr>
              <a:t> і про кого </a:t>
            </a:r>
            <a:r>
              <a:rPr lang="ru-RU" sz="2400" b="1" dirty="0" err="1" smtClean="0">
                <a:solidFill>
                  <a:schemeClr val="bg1"/>
                </a:solidFill>
              </a:rPr>
              <a:t>йтиме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мова</a:t>
            </a:r>
            <a:r>
              <a:rPr lang="ru-RU" sz="2400" b="1" dirty="0" smtClean="0">
                <a:solidFill>
                  <a:schemeClr val="bg1"/>
                </a:solidFill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</a:rPr>
              <a:t>тексті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299767" y="4622735"/>
            <a:ext cx="3138068" cy="9388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підводить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підсумок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усього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сказаного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39087" y="5149704"/>
            <a:ext cx="3224635" cy="59829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800" b="1" dirty="0" err="1"/>
              <a:t>Основна</a:t>
            </a:r>
            <a:r>
              <a:rPr lang="ru-RU" sz="2800" b="1" dirty="0"/>
              <a:t> </a:t>
            </a:r>
            <a:r>
              <a:rPr lang="ru-RU" sz="2800" b="1" dirty="0" err="1"/>
              <a:t>частина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Блок-схема: знак завершения 28"/>
          <p:cNvSpPr/>
          <p:nvPr/>
        </p:nvSpPr>
        <p:spPr>
          <a:xfrm rot="20966568">
            <a:off x="7381376" y="2805415"/>
            <a:ext cx="4627907" cy="67385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Розповідь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опис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міркування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Блок-схема: знак завершения 29"/>
          <p:cNvSpPr/>
          <p:nvPr/>
        </p:nvSpPr>
        <p:spPr>
          <a:xfrm rot="21068681">
            <a:off x="6702205" y="895767"/>
            <a:ext cx="4441665" cy="67385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Зв’язані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змістом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Блок-схема: знак завершения 31"/>
          <p:cNvSpPr/>
          <p:nvPr/>
        </p:nvSpPr>
        <p:spPr>
          <a:xfrm rot="935468">
            <a:off x="1814490" y="1110723"/>
            <a:ext cx="2938460" cy="11932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Передає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тему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мету тексту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01086" y="5828996"/>
            <a:ext cx="4618730" cy="5301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розповідає</a:t>
            </a:r>
            <a:r>
              <a:rPr lang="ru-RU" sz="2400" b="1" dirty="0" smtClean="0">
                <a:solidFill>
                  <a:schemeClr val="bg1"/>
                </a:solidFill>
              </a:rPr>
              <a:t> про </a:t>
            </a:r>
            <a:r>
              <a:rPr lang="ru-RU" sz="2400" b="1" dirty="0" err="1" smtClean="0">
                <a:solidFill>
                  <a:schemeClr val="bg1"/>
                </a:solidFill>
              </a:rPr>
              <a:t>розвиток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подій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4485" y="2251043"/>
            <a:ext cx="2592695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тема тексту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02179" y="2764005"/>
            <a:ext cx="2959080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мета тексту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180758" y="3282207"/>
            <a:ext cx="3446056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Види текстів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463671" y="3897525"/>
            <a:ext cx="4836096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Певна послідовність </a:t>
            </a:r>
            <a:r>
              <a:rPr lang="uk-UA" sz="2900" b="1" dirty="0">
                <a:solidFill>
                  <a:schemeClr val="bg1"/>
                </a:solidFill>
              </a:rPr>
              <a:t>частин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1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31" grpId="0" animBg="1"/>
      <p:bldP spid="37" grpId="0" animBg="1"/>
      <p:bldP spid="18" grpId="0" animBg="1"/>
      <p:bldP spid="19" grpId="0" animBg="1"/>
      <p:bldP spid="22" grpId="0" animBg="1"/>
      <p:bldP spid="27" grpId="0" animBg="1"/>
      <p:bldP spid="20" grpId="0" animBg="1"/>
      <p:bldP spid="29" grpId="0" animBg="1"/>
      <p:bldP spid="30" grpId="0" animBg="1"/>
      <p:bldP spid="32" grpId="0" animBg="1"/>
      <p:bldP spid="26" grpId="0" animBg="1"/>
      <p:bldP spid="12" grpId="0" animBg="1"/>
      <p:bldP spid="28" grpId="0" animBg="1"/>
      <p:bldP spid="4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91831" y="1475265"/>
            <a:ext cx="6659382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вчитися розрізняти види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текстів, будувати міркування.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Побуваємо в київському Музеї води, в міському аквапарку та океанаріумі.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2" y="1414203"/>
            <a:ext cx="3156944" cy="30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аквапарк Dream Island - акції та купони знижок на Pokup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260" y="3722034"/>
            <a:ext cx="579452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BE5EB28-483B-49DB-BBD4-4A23FDCB62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5" b="77650"/>
          <a:stretch/>
        </p:blipFill>
        <p:spPr>
          <a:xfrm>
            <a:off x="730447" y="538848"/>
            <a:ext cx="10474152" cy="60592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460361" y="1676174"/>
            <a:ext cx="4422642" cy="13604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21351" y="-721760"/>
            <a:ext cx="578025" cy="7217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34824" r="51269" b="56176"/>
          <a:stretch/>
        </p:blipFill>
        <p:spPr>
          <a:xfrm>
            <a:off x="9138188" y="-890686"/>
            <a:ext cx="2297027" cy="69746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1062483" y="-1279569"/>
            <a:ext cx="2376791" cy="129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206847" y="1269554"/>
            <a:ext cx="1932810" cy="767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11" r="44108"/>
          <a:stretch/>
        </p:blipFill>
        <p:spPr>
          <a:xfrm>
            <a:off x="1147850" y="2589374"/>
            <a:ext cx="2473459" cy="133970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" t="47644" r="37673" b="35737"/>
          <a:stretch/>
        </p:blipFill>
        <p:spPr>
          <a:xfrm>
            <a:off x="3631866" y="2676889"/>
            <a:ext cx="2427896" cy="1040985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" t="66531" r="42759" b="21130"/>
          <a:stretch/>
        </p:blipFill>
        <p:spPr>
          <a:xfrm>
            <a:off x="6256328" y="2845799"/>
            <a:ext cx="2202842" cy="77292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" t="31526" r="43982" b="51715"/>
          <a:stretch/>
        </p:blipFill>
        <p:spPr>
          <a:xfrm>
            <a:off x="1429944" y="3353261"/>
            <a:ext cx="2158484" cy="1049738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48061" r="37685" b="35365"/>
          <a:stretch/>
        </p:blipFill>
        <p:spPr>
          <a:xfrm>
            <a:off x="8451908" y="2720007"/>
            <a:ext cx="2402365" cy="1038151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78338" r="49306" b="3080"/>
          <a:stretch/>
        </p:blipFill>
        <p:spPr>
          <a:xfrm>
            <a:off x="3471183" y="3239083"/>
            <a:ext cx="2027154" cy="116391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73038" y="466841"/>
            <a:ext cx="10258277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Каліграфічна хвилинка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3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183" y="415615"/>
            <a:ext cx="1551683" cy="219968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30447" y="4447238"/>
            <a:ext cx="10474151" cy="22229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словникові слова. Поставте наголоси. Поясніть підкреслені букви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Яке слово можна назвати зайвим? Чому?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Які з цих слів називають об’єкти природи. А які предмети,  створені руками людей?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99376" y="1315294"/>
            <a:ext cx="578025" cy="72176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508109" y="1336313"/>
            <a:ext cx="534586" cy="6797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464202">
            <a:off x="2851671" y="2632599"/>
            <a:ext cx="304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cs typeface="Calibri"/>
              </a:rPr>
              <a:t>'</a:t>
            </a:r>
            <a:endParaRPr lang="uk-UA" sz="4000" b="1" dirty="0"/>
          </a:p>
        </p:txBody>
      </p:sp>
      <p:sp>
        <p:nvSpPr>
          <p:cNvPr id="29" name="Прямоугольник 28"/>
          <p:cNvSpPr/>
          <p:nvPr/>
        </p:nvSpPr>
        <p:spPr>
          <a:xfrm rot="464202">
            <a:off x="4546009" y="2628075"/>
            <a:ext cx="304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cs typeface="Calibri"/>
              </a:rPr>
              <a:t>'</a:t>
            </a:r>
            <a:endParaRPr lang="uk-UA" sz="4000" b="1" dirty="0"/>
          </a:p>
        </p:txBody>
      </p:sp>
      <p:sp>
        <p:nvSpPr>
          <p:cNvPr id="30" name="Прямоугольник 29"/>
          <p:cNvSpPr/>
          <p:nvPr/>
        </p:nvSpPr>
        <p:spPr>
          <a:xfrm rot="464202">
            <a:off x="7797015" y="2671718"/>
            <a:ext cx="304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cs typeface="Calibri"/>
              </a:rPr>
              <a:t>'</a:t>
            </a:r>
            <a:endParaRPr lang="uk-UA" sz="4000" b="1" dirty="0"/>
          </a:p>
        </p:txBody>
      </p:sp>
      <p:sp>
        <p:nvSpPr>
          <p:cNvPr id="35" name="Прямоугольник 34"/>
          <p:cNvSpPr/>
          <p:nvPr/>
        </p:nvSpPr>
        <p:spPr>
          <a:xfrm rot="464202">
            <a:off x="10321055" y="2632599"/>
            <a:ext cx="304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cs typeface="Calibri"/>
              </a:rPr>
              <a:t>'</a:t>
            </a:r>
            <a:endParaRPr lang="uk-UA" sz="4000" b="1" dirty="0"/>
          </a:p>
        </p:txBody>
      </p:sp>
      <p:sp>
        <p:nvSpPr>
          <p:cNvPr id="36" name="Прямоугольник 35"/>
          <p:cNvSpPr/>
          <p:nvPr/>
        </p:nvSpPr>
        <p:spPr>
          <a:xfrm rot="464202">
            <a:off x="2098431" y="3324589"/>
            <a:ext cx="304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cs typeface="Calibri"/>
              </a:rPr>
              <a:t>'</a:t>
            </a:r>
            <a:endParaRPr lang="uk-UA" sz="4000" b="1" dirty="0"/>
          </a:p>
        </p:txBody>
      </p:sp>
      <p:sp>
        <p:nvSpPr>
          <p:cNvPr id="37" name="Прямоугольник 36"/>
          <p:cNvSpPr/>
          <p:nvPr/>
        </p:nvSpPr>
        <p:spPr>
          <a:xfrm rot="464202">
            <a:off x="4750893" y="3347955"/>
            <a:ext cx="304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cs typeface="Calibri"/>
              </a:rPr>
              <a:t>'</a:t>
            </a:r>
            <a:endParaRPr lang="uk-UA" sz="40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483519" y="3396905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269564" y="3416201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621309" y="3396905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862675" y="3396905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238499" y="3403599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779617" y="3424864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8771372" y="3449279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9293050" y="3390997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9722739" y="3412129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455899" y="4047807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099376" y="4073142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98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0"/>
      <p:bldP spid="29" grpId="0"/>
      <p:bldP spid="30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77466"/>
            <a:ext cx="10441160" cy="115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Розгляньте </a:t>
            </a:r>
            <a:r>
              <a:rPr lang="uk-UA" sz="3600" b="1" dirty="0">
                <a:solidFill>
                  <a:schemeClr val="bg1"/>
                </a:solidFill>
              </a:rPr>
              <a:t>таблицю.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Порівняйте </a:t>
            </a:r>
            <a:r>
              <a:rPr lang="uk-UA" sz="3600" b="1" dirty="0">
                <a:solidFill>
                  <a:schemeClr val="bg1"/>
                </a:solidFill>
              </a:rPr>
              <a:t>будову двох типів текстів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3 клас\01 УКР МОВА\1 Пономарьова\09 Текст\№107-Будую текст-міркування\2026-04-23_104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671" y="1742983"/>
            <a:ext cx="727114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4697" y="4149874"/>
            <a:ext cx="986509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Проведіть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дослідження!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Яку будову має текст-розповідь? 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З яких частин складається текст-міркування? 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Поясніть,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 текст-міркування відрізняється від розповіді.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D:\Картинки до тестів\Людина\Хлопчик в окуляра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724" y="1741834"/>
            <a:ext cx="1327945" cy="27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7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77466"/>
            <a:ext cx="10077364" cy="8208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4000" b="1" dirty="0">
                <a:solidFill>
                  <a:schemeClr val="bg1"/>
                </a:solidFill>
              </a:rPr>
              <a:t>пораду </a:t>
            </a:r>
            <a:r>
              <a:rPr lang="uk-UA" sz="4000" b="1" dirty="0" smtClean="0">
                <a:solidFill>
                  <a:schemeClr val="bg1"/>
                </a:solidFill>
              </a:rPr>
              <a:t>друзів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98503" y="1773611"/>
            <a:ext cx="8549866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      Радимо тобі побувати в київському Музеї води. </a:t>
            </a:r>
            <a:r>
              <a:rPr lang="uk-UA" sz="2800" b="1" dirty="0" smtClean="0">
                <a:solidFill>
                  <a:schemeClr val="bg1"/>
                </a:solidFill>
              </a:rPr>
              <a:t>Запитаєш </a:t>
            </a:r>
            <a:r>
              <a:rPr lang="uk-UA" sz="2800" b="1" dirty="0">
                <a:solidFill>
                  <a:schemeClr val="bg1"/>
                </a:solidFill>
              </a:rPr>
              <a:t>чому?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    Тут </a:t>
            </a:r>
            <a:r>
              <a:rPr lang="uk-UA" sz="2800" b="1" dirty="0">
                <a:solidFill>
                  <a:schemeClr val="bg1"/>
                </a:solidFill>
              </a:rPr>
              <a:t>ти </a:t>
            </a:r>
            <a:r>
              <a:rPr lang="uk-UA" sz="2800" b="1" dirty="0" smtClean="0">
                <a:solidFill>
                  <a:schemeClr val="bg1"/>
                </a:solidFill>
              </a:rPr>
              <a:t>потрапиш </a:t>
            </a:r>
            <a:r>
              <a:rPr lang="uk-UA" sz="2800" b="1" dirty="0">
                <a:solidFill>
                  <a:schemeClr val="bg1"/>
                </a:solidFill>
              </a:rPr>
              <a:t>у дивовижний світ </a:t>
            </a:r>
            <a:r>
              <a:rPr lang="uk-UA" sz="2800" b="1" dirty="0" smtClean="0">
                <a:solidFill>
                  <a:schemeClr val="bg1"/>
                </a:solidFill>
              </a:rPr>
              <a:t>води</a:t>
            </a:r>
            <a:r>
              <a:rPr lang="uk-UA" sz="2800" b="1" dirty="0">
                <a:solidFill>
                  <a:schemeClr val="bg1"/>
                </a:solidFill>
              </a:rPr>
              <a:t>. Дізнаєшся багато </a:t>
            </a:r>
            <a:r>
              <a:rPr lang="uk-UA" sz="2800" b="1" dirty="0" smtClean="0">
                <a:solidFill>
                  <a:schemeClr val="bg1"/>
                </a:solidFill>
              </a:rPr>
              <a:t>нового </a:t>
            </a:r>
            <a:r>
              <a:rPr lang="uk-UA" sz="2800" b="1" dirty="0">
                <a:solidFill>
                  <a:schemeClr val="bg1"/>
                </a:solidFill>
              </a:rPr>
              <a:t>про озера і річки. </a:t>
            </a:r>
            <a:r>
              <a:rPr lang="uk-UA" sz="2800" b="1" dirty="0" smtClean="0">
                <a:solidFill>
                  <a:schemeClr val="bg1"/>
                </a:solidFill>
              </a:rPr>
              <a:t>Побуваєш </a:t>
            </a:r>
            <a:r>
              <a:rPr lang="uk-UA" sz="2800" b="1" dirty="0">
                <a:solidFill>
                  <a:schemeClr val="bg1"/>
                </a:solidFill>
              </a:rPr>
              <a:t>у залах, де йде дощ із грозою, тече водоспад.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r>
              <a:rPr lang="uk-UA" sz="2800" b="1" dirty="0" err="1">
                <a:solidFill>
                  <a:schemeClr val="bg1"/>
                </a:solidFill>
              </a:rPr>
              <a:t>Цікавинкою</a:t>
            </a:r>
            <a:r>
              <a:rPr lang="uk-UA" sz="2800" b="1" dirty="0">
                <a:solidFill>
                  <a:schemeClr val="bg1"/>
                </a:solidFill>
              </a:rPr>
              <a:t> музею є атракціон мильних </a:t>
            </a:r>
            <a:r>
              <a:rPr lang="uk-UA" sz="2800" b="1" dirty="0" smtClean="0">
                <a:solidFill>
                  <a:schemeClr val="bg1"/>
                </a:solidFill>
              </a:rPr>
              <a:t>бульбашок</a:t>
            </a:r>
            <a:r>
              <a:rPr lang="uk-UA" sz="2800" b="1" dirty="0">
                <a:solidFill>
                  <a:schemeClr val="bg1"/>
                </a:solidFill>
              </a:rPr>
              <a:t>. Ти можеш </a:t>
            </a:r>
            <a:r>
              <a:rPr lang="uk-UA" sz="2800" b="1" dirty="0" smtClean="0">
                <a:solidFill>
                  <a:schemeClr val="bg1"/>
                </a:solidFill>
              </a:rPr>
              <a:t>опинитися </a:t>
            </a:r>
            <a:r>
              <a:rPr lang="uk-UA" sz="2800" b="1" dirty="0">
                <a:solidFill>
                  <a:schemeClr val="bg1"/>
                </a:solidFill>
              </a:rPr>
              <a:t>у величезній </a:t>
            </a:r>
            <a:r>
              <a:rPr lang="uk-UA" sz="2800" b="1" dirty="0" smtClean="0">
                <a:solidFill>
                  <a:schemeClr val="bg1"/>
                </a:solidFill>
              </a:rPr>
              <a:t>бульбашці</a:t>
            </a:r>
            <a:r>
              <a:rPr lang="uk-UA" sz="2800" b="1" dirty="0">
                <a:solidFill>
                  <a:schemeClr val="bg1"/>
                </a:solidFill>
              </a:rPr>
              <a:t>, яка повністю тебе огорне.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    Музей </a:t>
            </a:r>
            <a:r>
              <a:rPr lang="uk-UA" sz="2800" b="1" dirty="0">
                <a:solidFill>
                  <a:schemeClr val="bg1"/>
                </a:solidFill>
              </a:rPr>
              <a:t>змінить твоє попереднє уявлення про воду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3 клас\01 УКР МОВА\1 Пономарьова\09 Текст\№107-Будую текст-міркування\2026-04-23_102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5" y="2277666"/>
            <a:ext cx="2076450" cy="27432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707655" y="1298271"/>
            <a:ext cx="8426627" cy="4753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Визначте, </a:t>
            </a:r>
            <a:r>
              <a:rPr lang="uk-UA" sz="2400" b="1" dirty="0">
                <a:solidFill>
                  <a:srgbClr val="0070C0"/>
                </a:solidFill>
              </a:rPr>
              <a:t>до якого типу належить цей текст. </a:t>
            </a:r>
            <a:r>
              <a:rPr lang="uk-UA" sz="2400" b="1" dirty="0" smtClean="0">
                <a:solidFill>
                  <a:srgbClr val="0070C0"/>
                </a:solidFill>
              </a:rPr>
              <a:t>Поясніть </a:t>
            </a:r>
            <a:r>
              <a:rPr lang="uk-UA" sz="2400" b="1" dirty="0">
                <a:solidFill>
                  <a:srgbClr val="0070C0"/>
                </a:solidFill>
              </a:rPr>
              <a:t>чому.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8503" y="5742895"/>
            <a:ext cx="854071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Знайдіть </a:t>
            </a:r>
            <a:r>
              <a:rPr lang="uk-UA" sz="2400" b="1" dirty="0">
                <a:solidFill>
                  <a:srgbClr val="0070C0"/>
                </a:solidFill>
              </a:rPr>
              <a:t>в тексті </a:t>
            </a:r>
            <a:r>
              <a:rPr lang="uk-UA" sz="2400" b="1" dirty="0" smtClean="0">
                <a:solidFill>
                  <a:srgbClr val="0070C0"/>
                </a:solidFill>
              </a:rPr>
              <a:t>твердження</a:t>
            </a:r>
            <a:r>
              <a:rPr lang="uk-UA" sz="2400" b="1" dirty="0">
                <a:solidFill>
                  <a:srgbClr val="0070C0"/>
                </a:solidFill>
              </a:rPr>
              <a:t>, доведення і висновок.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Спишіть </a:t>
            </a:r>
            <a:r>
              <a:rPr lang="uk-UA" sz="2400" b="1" dirty="0">
                <a:solidFill>
                  <a:srgbClr val="0070C0"/>
                </a:solidFill>
              </a:rPr>
              <a:t>доведення. </a:t>
            </a:r>
            <a:r>
              <a:rPr lang="uk-UA" sz="24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400" b="1" dirty="0">
                <a:solidFill>
                  <a:srgbClr val="0070C0"/>
                </a:solidFill>
              </a:rPr>
              <a:t>дієслова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5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Океанаріум Морська Казка (Київ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78" y="2061642"/>
            <a:ext cx="3751805" cy="2883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79463" y="4845601"/>
            <a:ext cx="4721179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Океанаріум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— музей живої морської природи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9463" y="432880"/>
            <a:ext cx="10094533" cy="11295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Розгляньте світлини</a:t>
            </a:r>
            <a:r>
              <a:rPr lang="uk-UA" sz="3600" b="1" dirty="0">
                <a:solidFill>
                  <a:schemeClr val="bg1"/>
                </a:solidFill>
              </a:rPr>
              <a:t>. Поміркуйте, на якій зображено океанаріум, а на якій — аквапарк.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2039757">
            <a:off x="2264676" y="4877149"/>
            <a:ext cx="63236" cy="123202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4193" y="1584087"/>
            <a:ext cx="8726381" cy="4812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Щоб </a:t>
            </a:r>
            <a:r>
              <a:rPr lang="uk-UA" sz="2400" b="1" dirty="0">
                <a:solidFill>
                  <a:srgbClr val="0070C0"/>
                </a:solidFill>
              </a:rPr>
              <a:t>не помилитись, прочитайте у словнику значення цих слів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4" name="Picture 2" descr="Аквапарк – ТРЦ Термінал в КИЕВЕ | Бюджет-Ту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05" y="2111155"/>
            <a:ext cx="3929420" cy="2861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62530" y="4791522"/>
            <a:ext cx="555331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Аквапарк</a:t>
            </a:r>
            <a:r>
              <a:rPr lang="uk-UA" sz="3200" b="1" dirty="0" smtClean="0">
                <a:solidFill>
                  <a:schemeClr val="bg1"/>
                </a:solidFill>
              </a:rPr>
              <a:t> — </a:t>
            </a:r>
            <a:r>
              <a:rPr lang="uk-UA" sz="3200" b="1" dirty="0">
                <a:solidFill>
                  <a:schemeClr val="bg1"/>
                </a:solidFill>
              </a:rPr>
              <a:t>розважальний комплекс із басейнами, фонтанами, гірками на воді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2039757">
            <a:off x="7119846" y="4811565"/>
            <a:ext cx="63236" cy="123202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9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12041</TotalTime>
  <Words>663</Words>
  <Application>Microsoft Office PowerPoint</Application>
  <PresentationFormat>Произвольный</PresentationFormat>
  <Paragraphs>119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Будую текст-міркування</vt:lpstr>
      <vt:lpstr>Презентация PowerPoint</vt:lpstr>
      <vt:lpstr>Презентация PowerPoint</vt:lpstr>
      <vt:lpstr>Скарбниця знань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913</cp:revision>
  <dcterms:created xsi:type="dcterms:W3CDTF">2025-08-27T14:01:18Z</dcterms:created>
  <dcterms:modified xsi:type="dcterms:W3CDTF">2026-04-27T09:49:56Z</dcterms:modified>
</cp:coreProperties>
</file>