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833" r:id="rId3"/>
    <p:sldId id="811" r:id="rId4"/>
    <p:sldId id="834" r:id="rId5"/>
    <p:sldId id="492" r:id="rId6"/>
    <p:sldId id="817" r:id="rId7"/>
    <p:sldId id="821" r:id="rId8"/>
    <p:sldId id="824" r:id="rId9"/>
    <p:sldId id="825" r:id="rId10"/>
    <p:sldId id="829" r:id="rId11"/>
    <p:sldId id="830" r:id="rId12"/>
    <p:sldId id="831" r:id="rId13"/>
    <p:sldId id="832" r:id="rId14"/>
    <p:sldId id="814" r:id="rId15"/>
    <p:sldId id="79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408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3904" y="1197546"/>
            <a:ext cx="8568952" cy="93610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Складаю есе</a:t>
            </a:r>
            <a:endParaRPr lang="uk-UA" sz="60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8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Ответы Mail.ru: ЦВЕТУЩИЙ КАШТАН.. Его аромат и вид завораживает и  дурманит.. Какие бытуют Миф. Легенды=Народ. Сказания=Былины=Магия Каштана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528727"/>
            <a:ext cx="2529716" cy="21644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98786"/>
              </p:ext>
            </p:extLst>
          </p:nvPr>
        </p:nvGraphicFramePr>
        <p:xfrm>
          <a:off x="907455" y="1557586"/>
          <a:ext cx="6704502" cy="39835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3234">
                  <a:extLst>
                    <a:ext uri="{9D8B030D-6E8A-4147-A177-3AD203B41FA5}">
                      <a16:colId xmlns:a16="http://schemas.microsoft.com/office/drawing/2014/main" xmlns="" val="3476104756"/>
                    </a:ext>
                  </a:extLst>
                </a:gridCol>
                <a:gridCol w="6101268">
                  <a:extLst>
                    <a:ext uri="{9D8B030D-6E8A-4147-A177-3AD203B41FA5}">
                      <a16:colId xmlns:a16="http://schemas.microsoft.com/office/drawing/2014/main" xmlns="" val="1281936503"/>
                    </a:ext>
                  </a:extLst>
                </a:gridCol>
              </a:tblGrid>
              <a:tr h="783049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ПЛАН</a:t>
                      </a:r>
                      <a:endParaRPr lang="ru-RU" sz="3200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1776901677"/>
                  </a:ext>
                </a:extLst>
              </a:tr>
              <a:tr h="909139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Яку добру справу я зробив/зробила за останні дні?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689112814"/>
                  </a:ext>
                </a:extLst>
              </a:tr>
              <a:tr h="909139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r>
                        <a:rPr lang="uk-UA" sz="32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Що я відчував/відчувала після цього</a:t>
                      </a: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? </a:t>
                      </a: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1412398335"/>
                  </a:ext>
                </a:extLst>
              </a:tr>
              <a:tr h="783049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r>
                        <a:rPr lang="uk-UA" sz="32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Який висновок я роблю для себе</a:t>
                      </a: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260183113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55227" y="549474"/>
            <a:ext cx="10005356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Складіть </a:t>
            </a:r>
            <a:r>
              <a:rPr lang="uk-UA" sz="4000" b="1" dirty="0">
                <a:solidFill>
                  <a:schemeClr val="bg1"/>
                </a:solidFill>
              </a:rPr>
              <a:t>есе за поданим </a:t>
            </a:r>
            <a:r>
              <a:rPr lang="uk-UA" sz="4000" b="1" dirty="0" smtClean="0">
                <a:solidFill>
                  <a:schemeClr val="bg1"/>
                </a:solidFill>
              </a:rPr>
              <a:t>планом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184561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23876" y="1250759"/>
            <a:ext cx="10629684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Добра справа (есе)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Мама сьогодні сказала мені, що пишається мною. Це приємно! А я замислився, що хорошого я зробив за своє життя?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мене є маленький братик, і мені хочеться бути для нього прикладом. Я граюся з ним, ми разом читаємо книжки і розглядаємо малюнки. Крім того, я завжди допомагаю батькам. Слідкую за порядком у своїй кімнаті і, коли пограюся, завжди прибираю іграшки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Мені легко й приємно робити добрі справи.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3876" y="541758"/>
            <a:ext cx="10629684" cy="655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</a:t>
            </a:r>
            <a:r>
              <a:rPr lang="uk-UA" sz="4000" b="1" dirty="0" smtClean="0">
                <a:solidFill>
                  <a:schemeClr val="bg1"/>
                </a:solidFill>
              </a:rPr>
              <a:t>разок </a:t>
            </a:r>
            <a:r>
              <a:rPr lang="uk-UA" sz="4000" b="1" dirty="0">
                <a:solidFill>
                  <a:schemeClr val="bg1"/>
                </a:solidFill>
              </a:rPr>
              <a:t>есе за поданим </a:t>
            </a:r>
            <a:r>
              <a:rPr lang="uk-UA" sz="4000" b="1" dirty="0" smtClean="0">
                <a:solidFill>
                  <a:schemeClr val="bg1"/>
                </a:solidFill>
              </a:rPr>
              <a:t>планом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15312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>
                <a:solidFill>
                  <a:schemeClr val="bg1"/>
                </a:solidFill>
              </a:rPr>
              <a:t>текст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Визначте </a:t>
            </a:r>
            <a:r>
              <a:rPr lang="uk-UA" sz="4000" b="1" dirty="0">
                <a:solidFill>
                  <a:schemeClr val="bg1"/>
                </a:solidFill>
              </a:rPr>
              <a:t>його тип.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5448" y="1318910"/>
            <a:ext cx="792088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     Хлопчики домовились зустрітися в неділю на стадіоні, щоб пограти у </a:t>
            </a:r>
            <a:r>
              <a:rPr lang="uk-UA" sz="3200" b="1" dirty="0">
                <a:solidFill>
                  <a:srgbClr val="0070C0"/>
                </a:solidFill>
              </a:rPr>
              <a:t>футбол</a:t>
            </a:r>
            <a:r>
              <a:rPr lang="uk-UA" sz="3200" b="1" dirty="0">
                <a:solidFill>
                  <a:schemeClr val="bg1"/>
                </a:solidFill>
              </a:rPr>
              <a:t>. Але Сашко полюбляє вранці </a:t>
            </a:r>
            <a:r>
              <a:rPr lang="uk-UA" sz="3200" b="1" dirty="0" err="1">
                <a:solidFill>
                  <a:schemeClr val="bg1"/>
                </a:solidFill>
              </a:rPr>
              <a:t>поспати</a:t>
            </a:r>
            <a:r>
              <a:rPr lang="uk-UA" sz="3200" b="1" dirty="0">
                <a:solidFill>
                  <a:schemeClr val="bg1"/>
                </a:solidFill>
              </a:rPr>
              <a:t>. Тому, прокинувшись, почав розмірковувати — йти йому на стадіон чи краще поніжитися  в  ліжку  під  ковдрою.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2231" y="4378466"/>
            <a:ext cx="3916100" cy="8153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спільнокореневі 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до  виділеного  слова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7855" y="5125599"/>
            <a:ext cx="7071139" cy="1077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1. Як </a:t>
            </a:r>
            <a:r>
              <a:rPr lang="uk-UA" sz="3200" b="1" dirty="0" smtClean="0">
                <a:solidFill>
                  <a:schemeClr val="bg1"/>
                </a:solidFill>
              </a:rPr>
              <a:t>порадите </a:t>
            </a:r>
            <a:r>
              <a:rPr lang="uk-UA" sz="3200" b="1" dirty="0">
                <a:solidFill>
                  <a:schemeClr val="bg1"/>
                </a:solidFill>
              </a:rPr>
              <a:t>вчинити Сашкові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2. </a:t>
            </a:r>
            <a:r>
              <a:rPr lang="uk-UA" sz="3200" b="1" dirty="0">
                <a:solidFill>
                  <a:schemeClr val="bg1"/>
                </a:solidFill>
              </a:rPr>
              <a:t>Чи траплялися з </a:t>
            </a:r>
            <a:r>
              <a:rPr lang="uk-UA" sz="3200" b="1" dirty="0" smtClean="0">
                <a:solidFill>
                  <a:schemeClr val="bg1"/>
                </a:solidFill>
              </a:rPr>
              <a:t>вами </a:t>
            </a:r>
            <a:r>
              <a:rPr lang="uk-UA" sz="3200" b="1" dirty="0">
                <a:solidFill>
                  <a:schemeClr val="bg1"/>
                </a:solidFill>
              </a:rPr>
              <a:t>такі випадки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2578" y="4351166"/>
            <a:ext cx="61707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Ф</a:t>
            </a:r>
            <a:r>
              <a:rPr lang="uk-UA" sz="3200" b="1" dirty="0" smtClean="0">
                <a:solidFill>
                  <a:schemeClr val="bg1"/>
                </a:solidFill>
              </a:rPr>
              <a:t>утбол – футболіст, футбольний.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8" y="1485576"/>
            <a:ext cx="2642324" cy="241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5448" y="5193777"/>
            <a:ext cx="3600400" cy="9793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Дайте </a:t>
            </a:r>
            <a:r>
              <a:rPr lang="uk-UA" sz="2400" b="1" dirty="0">
                <a:solidFill>
                  <a:srgbClr val="0070C0"/>
                </a:solidFill>
              </a:rPr>
              <a:t>відповіді на запитання Щебетунчика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27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333450"/>
            <a:ext cx="9865096" cy="16561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 </a:t>
            </a:r>
            <a:r>
              <a:rPr lang="uk-UA" sz="3600" b="1" dirty="0">
                <a:solidFill>
                  <a:schemeClr val="bg1"/>
                </a:solidFill>
              </a:rPr>
              <a:t>основі прочитаного тексту </a:t>
            </a:r>
            <a:r>
              <a:rPr lang="uk-UA" sz="3600" b="1" dirty="0" smtClean="0">
                <a:solidFill>
                  <a:schemeClr val="bg1"/>
                </a:solidFill>
              </a:rPr>
              <a:t>побудуйте </a:t>
            </a:r>
            <a:r>
              <a:rPr lang="uk-UA" sz="3600" b="1" dirty="0">
                <a:solidFill>
                  <a:schemeClr val="bg1"/>
                </a:solidFill>
              </a:rPr>
              <a:t>есе про те, що для </a:t>
            </a:r>
            <a:r>
              <a:rPr lang="uk-UA" sz="3600" b="1" dirty="0" smtClean="0">
                <a:solidFill>
                  <a:schemeClr val="bg1"/>
                </a:solidFill>
              </a:rPr>
              <a:t>вас </a:t>
            </a:r>
            <a:r>
              <a:rPr lang="uk-UA" sz="3600" b="1" dirty="0">
                <a:solidFill>
                  <a:schemeClr val="bg1"/>
                </a:solidFill>
              </a:rPr>
              <a:t>важливіше: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домовленість із друзями чи  власні  бажання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4279" y="1989634"/>
            <a:ext cx="1028699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Що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мене важливіше: домовленість з друзями чи власні бажання?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Я люблю вранці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поспати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Але якщо була домовленість з друзями, то я піду на зустріч. Якщо не дотримуватись обіцянок, тебе перестануть запрошувати і можна взагалі втратити друзів. А вірні друзі – це важливо! Мене тато так завжди вчить. Треба виконувати те, що обіцяв.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Мені теж не подобається когось марно чекати.</a:t>
            </a:r>
          </a:p>
        </p:txBody>
      </p:sp>
    </p:spTree>
    <p:extLst>
      <p:ext uri="{BB962C8B-B14F-4D97-AF65-F5344CB8AC3E}">
        <p14:creationId xmlns:p14="http://schemas.microsoft.com/office/powerpoint/2010/main" val="18934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34" y="4005857"/>
            <a:ext cx="2289837" cy="23746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09 Текст\№108-Складаю есе\2026-04-24_110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6" y="1557586"/>
            <a:ext cx="98997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69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68636" y="1237819"/>
            <a:ext cx="9988091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2400" b="1" dirty="0">
                <a:solidFill>
                  <a:srgbClr val="0070C0"/>
                </a:solidFill>
              </a:rPr>
              <a:t>ту </a:t>
            </a:r>
            <a:r>
              <a:rPr lang="uk-UA" sz="2400" b="1" dirty="0" smtClean="0">
                <a:solidFill>
                  <a:srgbClr val="0070C0"/>
                </a:solidFill>
              </a:rPr>
              <a:t>рибку - очікування, </a:t>
            </a:r>
            <a:r>
              <a:rPr lang="uk-UA" sz="2400" b="1" dirty="0">
                <a:solidFill>
                  <a:srgbClr val="0070C0"/>
                </a:solidFill>
              </a:rPr>
              <a:t>яку </a:t>
            </a:r>
            <a:r>
              <a:rPr lang="uk-UA" sz="2400" b="1" dirty="0" smtClean="0">
                <a:solidFill>
                  <a:srgbClr val="0070C0"/>
                </a:solidFill>
              </a:rPr>
              <a:t>хочете </a:t>
            </a:r>
            <a:r>
              <a:rPr lang="uk-UA" sz="2400" b="1" dirty="0">
                <a:solidFill>
                  <a:srgbClr val="0070C0"/>
                </a:solidFill>
              </a:rPr>
              <a:t>пустити в </a:t>
            </a:r>
            <a:r>
              <a:rPr lang="uk-UA" sz="2400" b="1" dirty="0" smtClean="0">
                <a:solidFill>
                  <a:srgbClr val="0070C0"/>
                </a:solidFill>
              </a:rPr>
              <a:t>акваріум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10053" y="542010"/>
            <a:ext cx="10815409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800" b="1" dirty="0">
                <a:solidFill>
                  <a:schemeClr val="bg1"/>
                </a:solidFill>
              </a:rPr>
              <a:t>Налаштування на </a:t>
            </a:r>
            <a:r>
              <a:rPr lang="uk-UA" sz="3800" b="1" dirty="0" smtClean="0">
                <a:solidFill>
                  <a:schemeClr val="bg1"/>
                </a:solidFill>
              </a:rPr>
              <a:t>урок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575452" y="2042171"/>
            <a:ext cx="3376886" cy="85472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Готовність  до активної роботи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0049" y="5304031"/>
            <a:ext cx="3624985" cy="83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Виявлю </a:t>
            </a:r>
            <a:r>
              <a:rPr lang="uk-UA" sz="2400" b="1" dirty="0"/>
              <a:t>творче мислення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7579839" y="3127368"/>
            <a:ext cx="3376887" cy="870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Хвилювання, </a:t>
            </a:r>
            <a:r>
              <a:rPr lang="uk-UA" sz="2400" b="1" dirty="0"/>
              <a:t>але здатність працювати.</a:t>
            </a:r>
            <a:endParaRPr lang="ru-RU" sz="24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926854"/>
            <a:ext cx="1892830" cy="310770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1928124"/>
            <a:ext cx="1870414" cy="311693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7" y="1926854"/>
            <a:ext cx="2352937" cy="10853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0" y="3073324"/>
            <a:ext cx="2464873" cy="1010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480049" y="4221881"/>
            <a:ext cx="3724550" cy="94412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Відчуваю змогу розв’язати всі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4" y="4117797"/>
            <a:ext cx="2435327" cy="10482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8108" y="5310673"/>
            <a:ext cx="2442704" cy="10714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417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1 УКР МОВА\1 Пономарьова\09 Текст\№107-Будую текст-міркування\2026-04-23_105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63" y="1383348"/>
            <a:ext cx="8394723" cy="44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4431553"/>
            <a:ext cx="2071352" cy="19489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9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979908">
            <a:off x="3338672" y="4539244"/>
            <a:ext cx="1634503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/>
              <a:t>зачин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333450"/>
            <a:ext cx="9932672" cy="671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/>
              <a:t>Скарбниця знань</a:t>
            </a:r>
            <a:endParaRPr lang="ru-RU" sz="48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6598115" y="4613121"/>
            <a:ext cx="1741745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кінцівка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0129" y="1056725"/>
            <a:ext cx="1623179" cy="683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8869" y="1635725"/>
            <a:ext cx="210507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заголовок</a:t>
            </a:r>
            <a:r>
              <a:rPr lang="uk-UA" sz="2900" b="1" i="1" dirty="0">
                <a:solidFill>
                  <a:schemeClr val="bg1"/>
                </a:solidFill>
              </a:rPr>
              <a:t> 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54418" y="4534386"/>
            <a:ext cx="1891524" cy="615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будова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6888827" y="1894826"/>
            <a:ext cx="3996792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864415" y="2347580"/>
            <a:ext cx="358012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7375" y="4515250"/>
            <a:ext cx="3025428" cy="1347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і про 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йтиме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мова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тексті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99767" y="4622735"/>
            <a:ext cx="3138068" cy="9388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сказаного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9087" y="5149704"/>
            <a:ext cx="3224635" cy="5982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Основна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7381376" y="2805415"/>
            <a:ext cx="4627907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6702205" y="895767"/>
            <a:ext cx="444166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814490" y="1110723"/>
            <a:ext cx="2938460" cy="11932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1086" y="5828996"/>
            <a:ext cx="4618730" cy="530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4485" y="2251043"/>
            <a:ext cx="2592695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тема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179" y="2764005"/>
            <a:ext cx="295908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мета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80758" y="3282207"/>
            <a:ext cx="344605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Види текстів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3671" y="3897525"/>
            <a:ext cx="483609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Певна послідовність </a:t>
            </a:r>
            <a:r>
              <a:rPr lang="uk-UA" sz="2900" b="1" dirty="0">
                <a:solidFill>
                  <a:schemeClr val="bg1"/>
                </a:solidFill>
              </a:rPr>
              <a:t>частин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1" grpId="0" animBg="1"/>
      <p:bldP spid="37" grpId="0" animBg="1"/>
      <p:bldP spid="18" grpId="0" animBg="1"/>
      <p:bldP spid="19" grpId="0" animBg="1"/>
      <p:bldP spid="22" grpId="0" animBg="1"/>
      <p:bldP spid="27" grpId="0" animBg="1"/>
      <p:bldP spid="20" grpId="0" animBg="1"/>
      <p:bldP spid="29" grpId="0" animBg="1"/>
      <p:bldP spid="30" grpId="0" animBg="1"/>
      <p:bldP spid="32" grpId="0" animBg="1"/>
      <p:bldP spid="26" grpId="0" animBg="1"/>
      <p:bldP spid="12" grpId="0" animBg="1"/>
      <p:bldP spid="28" grpId="0" animBg="1"/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831" y="1475265"/>
            <a:ext cx="6659382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розрізняти види текстів,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познайомимось з новим – есе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Походимо парками і вулицями Києва під каштанами.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Києві зацвіли скандальні каштани &quot;Бріоті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0" b="8430"/>
          <a:stretch/>
        </p:blipFill>
        <p:spPr bwMode="auto">
          <a:xfrm>
            <a:off x="4435847" y="3373340"/>
            <a:ext cx="3096344" cy="279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тветы Mail.ru: ЦВЕТУЩИЙ КАШТАН.. Его аромат и вид завораживает и  дурманит.. Какие бытуют Миф. Легенды=Народ. Сказания=Былины=Магия Каштана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3401622"/>
            <a:ext cx="3202998" cy="274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BE5EB28-483B-49DB-BBD4-4A23FDCB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5" b="77650"/>
          <a:stretch/>
        </p:blipFill>
        <p:spPr>
          <a:xfrm>
            <a:off x="730447" y="538848"/>
            <a:ext cx="10474152" cy="6059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471183" y="1673934"/>
            <a:ext cx="4422642" cy="1360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34824" r="51269" b="56176"/>
          <a:stretch/>
        </p:blipFill>
        <p:spPr>
          <a:xfrm>
            <a:off x="9138188" y="-890686"/>
            <a:ext cx="2297027" cy="69746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1062483" y="-1279569"/>
            <a:ext cx="2376791" cy="12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06847" y="1269554"/>
            <a:ext cx="1932810" cy="7675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73038" y="466841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83" y="415615"/>
            <a:ext cx="1746161" cy="247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30447" y="4293890"/>
            <a:ext cx="10474152" cy="1944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словникові слова.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Поставте наголоси в словах. Підкресліть ненаголошені голосні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На які дві групи можна їх поділити? Чому?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Складіть речення з одним із слів.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5273" y="1355502"/>
            <a:ext cx="578025" cy="7217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35788" r="37913" b="52297"/>
          <a:stretch/>
        </p:blipFill>
        <p:spPr>
          <a:xfrm>
            <a:off x="1402851" y="2890992"/>
            <a:ext cx="2686109" cy="8173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51108" r="39181" b="35459"/>
          <a:stretch/>
        </p:blipFill>
        <p:spPr>
          <a:xfrm>
            <a:off x="4118851" y="2838919"/>
            <a:ext cx="2566314" cy="9214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66428" r="40741" b="20121"/>
          <a:stretch/>
        </p:blipFill>
        <p:spPr>
          <a:xfrm>
            <a:off x="6687310" y="2785631"/>
            <a:ext cx="2607350" cy="9226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68563" r="51860" b="22239"/>
          <a:stretch/>
        </p:blipFill>
        <p:spPr>
          <a:xfrm>
            <a:off x="1354685" y="3568497"/>
            <a:ext cx="2060902" cy="6310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464202">
            <a:off x="2932566" y="2628076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28" name="Прямоугольник 27"/>
          <p:cNvSpPr/>
          <p:nvPr/>
        </p:nvSpPr>
        <p:spPr>
          <a:xfrm rot="464202">
            <a:off x="8226895" y="2606836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sp>
        <p:nvSpPr>
          <p:cNvPr id="29" name="Прямоугольник 28"/>
          <p:cNvSpPr/>
          <p:nvPr/>
        </p:nvSpPr>
        <p:spPr>
          <a:xfrm rot="464202">
            <a:off x="2297138" y="3231071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689664" y="339690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344710" y="339690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862675" y="339690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331775" y="3426044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663539" y="4005858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464202">
            <a:off x="5573086" y="2606836"/>
            <a:ext cx="304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cs typeface="Calibri"/>
              </a:rPr>
              <a:t>'</a:t>
            </a:r>
            <a:endParaRPr lang="uk-UA" sz="4000" b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53682" y="1355502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/>
      <p:bldP spid="28" grpId="0"/>
      <p:bldP spid="2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05459"/>
            <a:ext cx="10077364" cy="1099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тексти. </a:t>
            </a:r>
            <a:r>
              <a:rPr lang="uk-UA" sz="3600" b="1" dirty="0" smtClean="0">
                <a:solidFill>
                  <a:schemeClr val="bg1"/>
                </a:solidFill>
              </a:rPr>
              <a:t>Визначте, </a:t>
            </a:r>
            <a:r>
              <a:rPr lang="uk-UA" sz="3600" b="1" dirty="0">
                <a:solidFill>
                  <a:schemeClr val="bg1"/>
                </a:solidFill>
              </a:rPr>
              <a:t>який із них розповідь, а який  —  опис.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23679" y="1602441"/>
            <a:ext cx="864096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Київ — дуже красиве місто. У ньому багато театрів, музеїв, історичних споруд. Є місця для відпочинку і розваг. Це приваблює туристів. Навесні окрасою Києва стають квітучі каштани.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В Києві зацвіли скандальні каштани &quot;Бріоті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0" b="8430"/>
          <a:stretch/>
        </p:blipFill>
        <p:spPr bwMode="auto">
          <a:xfrm>
            <a:off x="616626" y="1602440"/>
            <a:ext cx="2282920" cy="2062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2300" y="4077866"/>
            <a:ext cx="864096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Біло-рожевий цвіт каштанів — </a:t>
            </a:r>
            <a:r>
              <a:rPr lang="uk-UA" sz="3200" b="1" dirty="0" smtClean="0">
                <a:solidFill>
                  <a:schemeClr val="bg1"/>
                </a:solidFill>
              </a:rPr>
              <a:t>незвичайний</a:t>
            </a:r>
            <a:r>
              <a:rPr lang="uk-UA" sz="3200" b="1" dirty="0">
                <a:solidFill>
                  <a:schemeClr val="bg1"/>
                </a:solidFill>
              </a:rPr>
              <a:t>. Пахучі суцвіття з дрібних квіточок </a:t>
            </a:r>
            <a:r>
              <a:rPr lang="uk-UA" sz="3200" b="1" dirty="0" smtClean="0">
                <a:solidFill>
                  <a:schemeClr val="bg1"/>
                </a:solidFill>
              </a:rPr>
              <a:t>нагадують </a:t>
            </a:r>
            <a:r>
              <a:rPr lang="uk-UA" sz="3200" b="1" dirty="0">
                <a:solidFill>
                  <a:schemeClr val="bg1"/>
                </a:solidFill>
              </a:rPr>
              <a:t>пірамідки.  Вони  схожі  на  великі  яскраві  свічки.</a:t>
            </a:r>
          </a:p>
        </p:txBody>
      </p:sp>
      <p:pic>
        <p:nvPicPr>
          <p:cNvPr id="11" name="Picture 2" descr="Ответы Mail.ru: ЦВЕТУЩИЙ КАШТАН.. Его аромат и вид завораживает и  дурманит.. Какие бытуют Миф. Легенды=Народ. Сказания=Былины=Магия Каштана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" y="4016270"/>
            <a:ext cx="2482100" cy="2123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89063" y="3538055"/>
            <a:ext cx="23195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Розповідь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36447" y="5609034"/>
            <a:ext cx="16619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Опис</a:t>
            </a:r>
            <a:r>
              <a:rPr lang="uk-UA" sz="3200" b="1" dirty="0" smtClean="0">
                <a:solidFill>
                  <a:schemeClr val="bg1"/>
                </a:solidFill>
              </a:rPr>
              <a:t> 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9957480" cy="10593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текст.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Чим </a:t>
            </a:r>
            <a:r>
              <a:rPr lang="uk-UA" sz="3600" b="1" dirty="0">
                <a:solidFill>
                  <a:schemeClr val="bg1"/>
                </a:solidFill>
              </a:rPr>
              <a:t>він відрізняється від попередніх?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587" y="1557586"/>
            <a:ext cx="11305256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Я </a:t>
            </a:r>
            <a:r>
              <a:rPr lang="uk-UA" sz="3200" b="1" dirty="0">
                <a:solidFill>
                  <a:schemeClr val="bg1"/>
                </a:solidFill>
              </a:rPr>
              <a:t>проходила під каштаном. Раптом на мене посипались пелюсточки його квітів.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Цікаво</a:t>
            </a:r>
            <a:r>
              <a:rPr lang="uk-UA" sz="3200" b="1" dirty="0">
                <a:solidFill>
                  <a:schemeClr val="bg1"/>
                </a:solidFill>
              </a:rPr>
              <a:t>, чому каштан посипав їх на мене? Вирішив погратися зі мною? Чи хотів, щоб я звернула увагу  на  його  красу?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Та</a:t>
            </a:r>
            <a:r>
              <a:rPr lang="uk-UA" sz="3200" b="1" dirty="0">
                <a:solidFill>
                  <a:schemeClr val="bg1"/>
                </a:solidFill>
              </a:rPr>
              <a:t>, як би не було, мені сподобався цей пелюстковий дощик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7210" y="4293890"/>
            <a:ext cx="988547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називається текст, у якому про щось розповідається.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Як називаємо текст, у якому щось описується?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 чи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знаєте,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називається текст, у якому автор висловлює свої думки, розмірковування про щось?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Дізнайтеся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це з правила.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5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1699" y="1341562"/>
            <a:ext cx="9217024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Текст, у якому висловлено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розмірковування (думки автора)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якийсь предмет, подію, вчинок, власні почуття, називається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471" y="498198"/>
            <a:ext cx="9957480" cy="787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3184216"/>
            <a:ext cx="1512168" cy="33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упити Каштан кінський звичайний / ЗКС в Україні┃Насіння Бук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У Києві замість каштанів висадять сливи і липи - Korrespondent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39" y="3256104"/>
            <a:ext cx="5234186" cy="33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12024</TotalTime>
  <Words>763</Words>
  <Application>Microsoft Office PowerPoint</Application>
  <PresentationFormat>Произвольный</PresentationFormat>
  <Paragraphs>116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Складаю есе</vt:lpstr>
      <vt:lpstr>Презентация PowerPoint</vt:lpstr>
      <vt:lpstr>Презентация PowerPoint</vt:lpstr>
      <vt:lpstr>Скарбниця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917</cp:revision>
  <dcterms:created xsi:type="dcterms:W3CDTF">2025-08-27T14:01:18Z</dcterms:created>
  <dcterms:modified xsi:type="dcterms:W3CDTF">2026-04-29T09:27:22Z</dcterms:modified>
</cp:coreProperties>
</file>