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5" r:id="rId3"/>
    <p:sldId id="936" r:id="rId4"/>
    <p:sldId id="286" r:id="rId5"/>
    <p:sldId id="927" r:id="rId6"/>
    <p:sldId id="953" r:id="rId7"/>
    <p:sldId id="951" r:id="rId8"/>
    <p:sldId id="949" r:id="rId9"/>
    <p:sldId id="952" r:id="rId10"/>
    <p:sldId id="954" r:id="rId11"/>
    <p:sldId id="942" r:id="rId12"/>
    <p:sldId id="313" r:id="rId13"/>
    <p:sldId id="93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задач на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четвертого </a:t>
          </a:r>
          <a:r>
            <a:rPr lang="ru-RU" sz="3200" b="1" dirty="0" err="1" smtClean="0"/>
            <a:t>пропорційного</a:t>
          </a:r>
          <a:r>
            <a:rPr lang="ru-RU" sz="3200" b="1" dirty="0" smtClean="0"/>
            <a:t> (</a:t>
          </a:r>
          <a:r>
            <a:rPr lang="ru-RU" sz="3200" b="1" dirty="0" err="1" smtClean="0"/>
            <a:t>ускладнена</a:t>
          </a:r>
          <a:r>
            <a:rPr lang="ru-RU" sz="3200" b="1" dirty="0" smtClean="0"/>
            <a:t>)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Складання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на </a:t>
          </a:r>
          <a:r>
            <a:rPr lang="ru-RU" sz="3200" b="1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dirty="0" smtClean="0">
              <a:solidFill>
                <a:schemeClr val="bg1"/>
              </a:solidFill>
            </a:rPr>
            <a:t> частки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частки різними способами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Перевірка ділення </a:t>
          </a:r>
          <a:r>
            <a:rPr lang="uk-UA" sz="3200" b="1" dirty="0" err="1" smtClean="0"/>
            <a:t>множе-нням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766" custLinFactX="318743" custLinFactNeighborX="400000" custLinFactNeighborY="-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72907" custLinFactX="1697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154861" custLinFactNeighborX="200000" custLinFactNeighborY="-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6327" custLinFactX="-531094" custLinFactNeighborX="-60000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139130" y="1015295"/>
          <a:ext cx="4273486" cy="224289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Перевірка ділення </a:t>
          </a:r>
          <a:r>
            <a:rPr lang="uk-UA" sz="3200" b="1" kern="1200" dirty="0" err="1" smtClean="0"/>
            <a:t>множе-нням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25" y="854697"/>
        <a:ext cx="224289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31054" y="859077"/>
          <a:ext cx="4273486" cy="255533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частки різними способами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32" y="854696"/>
        <a:ext cx="255533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6984587" y="546110"/>
          <a:ext cx="4273486" cy="318126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задач на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четвертого </a:t>
          </a:r>
          <a:r>
            <a:rPr lang="ru-RU" sz="3200" b="1" kern="1200" dirty="0" err="1" smtClean="0"/>
            <a:t>пропорційного</a:t>
          </a:r>
          <a:r>
            <a:rPr lang="ru-RU" sz="3200" b="1" kern="1200" dirty="0" smtClean="0"/>
            <a:t> (</a:t>
          </a:r>
          <a:r>
            <a:rPr lang="ru-RU" sz="3200" b="1" kern="1200" dirty="0" err="1" smtClean="0"/>
            <a:t>ускладнена</a:t>
          </a:r>
          <a:r>
            <a:rPr lang="ru-RU" sz="3200" b="1" kern="1200" dirty="0" smtClean="0"/>
            <a:t>)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530698" y="854696"/>
        <a:ext cx="318126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07699" y="907699"/>
          <a:ext cx="4273486" cy="245808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Складання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на </a:t>
          </a:r>
          <a:r>
            <a:rPr lang="ru-RU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kern="1200" dirty="0" smtClean="0">
              <a:solidFill>
                <a:schemeClr val="bg1"/>
              </a:solidFill>
            </a:rPr>
            <a:t> частки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45808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856984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4400" b="1" dirty="0" err="1" smtClean="0">
                <a:solidFill>
                  <a:srgbClr val="7030A0"/>
                </a:solidFill>
              </a:rPr>
              <a:t>Обчислення</a:t>
            </a:r>
            <a:r>
              <a:rPr lang="ru-RU" sz="4400" b="1" dirty="0" smtClean="0">
                <a:solidFill>
                  <a:srgbClr val="7030A0"/>
                </a:solidFill>
              </a:rPr>
              <a:t> частки </a:t>
            </a:r>
            <a:r>
              <a:rPr lang="ru-RU" sz="4400" b="1" dirty="0" err="1" smtClean="0">
                <a:solidFill>
                  <a:srgbClr val="7030A0"/>
                </a:solidFill>
              </a:rPr>
              <a:t>двоцифрових</a:t>
            </a:r>
            <a:r>
              <a:rPr lang="ru-RU" sz="4400" b="1" dirty="0" smtClean="0">
                <a:solidFill>
                  <a:srgbClr val="7030A0"/>
                </a:solidFill>
              </a:rPr>
              <a:t> чисел </a:t>
            </a:r>
            <a:r>
              <a:rPr lang="ru-RU" sz="4400" b="1" dirty="0" err="1" smtClean="0">
                <a:solidFill>
                  <a:srgbClr val="7030A0"/>
                </a:solidFill>
              </a:rPr>
              <a:t>двома</a:t>
            </a:r>
            <a:r>
              <a:rPr lang="ru-RU" sz="4400" b="1" dirty="0" smtClean="0">
                <a:solidFill>
                  <a:srgbClr val="7030A0"/>
                </a:solidFill>
              </a:rPr>
              <a:t> способами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133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3-22_195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1" y="3116214"/>
            <a:ext cx="6626945" cy="18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173" y="477466"/>
            <a:ext cx="10548000" cy="6899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79248" y="3172852"/>
            <a:ext cx="173712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1) 36 : 4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47056" y="3645818"/>
            <a:ext cx="3903505" cy="865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ціна</a:t>
            </a:r>
            <a:r>
              <a:rPr lang="ru-RU" sz="2800" b="1" dirty="0" smtClean="0">
                <a:solidFill>
                  <a:schemeClr val="bg1"/>
                </a:solidFill>
              </a:rPr>
              <a:t> коробки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простих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олівців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64578" y="3172852"/>
            <a:ext cx="1248132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9 (</a:t>
            </a:r>
            <a:r>
              <a:rPr lang="ru-RU" sz="2800" b="1" dirty="0" err="1" smtClean="0">
                <a:solidFill>
                  <a:schemeClr val="bg1"/>
                </a:solidFill>
              </a:rPr>
              <a:t>грн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32945" y="4509914"/>
            <a:ext cx="150594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16 (</a:t>
            </a:r>
            <a:r>
              <a:rPr lang="ru-RU" sz="2800" b="1" dirty="0" err="1" smtClean="0">
                <a:solidFill>
                  <a:schemeClr val="bg1"/>
                </a:solidFill>
              </a:rPr>
              <a:t>грн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46466" y="4509914"/>
            <a:ext cx="158648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2) 9 + 7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7495" y="5691503"/>
            <a:ext cx="186036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83180" y="5849532"/>
            <a:ext cx="8697484" cy="590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 80грн можна купити 5 коробок кольорових олівців.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0111" y="1197546"/>
            <a:ext cx="1058206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>
                <a:solidFill>
                  <a:srgbClr val="7030A0"/>
                </a:solidFill>
              </a:rPr>
              <a:t>короткий запис </a:t>
            </a:r>
            <a:r>
              <a:rPr lang="ru-RU" sz="2400" b="1" dirty="0" smtClean="0">
                <a:solidFill>
                  <a:srgbClr val="7030A0"/>
                </a:solidFill>
              </a:rPr>
              <a:t>задачі </a:t>
            </a:r>
            <a:r>
              <a:rPr lang="ru-RU" sz="2400" b="1" dirty="0">
                <a:solidFill>
                  <a:srgbClr val="7030A0"/>
                </a:solidFill>
              </a:rPr>
              <a:t>в </a:t>
            </a:r>
            <a:r>
              <a:rPr lang="ru-RU" sz="2400" b="1" dirty="0" err="1">
                <a:solidFill>
                  <a:srgbClr val="7030A0"/>
                </a:solidFill>
              </a:rPr>
              <a:t>таблиці</a:t>
            </a:r>
            <a:r>
              <a:rPr lang="ru-RU" sz="2400" b="1" dirty="0">
                <a:solidFill>
                  <a:srgbClr val="7030A0"/>
                </a:solidFill>
              </a:rPr>
              <a:t>. Що є </a:t>
            </a:r>
            <a:r>
              <a:rPr lang="ru-RU" sz="2400" b="1" dirty="0" err="1">
                <a:solidFill>
                  <a:srgbClr val="7030A0"/>
                </a:solidFill>
              </a:rPr>
              <a:t>невідомим</a:t>
            </a:r>
            <a:r>
              <a:rPr lang="ru-RU" sz="2400" b="1" dirty="0">
                <a:solidFill>
                  <a:srgbClr val="7030A0"/>
                </a:solidFill>
              </a:rPr>
              <a:t> у цій задачі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641" y="1684759"/>
            <a:ext cx="1058206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На суму </a:t>
            </a:r>
            <a:r>
              <a:rPr lang="ru-RU" sz="2800" b="1" dirty="0" smtClean="0"/>
              <a:t>36грн </a:t>
            </a:r>
            <a:r>
              <a:rPr lang="ru-RU" sz="2800" b="1" dirty="0"/>
              <a:t>купили 4 коробки </a:t>
            </a:r>
            <a:r>
              <a:rPr lang="ru-RU" sz="2800" b="1" dirty="0" err="1"/>
              <a:t>простих</a:t>
            </a:r>
            <a:r>
              <a:rPr lang="ru-RU" sz="2800" b="1" dirty="0"/>
              <a:t> </a:t>
            </a:r>
            <a:r>
              <a:rPr lang="ru-RU" sz="2800" b="1" dirty="0" err="1" smtClean="0"/>
              <a:t>олівців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коробок </a:t>
            </a:r>
            <a:r>
              <a:rPr lang="ru-RU" sz="2800" b="1" dirty="0" err="1"/>
              <a:t>кольорових</a:t>
            </a:r>
            <a:r>
              <a:rPr lang="ru-RU" sz="2800" b="1" dirty="0"/>
              <a:t> </a:t>
            </a:r>
            <a:r>
              <a:rPr lang="ru-RU" sz="2800" b="1" dirty="0" err="1"/>
              <a:t>олівців</a:t>
            </a:r>
            <a:r>
              <a:rPr lang="ru-RU" sz="2800" b="1" dirty="0"/>
              <a:t> можна </a:t>
            </a:r>
            <a:r>
              <a:rPr lang="ru-RU" sz="2800" b="1" dirty="0" err="1"/>
              <a:t>купити</a:t>
            </a:r>
            <a:r>
              <a:rPr lang="ru-RU" sz="2800" b="1" dirty="0"/>
              <a:t> на суму 80 </a:t>
            </a:r>
            <a:r>
              <a:rPr lang="ru-RU" sz="2800" b="1" dirty="0" err="1"/>
              <a:t>грн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коробка </a:t>
            </a:r>
            <a:r>
              <a:rPr lang="ru-RU" sz="2800" b="1" dirty="0" err="1"/>
              <a:t>кольорових</a:t>
            </a:r>
            <a:r>
              <a:rPr lang="ru-RU" sz="2800" b="1" dirty="0"/>
              <a:t> </a:t>
            </a:r>
            <a:r>
              <a:rPr lang="ru-RU" sz="2800" b="1" dirty="0" err="1"/>
              <a:t>олівців</a:t>
            </a:r>
            <a:r>
              <a:rPr lang="ru-RU" sz="2800" b="1" dirty="0"/>
              <a:t> на 7 </a:t>
            </a:r>
            <a:r>
              <a:rPr lang="ru-RU" sz="2800" b="1" dirty="0" err="1"/>
              <a:t>грн</a:t>
            </a:r>
            <a:r>
              <a:rPr lang="ru-RU" sz="2800" b="1" dirty="0"/>
              <a:t> </a:t>
            </a:r>
            <a:r>
              <a:rPr lang="ru-RU" sz="2800" b="1" dirty="0" err="1"/>
              <a:t>дорожча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коробка </a:t>
            </a:r>
            <a:r>
              <a:rPr lang="ru-RU" sz="2800" b="1" dirty="0" err="1"/>
              <a:t>простих</a:t>
            </a:r>
            <a:r>
              <a:rPr lang="ru-RU" sz="2800" b="1" dirty="0"/>
              <a:t>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46465" y="4984132"/>
            <a:ext cx="3903505" cy="865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ціна</a:t>
            </a:r>
            <a:r>
              <a:rPr lang="ru-RU" sz="2800" b="1" dirty="0" smtClean="0">
                <a:solidFill>
                  <a:schemeClr val="bg1"/>
                </a:solidFill>
              </a:rPr>
              <a:t> коробки </a:t>
            </a:r>
            <a:r>
              <a:rPr lang="ru-RU" sz="2800" b="1" dirty="0" err="1" smtClean="0">
                <a:solidFill>
                  <a:schemeClr val="bg1"/>
                </a:solidFill>
              </a:rPr>
              <a:t>кольорових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олівців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99103" y="5045060"/>
            <a:ext cx="18704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3) 80 : 16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30491" y="5062910"/>
            <a:ext cx="10207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 (к.)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6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3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Ст.85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95" y="4365898"/>
            <a:ext cx="1314491" cy="20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7 Множення в межах 1000\2026-03-22_20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515268"/>
            <a:ext cx="10303287" cy="1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95526" cy="11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97526" y="1610144"/>
            <a:ext cx="5480955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>
                <a:solidFill>
                  <a:schemeClr val="bg1"/>
                </a:solidFill>
              </a:rPr>
              <a:t>Якими</a:t>
            </a:r>
            <a:r>
              <a:rPr lang="ru-RU" sz="3200" b="1" dirty="0" smtClean="0">
                <a:solidFill>
                  <a:schemeClr val="bg1"/>
                </a:solidFill>
              </a:rPr>
              <a:t> способами </a:t>
            </a:r>
            <a:r>
              <a:rPr lang="ru-RU" sz="3200" b="1" dirty="0" smtClean="0">
                <a:solidFill>
                  <a:schemeClr val="bg1"/>
                </a:solidFill>
              </a:rPr>
              <a:t>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45 </a:t>
            </a:r>
            <a:r>
              <a:rPr lang="ru-RU" sz="3200" b="1" dirty="0" smtClean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15?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26305" y="3226112"/>
            <a:ext cx="5462268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smtClean="0">
                <a:solidFill>
                  <a:schemeClr val="bg1"/>
                </a:solidFill>
              </a:rPr>
              <a:t>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товару? Його </a:t>
            </a:r>
            <a:r>
              <a:rPr lang="ru-RU" sz="3200" b="1" dirty="0" err="1" smtClean="0">
                <a:solidFill>
                  <a:schemeClr val="bg1"/>
                </a:solidFill>
              </a:rPr>
              <a:t>ціну</a:t>
            </a:r>
            <a:r>
              <a:rPr lang="ru-RU" sz="3200" b="1" dirty="0" smtClean="0">
                <a:solidFill>
                  <a:schemeClr val="bg1"/>
                </a:solidFill>
              </a:rPr>
              <a:t>? Кількість?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515967" y="4725938"/>
            <a:ext cx="511256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3 клас\03 МАТЕМ\1 Листопад\7 Множення в межах 1000\2026-03-22_152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66" y="1377492"/>
            <a:ext cx="10107063" cy="33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Ст.83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4077866"/>
            <a:ext cx="1584176" cy="23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10809334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вирази за короткою </a:t>
            </a:r>
            <a:r>
              <a:rPr lang="ru-RU" sz="3600" b="1" dirty="0" err="1" smtClean="0"/>
              <a:t>умовою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17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270613" y="4283673"/>
            <a:ext cx="7641628" cy="1215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Ябл. – по 20 грн 9 </a:t>
            </a:r>
            <a:r>
              <a:rPr lang="uk-UA" sz="3200" b="1" dirty="0" err="1" smtClean="0"/>
              <a:t>ящ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Том. – по 30 грн 5 </a:t>
            </a:r>
            <a:r>
              <a:rPr lang="uk-UA" sz="3200" b="1" dirty="0" err="1" smtClean="0">
                <a:solidFill>
                  <a:schemeClr val="bg1"/>
                </a:solidFill>
              </a:rPr>
              <a:t>ящ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96958" y="2777629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91114" y="2770345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2161" y="2462216"/>
            <a:ext cx="359154" cy="44846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60934" y="2485129"/>
            <a:ext cx="322453" cy="40263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24021" y="2764046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66327" y="2934016"/>
            <a:ext cx="420932" cy="276565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123932" y="27206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51864" y="2910678"/>
            <a:ext cx="312405" cy="29164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90743" y="2761677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9577" y="3503432"/>
            <a:ext cx="454720" cy="567792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5145070" y="4476878"/>
            <a:ext cx="320817" cy="9144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9833" y="4599160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? </a:t>
            </a:r>
            <a:r>
              <a:rPr lang="uk-UA" sz="3200" b="1" dirty="0">
                <a:solidFill>
                  <a:srgbClr val="FFFF00"/>
                </a:solidFill>
              </a:rPr>
              <a:t>грн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061647" y="4599160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На ? </a:t>
            </a:r>
            <a:r>
              <a:rPr lang="uk-UA" sz="3200" b="1" dirty="0">
                <a:solidFill>
                  <a:srgbClr val="FFFF00"/>
                </a:solidFill>
              </a:rPr>
              <a:t>грн 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80" name="Сполучна лінія: вигнута 12">
            <a:extLst>
              <a:ext uri="{FF2B5EF4-FFF2-40B4-BE49-F238E27FC236}">
                <a16:creationId xmlns:a16="http://schemas.microsoft.com/office/drawing/2014/main" xmlns="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6582865" y="4421836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92360" y="2749058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2742410"/>
            <a:ext cx="454720" cy="567792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929811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274677" y="2462216"/>
            <a:ext cx="359154" cy="44846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97794" y="2506454"/>
            <a:ext cx="322453" cy="402635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11537" y="2483541"/>
            <a:ext cx="359154" cy="44846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47290" y="2523838"/>
            <a:ext cx="328494" cy="410178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22444" y="3471270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55351" y="3464971"/>
            <a:ext cx="454720" cy="56779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2155262" y="342153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83194" y="3611603"/>
            <a:ext cx="312405" cy="291645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91631" y="3462602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23690" y="344998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41000" y="3443335"/>
            <a:ext cx="454720" cy="567792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3961141" y="341063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4819" y="2740973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80111" y="2775604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41982" y="2789017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51671" y="3591875"/>
            <a:ext cx="302667" cy="272949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08225" y="3466389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3517" y="3501020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5250" y="1327408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84" grpId="0"/>
      <p:bldP spid="105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22_182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8" y="2015084"/>
            <a:ext cx="7788608" cy="18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6828321" y="4908400"/>
            <a:ext cx="3244572" cy="627019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60 : 5 : (3 ∙ 4) = </a:t>
            </a:r>
            <a:endParaRPr lang="ru-RU" sz="32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862352" y="4952345"/>
            <a:ext cx="256203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16 ∙ 4 : 8 = 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03244" y="4921812"/>
            <a:ext cx="2577388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63 : (3 </a:t>
            </a:r>
            <a:r>
              <a:rPr lang="ru-RU" sz="3200" b="1" dirty="0" smtClean="0">
                <a:cs typeface="Calibri"/>
              </a:rPr>
              <a:t>∙ 3) 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82224" y="4054932"/>
            <a:ext cx="3252224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400 : (20 </a:t>
            </a:r>
            <a:r>
              <a:rPr lang="ru-RU" sz="3200" b="1" dirty="0" smtClean="0">
                <a:latin typeface="Calibri"/>
                <a:cs typeface="Calibri"/>
              </a:rPr>
              <a:t>∙ 10) 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03244" y="4083325"/>
            <a:ext cx="2689545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5</a:t>
            </a:r>
            <a:r>
              <a:rPr lang="ru-RU" sz="3200" b="1" dirty="0" smtClean="0"/>
              <a:t>2 : (2 </a:t>
            </a:r>
            <a:r>
              <a:rPr lang="ru-RU" sz="3200" b="1" dirty="0" smtClean="0">
                <a:cs typeface="Calibri"/>
              </a:rPr>
              <a:t>∙ 2)</a:t>
            </a:r>
            <a:r>
              <a:rPr lang="ru-RU" sz="3200" b="1" dirty="0" smtClean="0"/>
              <a:t> =</a:t>
            </a:r>
            <a:r>
              <a:rPr lang="uk-UA" sz="3200" b="1" dirty="0" smtClean="0"/>
              <a:t>  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5"/>
            <a:ext cx="10287621" cy="10168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Складіть </a:t>
            </a:r>
            <a:r>
              <a:rPr lang="ru-RU" sz="3200" b="1" dirty="0"/>
              <a:t>вирази на </a:t>
            </a:r>
            <a:r>
              <a:rPr lang="ru-RU" sz="3200" b="1" dirty="0" err="1"/>
              <a:t>знаходження</a:t>
            </a:r>
            <a:r>
              <a:rPr lang="ru-RU" sz="3200" b="1" dirty="0"/>
              <a:t> частки, </a:t>
            </a:r>
            <a:r>
              <a:rPr lang="ru-RU" sz="3200" b="1" dirty="0" err="1" smtClean="0"/>
              <a:t>скориставшись</a:t>
            </a:r>
            <a:r>
              <a:rPr lang="ru-RU" sz="3200" b="1" dirty="0" smtClean="0"/>
              <a:t> </a:t>
            </a:r>
            <a:r>
              <a:rPr lang="ru-RU" sz="3200" b="1" dirty="0"/>
              <a:t>таблицею.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9715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60" y="1901221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980828" y="3717826"/>
            <a:ext cx="355594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39071" y="4072904"/>
            <a:ext cx="6071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66973" y="4594161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64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83251" y="3707883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1552" y="4581922"/>
            <a:ext cx="44164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71709" y="321457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86686" y="4396588"/>
            <a:ext cx="66690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4975" y="4952345"/>
            <a:ext cx="623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64196" y="4929287"/>
            <a:ext cx="7601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05873" y="4048947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381064" y="4936763"/>
            <a:ext cx="6657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93780" y="3241521"/>
            <a:ext cx="77055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13210" y="3239292"/>
            <a:ext cx="68290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97670" y="3252223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91046" y="3248775"/>
            <a:ext cx="6657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89947" y="1482067"/>
            <a:ext cx="368683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їх значення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223247" y="4375917"/>
            <a:ext cx="66690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12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5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2" grpId="0" animBg="1"/>
      <p:bldP spid="50" grpId="0" animBg="1"/>
      <p:bldP spid="49" grpId="0" animBg="1"/>
      <p:bldP spid="51" grpId="0" animBg="1"/>
      <p:bldP spid="40" grpId="0"/>
      <p:bldP spid="41" grpId="0"/>
      <p:bldP spid="36" grpId="0"/>
      <p:bldP spid="38" grpId="0"/>
      <p:bldP spid="39" grpId="0"/>
      <p:bldP spid="42" grpId="0"/>
      <p:bldP spid="44" grpId="0"/>
      <p:bldP spid="53" grpId="0"/>
      <p:bldP spid="54" grpId="0"/>
      <p:bldP spid="55" grpId="0"/>
      <p:bldP spid="56" grpId="0"/>
      <p:bldP spid="61" grpId="0"/>
      <p:bldP spid="64" grpId="0"/>
      <p:bldP spid="65" grpId="0"/>
      <p:bldP spid="66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44576" y="1512871"/>
            <a:ext cx="45713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48 : (4 ∙ 2</a:t>
            </a:r>
            <a:r>
              <a:rPr lang="ru-RU" sz="3200" b="1" dirty="0" smtClean="0"/>
              <a:t>) =           </a:t>
            </a:r>
          </a:p>
          <a:p>
            <a:r>
              <a:rPr lang="ru-RU" sz="3200" b="1" dirty="0" smtClean="0"/>
              <a:t>84 </a:t>
            </a:r>
            <a:r>
              <a:rPr lang="ru-RU" sz="3200" b="1" dirty="0"/>
              <a:t>: (2 ∙ 7</a:t>
            </a:r>
            <a:r>
              <a:rPr lang="ru-RU" sz="3200" b="1" dirty="0" smtClean="0"/>
              <a:t>) =          </a:t>
            </a:r>
          </a:p>
          <a:p>
            <a:r>
              <a:rPr lang="ru-RU" sz="3200" b="1" dirty="0" smtClean="0"/>
              <a:t>96 </a:t>
            </a:r>
            <a:r>
              <a:rPr lang="ru-RU" sz="3200" b="1" dirty="0"/>
              <a:t>: (8 ∙ 3) </a:t>
            </a:r>
            <a:r>
              <a:rPr lang="ru-RU" sz="3200" b="1" dirty="0" smtClean="0"/>
              <a:t>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9344" y="4225081"/>
            <a:ext cx="808557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45 : </a:t>
            </a:r>
            <a:r>
              <a:rPr lang="ru-RU" sz="3200" b="1" dirty="0" smtClean="0"/>
              <a:t>15 = </a:t>
            </a:r>
          </a:p>
          <a:p>
            <a:r>
              <a:rPr lang="ru-RU" sz="3200" b="1" dirty="0" smtClean="0"/>
              <a:t>72 </a:t>
            </a:r>
            <a:r>
              <a:rPr lang="ru-RU" sz="3200" b="1" dirty="0"/>
              <a:t>: 24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64 </a:t>
            </a:r>
            <a:r>
              <a:rPr lang="ru-RU" sz="3200" b="1" dirty="0"/>
              <a:t>: 16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42 </a:t>
            </a:r>
            <a:r>
              <a:rPr lang="ru-RU" sz="3200" b="1" dirty="0"/>
              <a:t>: </a:t>
            </a:r>
            <a:r>
              <a:rPr lang="ru-RU" sz="3200" b="1" dirty="0" smtClean="0"/>
              <a:t>14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617682"/>
            <a:ext cx="10287621" cy="65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Обчисліть</a:t>
            </a:r>
            <a:r>
              <a:rPr lang="ru-RU" sz="3600" b="1" dirty="0" smtClean="0"/>
              <a:t> </a:t>
            </a:r>
            <a:r>
              <a:rPr lang="ru-RU" sz="3600" b="1" dirty="0"/>
              <a:t>частки способом </a:t>
            </a:r>
            <a:r>
              <a:rPr lang="ru-RU" sz="3600" b="1" dirty="0" err="1"/>
              <a:t>послідовного</a:t>
            </a:r>
            <a:r>
              <a:rPr lang="ru-RU" sz="3600" b="1" dirty="0"/>
              <a:t> </a:t>
            </a:r>
            <a:r>
              <a:rPr lang="ru-RU" sz="3600" b="1" dirty="0" smtClean="0"/>
              <a:t>ділення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77321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№465-466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22548" y="1485578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35178" y="1160162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5255" y="151287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48 : 4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04991" y="1772230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42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70084" y="2254492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12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656302" y="3944050"/>
            <a:ext cx="2390241" cy="232972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786928" y="1993063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19635" y="2020356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84 : 2 : 7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06065" y="2472298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19635" y="249959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96 : 8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98461" y="1484993"/>
            <a:ext cx="471176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96 </a:t>
            </a:r>
            <a:r>
              <a:rPr lang="ru-RU" sz="3200" b="1" dirty="0"/>
              <a:t>: (4 ∙ 6) </a:t>
            </a:r>
            <a:r>
              <a:rPr lang="ru-RU" sz="3200" b="1" dirty="0" smtClean="0"/>
              <a:t>=          </a:t>
            </a:r>
          </a:p>
          <a:p>
            <a:r>
              <a:rPr lang="ru-RU" sz="3200" b="1" dirty="0" smtClean="0"/>
              <a:t>78 </a:t>
            </a:r>
            <a:r>
              <a:rPr lang="ru-RU" sz="3200" b="1" dirty="0"/>
              <a:t>: (3 ∙ 2) </a:t>
            </a:r>
            <a:r>
              <a:rPr lang="ru-RU" sz="3200" b="1" dirty="0" smtClean="0"/>
              <a:t>=           </a:t>
            </a:r>
          </a:p>
          <a:p>
            <a:r>
              <a:rPr lang="ru-RU" sz="3200" b="1" dirty="0" smtClean="0"/>
              <a:t>75 </a:t>
            </a:r>
            <a:r>
              <a:rPr lang="ru-RU" sz="3200" b="1" dirty="0"/>
              <a:t>: (5 ∙ 3</a:t>
            </a:r>
            <a:r>
              <a:rPr lang="ru-RU" sz="3200" b="1" dirty="0" smtClean="0"/>
              <a:t>)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656302" y="1450546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124882" y="1053530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89009" y="1477839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96 : 4 : 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238745" y="1737198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26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620682" y="1958031"/>
            <a:ext cx="7918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853389" y="1985324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78 : 3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639819" y="2437266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53388" y="2450912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75 : 5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194695" y="2237395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15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56" y="3154094"/>
            <a:ext cx="107648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ділення, </a:t>
            </a:r>
            <a:r>
              <a:rPr lang="ru-RU" sz="2400" b="1" dirty="0" err="1">
                <a:solidFill>
                  <a:srgbClr val="7030A0"/>
                </a:solidFill>
              </a:rPr>
              <a:t>розклавши</a:t>
            </a:r>
            <a:r>
              <a:rPr lang="ru-RU" sz="2400" b="1" dirty="0">
                <a:solidFill>
                  <a:srgbClr val="7030A0"/>
                </a:solidFill>
              </a:rPr>
              <a:t> дільник на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множники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множенням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477" y="3672240"/>
            <a:ext cx="92316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Зразок</a:t>
            </a:r>
            <a:r>
              <a:rPr lang="ru-RU" sz="2800" b="1" dirty="0">
                <a:solidFill>
                  <a:srgbClr val="7030A0"/>
                </a:solidFill>
              </a:rPr>
              <a:t>. 32 : 16 = 32 : (8 ∙ 2) = 32 : 8 : 2 = 4 : 2 = 2 </a:t>
            </a: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2 </a:t>
            </a:r>
            <a:r>
              <a:rPr lang="ru-RU" sz="2800" b="1" dirty="0">
                <a:solidFill>
                  <a:srgbClr val="FF0000"/>
                </a:solidFill>
              </a:rPr>
              <a:t>∙ 16 = 32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227463" y="4195460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45 : (5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3)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314399" y="422508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45 : 5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197969" y="4225081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656323" y="4181813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15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034696" y="4167502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187313" y="4710601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72 : (8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3)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74249" y="4740222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72 : 8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57819" y="4740222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657153" y="4712929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24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994546" y="4682643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161405" y="5229855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64 : (8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2)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248341" y="5259476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64 : 8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131911" y="5259476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685183" y="5245829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16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968638" y="5201897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156097" y="5689669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42 : (7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2)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243033" y="571929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42 : 7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126603" y="5719290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679875" y="5705643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14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63330" y="5661711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42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/>
      <p:bldP spid="56" grpId="0"/>
      <p:bldP spid="7" grpId="0"/>
      <p:bldP spid="39" grpId="0"/>
      <p:bldP spid="46" grpId="0"/>
      <p:bldP spid="57" grpId="0"/>
      <p:bldP spid="58" grpId="0"/>
      <p:bldP spid="6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4" grpId="0" animBg="1"/>
      <p:bldP spid="8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063784" y="1492707"/>
            <a:ext cx="4740206" cy="2515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39 : 13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34 </a:t>
            </a:r>
            <a:r>
              <a:rPr lang="ru-RU" sz="3200" b="1" dirty="0"/>
              <a:t>: 17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55 </a:t>
            </a:r>
            <a:r>
              <a:rPr lang="ru-RU" sz="3200" b="1" dirty="0"/>
              <a:t>: </a:t>
            </a:r>
            <a:r>
              <a:rPr lang="ru-RU" sz="3200" b="1" dirty="0" smtClean="0"/>
              <a:t>11 = </a:t>
            </a:r>
          </a:p>
          <a:p>
            <a:r>
              <a:rPr lang="ru-RU" sz="3200" b="1" dirty="0" smtClean="0"/>
              <a:t>63 </a:t>
            </a:r>
            <a:r>
              <a:rPr lang="ru-RU" sz="3200" b="1" dirty="0"/>
              <a:t>: 21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46 </a:t>
            </a:r>
            <a:r>
              <a:rPr lang="ru-RU" sz="3200" b="1" dirty="0"/>
              <a:t>: </a:t>
            </a:r>
            <a:r>
              <a:rPr lang="ru-RU" sz="3200" b="1" dirty="0" smtClean="0"/>
              <a:t>23 = </a:t>
            </a:r>
            <a:endParaRPr lang="ru-RU" sz="32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73514" y="617682"/>
            <a:ext cx="10468863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Знайдіть</a:t>
            </a:r>
            <a:r>
              <a:rPr lang="ru-RU" sz="3200" b="1" dirty="0" smtClean="0"/>
              <a:t> </a:t>
            </a:r>
            <a:r>
              <a:rPr lang="ru-RU" sz="3200" b="1" dirty="0"/>
              <a:t>частки способом добору. </a:t>
            </a:r>
            <a:r>
              <a:rPr lang="ru-RU" sz="3200" b="1" dirty="0" err="1" smtClean="0"/>
              <a:t>Перевірте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множенням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31022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2311" y="1492707"/>
            <a:ext cx="2519883" cy="24886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2" name="Прямоугольник 51"/>
          <p:cNvSpPr/>
          <p:nvPr/>
        </p:nvSpPr>
        <p:spPr>
          <a:xfrm>
            <a:off x="1339504" y="4147454"/>
            <a:ext cx="9536885" cy="194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Пригадайте! </a:t>
            </a:r>
            <a:r>
              <a:rPr lang="ru-RU" sz="3200" dirty="0"/>
              <a:t>Ділене завжди </a:t>
            </a:r>
            <a:r>
              <a:rPr lang="ru-RU" sz="3200" dirty="0" err="1"/>
              <a:t>дорівнює</a:t>
            </a:r>
            <a:r>
              <a:rPr lang="ru-RU" sz="3200" dirty="0"/>
              <a:t> </a:t>
            </a:r>
            <a:r>
              <a:rPr lang="ru-RU" sz="3200" dirty="0" err="1"/>
              <a:t>добутку</a:t>
            </a:r>
            <a:r>
              <a:rPr lang="ru-RU" sz="3200" dirty="0"/>
              <a:t> частки й дільника. </a:t>
            </a:r>
            <a:r>
              <a:rPr lang="ru-RU" sz="3200" dirty="0" err="1"/>
              <a:t>Якщо</a:t>
            </a:r>
            <a:r>
              <a:rPr lang="ru-RU" sz="3200" dirty="0"/>
              <a:t> після множення частки на дільник не </a:t>
            </a:r>
            <a:r>
              <a:rPr lang="ru-RU" sz="3200" dirty="0" err="1"/>
              <a:t>дістали</a:t>
            </a:r>
            <a:r>
              <a:rPr lang="ru-RU" sz="3200" dirty="0"/>
              <a:t> діленого, то в </a:t>
            </a:r>
            <a:r>
              <a:rPr lang="ru-RU" sz="3200" dirty="0" err="1"/>
              <a:t>обчисленнях</a:t>
            </a:r>
            <a:r>
              <a:rPr lang="ru-RU" sz="3200" dirty="0"/>
              <a:t> </a:t>
            </a:r>
            <a:r>
              <a:rPr lang="ru-RU" sz="3200" dirty="0" err="1"/>
              <a:t>припустилися</a:t>
            </a:r>
            <a:r>
              <a:rPr lang="ru-RU" sz="3200" dirty="0"/>
              <a:t> помилки.</a:t>
            </a:r>
            <a:endParaRPr lang="ru-RU" sz="3200" b="1" dirty="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2665567" y="1582122"/>
            <a:ext cx="4839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43797" y="1582122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29240" y="1588989"/>
            <a:ext cx="150226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13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65567" y="1980655"/>
            <a:ext cx="4839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43797" y="1980655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29240" y="1987522"/>
            <a:ext cx="150226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17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65568" y="2463271"/>
            <a:ext cx="4839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43798" y="2463271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29241" y="2470138"/>
            <a:ext cx="150226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11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604072" y="2945887"/>
            <a:ext cx="4839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2302" y="2945887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67745" y="2952754"/>
            <a:ext cx="150226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21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657234" y="3425720"/>
            <a:ext cx="4839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935464" y="3425720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20907" y="3432587"/>
            <a:ext cx="150226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∙ 23 =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41" grpId="0"/>
      <p:bldP spid="42" grpId="0"/>
      <p:bldP spid="43" grpId="0"/>
      <p:bldP spid="48" grpId="0"/>
      <p:bldP spid="49" grpId="0"/>
      <p:bldP spid="50" grpId="0"/>
      <p:bldP spid="53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754173" y="981522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54173" y="477466"/>
            <a:ext cx="10548000" cy="6899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23479" y="3573810"/>
            <a:ext cx="198065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65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8200" y="3579110"/>
            <a:ext cx="378240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ціна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маркерів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84736" y="3579010"/>
            <a:ext cx="160859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54466" y="4039199"/>
            <a:ext cx="151373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 (м.)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23479" y="4045777"/>
            <a:ext cx="20309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91 : 13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23478" y="5238172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6554" y="4653930"/>
            <a:ext cx="36911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91 : (65 : 5) = 7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45938" y="2052931"/>
            <a:ext cx="6098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І                          5 м.            65 </a:t>
            </a:r>
            <a:r>
              <a:rPr lang="ru-RU" sz="3200" b="1" dirty="0" err="1" smtClean="0">
                <a:solidFill>
                  <a:srgbClr val="7030A0"/>
                </a:solidFill>
              </a:rPr>
              <a:t>грн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215426" y="2773011"/>
            <a:ext cx="602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ІІ                         ? </a:t>
            </a:r>
            <a:r>
              <a:rPr lang="ru-RU" sz="3200" b="1" dirty="0" err="1" smtClean="0">
                <a:solidFill>
                  <a:srgbClr val="7030A0"/>
                </a:solidFill>
              </a:rPr>
              <a:t>грн</a:t>
            </a:r>
            <a:r>
              <a:rPr lang="ru-RU" sz="3200" b="1" dirty="0" smtClean="0">
                <a:solidFill>
                  <a:srgbClr val="7030A0"/>
                </a:solidFill>
              </a:rPr>
              <a:t>          91 </a:t>
            </a:r>
            <a:r>
              <a:rPr lang="ru-RU" sz="3200" b="1" dirty="0" err="1" smtClean="0">
                <a:solidFill>
                  <a:srgbClr val="7030A0"/>
                </a:solidFill>
              </a:rPr>
              <a:t>грн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45597" y="2415736"/>
            <a:ext cx="1466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однак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1159" y="1269554"/>
            <a:ext cx="6802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Ціна</a:t>
            </a:r>
            <a:r>
              <a:rPr lang="ru-RU" sz="3200" b="1" dirty="0" smtClean="0">
                <a:solidFill>
                  <a:srgbClr val="7030A0"/>
                </a:solidFill>
              </a:rPr>
              <a:t>   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Кільк</a:t>
            </a:r>
            <a:r>
              <a:rPr lang="ru-RU" sz="3200" b="1" dirty="0" smtClean="0">
                <a:solidFill>
                  <a:srgbClr val="7030A0"/>
                </a:solidFill>
              </a:rPr>
              <a:t>.  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Варт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20035" y="1269554"/>
            <a:ext cx="430620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На суму 65 </a:t>
            </a:r>
            <a:r>
              <a:rPr lang="ru-RU" sz="3200" b="1" dirty="0" err="1"/>
              <a:t>грн</a:t>
            </a:r>
            <a:r>
              <a:rPr lang="ru-RU" sz="3200" b="1" dirty="0"/>
              <a:t> купили 5 </a:t>
            </a:r>
            <a:r>
              <a:rPr lang="ru-RU" sz="3200" b="1" dirty="0" err="1"/>
              <a:t>маркерів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маркерів</a:t>
            </a:r>
            <a:r>
              <a:rPr lang="ru-RU" sz="3200" b="1" dirty="0"/>
              <a:t> можна </a:t>
            </a:r>
            <a:r>
              <a:rPr lang="ru-RU" sz="3200" b="1" dirty="0" err="1"/>
              <a:t>купити</a:t>
            </a:r>
            <a:r>
              <a:rPr lang="ru-RU" sz="3200" b="1" dirty="0"/>
              <a:t> на суму 91 </a:t>
            </a:r>
            <a:r>
              <a:rPr lang="ru-RU" sz="3200" b="1" dirty="0" err="1"/>
              <a:t>грн</a:t>
            </a:r>
            <a:r>
              <a:rPr lang="ru-RU" sz="3200" b="1" dirty="0"/>
              <a:t>?</a:t>
            </a:r>
          </a:p>
        </p:txBody>
      </p:sp>
      <p:pic>
        <p:nvPicPr>
          <p:cNvPr id="1026" name="Picture 2" descr="Купити Маркери для малювання на воді 12 шт. A5000019 в інтернет магазині  Constanc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62" y="3357786"/>
            <a:ext cx="2136035" cy="21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320343" y="5253911"/>
            <a:ext cx="657023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91 грн можна купити 7 маркерів.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2" grpId="0"/>
      <p:bldP spid="47" grpId="0"/>
      <p:bldP spid="48" grpId="0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15294</TotalTime>
  <Words>774</Words>
  <Application>Microsoft Office PowerPoint</Application>
  <PresentationFormat>Произвольный</PresentationFormat>
  <Paragraphs>199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1319</cp:revision>
  <dcterms:created xsi:type="dcterms:W3CDTF">2025-08-27T14:01:18Z</dcterms:created>
  <dcterms:modified xsi:type="dcterms:W3CDTF">2026-03-30T17:07:50Z</dcterms:modified>
</cp:coreProperties>
</file>