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27" r:id="rId6"/>
    <p:sldId id="953" r:id="rId7"/>
    <p:sldId id="951" r:id="rId8"/>
    <p:sldId id="955" r:id="rId9"/>
    <p:sldId id="958" r:id="rId10"/>
    <p:sldId id="957" r:id="rId11"/>
    <p:sldId id="942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Складання і </a:t>
          </a:r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</a:t>
          </a:r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частки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</a:t>
          </a:r>
        </a:p>
        <a:p>
          <a:r>
            <a:rPr lang="uk-UA" sz="3200" b="1" dirty="0" smtClean="0">
              <a:solidFill>
                <a:schemeClr val="bg1"/>
              </a:solidFill>
            </a:rPr>
            <a:t>36 : 12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084" custLinFactX="300000" custLinFactNeighborX="327471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7160" custLinFactX="39410" custLinFactNeighborX="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154861" custLinFactNeighborX="200000" custLinFactNeighborY="-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80860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3978999" y="1103421"/>
          <a:ext cx="4273486" cy="206664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82421" y="854696"/>
        <a:ext cx="206664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58465" y="1063711"/>
          <a:ext cx="4273486" cy="214606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36 : 12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22176" y="854697"/>
        <a:ext cx="214606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6656622" y="452710"/>
          <a:ext cx="4273486" cy="336806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109333" y="854696"/>
        <a:ext cx="336806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21836" y="721836"/>
          <a:ext cx="4273486" cy="282981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Складання і </a:t>
          </a: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</a:t>
          </a: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частки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82981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856984" cy="76942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Ділення виду 36 : 12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3-22_195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1" y="3116214"/>
            <a:ext cx="6626945" cy="18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173" y="477466"/>
            <a:ext cx="10548000" cy="6899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79248" y="3172852"/>
            <a:ext cx="173712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 36 : 4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47056" y="3645818"/>
            <a:ext cx="3903505" cy="86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ціна</a:t>
            </a:r>
            <a:r>
              <a:rPr lang="ru-RU" sz="2800" b="1" dirty="0" smtClean="0">
                <a:solidFill>
                  <a:schemeClr val="bg1"/>
                </a:solidFill>
              </a:rPr>
              <a:t> коробки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простих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олівців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64578" y="3172852"/>
            <a:ext cx="1248132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9 (</a:t>
            </a:r>
            <a:r>
              <a:rPr lang="ru-RU" sz="2800" b="1" dirty="0" err="1" smtClean="0">
                <a:solidFill>
                  <a:schemeClr val="bg1"/>
                </a:solidFill>
              </a:rPr>
              <a:t>грн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32945" y="4509914"/>
            <a:ext cx="150594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16 (</a:t>
            </a:r>
            <a:r>
              <a:rPr lang="ru-RU" sz="2800" b="1" dirty="0" err="1" smtClean="0">
                <a:solidFill>
                  <a:schemeClr val="bg1"/>
                </a:solidFill>
              </a:rPr>
              <a:t>грн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46466" y="4509914"/>
            <a:ext cx="1586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2) 9 + 7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7495" y="5691503"/>
            <a:ext cx="186036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83180" y="5849532"/>
            <a:ext cx="8697484" cy="590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 80грн можна купити 5 коробок кольорових олівців.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0111" y="1197546"/>
            <a:ext cx="1058206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>
                <a:solidFill>
                  <a:srgbClr val="7030A0"/>
                </a:solidFill>
              </a:rPr>
              <a:t>короткий запис </a:t>
            </a:r>
            <a:r>
              <a:rPr lang="ru-RU" sz="2400" b="1" dirty="0" smtClean="0">
                <a:solidFill>
                  <a:srgbClr val="7030A0"/>
                </a:solidFill>
              </a:rPr>
              <a:t>задачі </a:t>
            </a:r>
            <a:r>
              <a:rPr lang="ru-RU" sz="2400" b="1" dirty="0">
                <a:solidFill>
                  <a:srgbClr val="7030A0"/>
                </a:solidFill>
              </a:rPr>
              <a:t>в </a:t>
            </a:r>
            <a:r>
              <a:rPr lang="ru-RU" sz="2400" b="1" dirty="0" err="1">
                <a:solidFill>
                  <a:srgbClr val="7030A0"/>
                </a:solidFill>
              </a:rPr>
              <a:t>таблиці</a:t>
            </a:r>
            <a:r>
              <a:rPr lang="ru-RU" sz="2400" b="1" dirty="0">
                <a:solidFill>
                  <a:srgbClr val="7030A0"/>
                </a:solidFill>
              </a:rPr>
              <a:t>. Що є </a:t>
            </a:r>
            <a:r>
              <a:rPr lang="ru-RU" sz="2400" b="1" dirty="0" err="1">
                <a:solidFill>
                  <a:srgbClr val="7030A0"/>
                </a:solidFill>
              </a:rPr>
              <a:t>невідомим</a:t>
            </a:r>
            <a:r>
              <a:rPr lang="ru-RU" sz="2400" b="1" dirty="0">
                <a:solidFill>
                  <a:srgbClr val="7030A0"/>
                </a:solidFill>
              </a:rPr>
              <a:t> у цій задачі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641" y="1684759"/>
            <a:ext cx="1058206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 суму </a:t>
            </a:r>
            <a:r>
              <a:rPr lang="ru-RU" sz="2800" b="1" dirty="0" smtClean="0"/>
              <a:t>36грн </a:t>
            </a:r>
            <a:r>
              <a:rPr lang="ru-RU" sz="2800" b="1" dirty="0"/>
              <a:t>купили 4 коробки </a:t>
            </a:r>
            <a:r>
              <a:rPr lang="ru-RU" sz="2800" b="1" dirty="0" err="1"/>
              <a:t>простих</a:t>
            </a:r>
            <a:r>
              <a:rPr lang="ru-RU" sz="2800" b="1" dirty="0"/>
              <a:t> </a:t>
            </a:r>
            <a:r>
              <a:rPr lang="ru-RU" sz="2800" b="1" dirty="0" err="1" smtClean="0"/>
              <a:t>олівців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коробок </a:t>
            </a:r>
            <a:r>
              <a:rPr lang="ru-RU" sz="2800" b="1" dirty="0" err="1"/>
              <a:t>кольорових</a:t>
            </a:r>
            <a:r>
              <a:rPr lang="ru-RU" sz="2800" b="1" dirty="0"/>
              <a:t> </a:t>
            </a:r>
            <a:r>
              <a:rPr lang="ru-RU" sz="2800" b="1" dirty="0" err="1"/>
              <a:t>олівців</a:t>
            </a:r>
            <a:r>
              <a:rPr lang="ru-RU" sz="2800" b="1" dirty="0"/>
              <a:t> можна </a:t>
            </a:r>
            <a:r>
              <a:rPr lang="ru-RU" sz="2800" b="1" dirty="0" err="1"/>
              <a:t>купити</a:t>
            </a:r>
            <a:r>
              <a:rPr lang="ru-RU" sz="2800" b="1" dirty="0"/>
              <a:t> на суму 80 </a:t>
            </a:r>
            <a:r>
              <a:rPr lang="ru-RU" sz="2800" b="1" dirty="0" err="1"/>
              <a:t>грн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коробка </a:t>
            </a:r>
            <a:r>
              <a:rPr lang="ru-RU" sz="2800" b="1" dirty="0" err="1"/>
              <a:t>кольорових</a:t>
            </a:r>
            <a:r>
              <a:rPr lang="ru-RU" sz="2800" b="1" dirty="0"/>
              <a:t> </a:t>
            </a:r>
            <a:r>
              <a:rPr lang="ru-RU" sz="2800" b="1" dirty="0" err="1"/>
              <a:t>олівців</a:t>
            </a:r>
            <a:r>
              <a:rPr lang="ru-RU" sz="2800" b="1" dirty="0"/>
              <a:t> на 7 </a:t>
            </a:r>
            <a:r>
              <a:rPr lang="ru-RU" sz="2800" b="1" dirty="0" err="1"/>
              <a:t>грн</a:t>
            </a:r>
            <a:r>
              <a:rPr lang="ru-RU" sz="2800" b="1" dirty="0"/>
              <a:t> </a:t>
            </a:r>
            <a:r>
              <a:rPr lang="ru-RU" sz="2800" b="1" dirty="0" err="1"/>
              <a:t>дорожча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коробка </a:t>
            </a:r>
            <a:r>
              <a:rPr lang="ru-RU" sz="2800" b="1" dirty="0" err="1"/>
              <a:t>простих</a:t>
            </a:r>
            <a:r>
              <a:rPr lang="ru-RU" sz="28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46465" y="4984132"/>
            <a:ext cx="3903505" cy="86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ціна</a:t>
            </a:r>
            <a:r>
              <a:rPr lang="ru-RU" sz="2800" b="1" dirty="0" smtClean="0">
                <a:solidFill>
                  <a:schemeClr val="bg1"/>
                </a:solidFill>
              </a:rPr>
              <a:t> коробки </a:t>
            </a:r>
            <a:r>
              <a:rPr lang="ru-RU" sz="2800" b="1" dirty="0" err="1" smtClean="0">
                <a:solidFill>
                  <a:schemeClr val="bg1"/>
                </a:solidFill>
              </a:rPr>
              <a:t>кольорових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олівців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99103" y="5045060"/>
            <a:ext cx="18704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3) 80 : 16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30491" y="5062910"/>
            <a:ext cx="10207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 (к.)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6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Ст.87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95" y="4365898"/>
            <a:ext cx="1314491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7 Множення в межах 1000\2026-03-23_111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40" y="1557586"/>
            <a:ext cx="100932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657266"/>
            <a:ext cx="5832645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3200" b="1" dirty="0" smtClean="0">
                <a:solidFill>
                  <a:schemeClr val="bg1"/>
                </a:solidFill>
              </a:rPr>
              <a:t>? Ділене?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покупки? Її </a:t>
            </a:r>
            <a:r>
              <a:rPr lang="ru-RU" sz="3200" b="1" dirty="0" err="1" smtClean="0">
                <a:solidFill>
                  <a:schemeClr val="bg1"/>
                </a:solidFill>
              </a:rPr>
              <a:t>ціну</a:t>
            </a:r>
            <a:r>
              <a:rPr lang="ru-RU" sz="3200" b="1" dirty="0" smtClean="0">
                <a:solidFill>
                  <a:schemeClr val="bg1"/>
                </a:solidFill>
              </a:rPr>
              <a:t>? Кількість?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Ст.85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4077866"/>
            <a:ext cx="1584176" cy="23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3 клас\03 МАТЕМ\1 Листопад\7 Множення в межах 1000\2026-03-22_20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1487060"/>
            <a:ext cx="10303287" cy="1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1739384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98788" y="133025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50946" y="4283672"/>
            <a:ext cx="6792245" cy="1234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15 </a:t>
            </a:r>
            <a:r>
              <a:rPr lang="uk-UA" sz="3200" b="1" dirty="0" smtClean="0">
                <a:latin typeface="Calibri"/>
                <a:cs typeface="Calibri"/>
              </a:rPr>
              <a:t>∙ 1    </a:t>
            </a:r>
            <a:r>
              <a:rPr lang="uk-UA" sz="3200" b="1" dirty="0" smtClean="0"/>
              <a:t>15 </a:t>
            </a:r>
            <a:r>
              <a:rPr lang="uk-UA" sz="3200" b="1" dirty="0" smtClean="0">
                <a:latin typeface="Calibri"/>
                <a:cs typeface="Calibri"/>
              </a:rPr>
              <a:t>∙ 2     15 ∙ 3     15 ∙ 4    15 ∙ 5    </a:t>
            </a:r>
          </a:p>
          <a:p>
            <a:r>
              <a:rPr lang="uk-UA" sz="3200" b="1" dirty="0" smtClean="0">
                <a:latin typeface="Calibri"/>
                <a:cs typeface="Calibri"/>
              </a:rPr>
              <a:t>15 ∙ 6    15 ∙ 7     15 ∙ 8     15 ∙ 9    15 ∙ 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01779" y="2789017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91631" y="2775604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18100" y="2760314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0148" y="274905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0671" y="2731881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91305" y="2779442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3821" y="3504283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90751" y="2760314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98870" y="274097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019110" y="2731303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095273" y="2740973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3476027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05435" y="2770345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98788" y="2775604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09659" y="2789017"/>
            <a:ext cx="420547" cy="53472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39065" y="2798995"/>
            <a:ext cx="408252" cy="5097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88079" y="2772482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15933" y="2792905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71112" y="3504283"/>
            <a:ext cx="408252" cy="5097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01249" y="3510074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0066" y="3505038"/>
            <a:ext cx="408252" cy="5097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89366" y="3504283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2151" y="2785627"/>
            <a:ext cx="408252" cy="50977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2153" y="276998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7 Множення в межах 1000\2026-03-22_21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3" y="2053730"/>
            <a:ext cx="7749797" cy="17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7141302" y="4897205"/>
            <a:ext cx="2749276" cy="627019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60 </a:t>
            </a:r>
            <a:r>
              <a:rPr lang="ru-RU" sz="3200" b="1" dirty="0" smtClean="0">
                <a:latin typeface="Calibri"/>
                <a:cs typeface="Calibri"/>
              </a:rPr>
              <a:t>∙</a:t>
            </a:r>
            <a:r>
              <a:rPr lang="ru-RU" sz="3200" b="1" dirty="0" smtClean="0"/>
              <a:t> 5 : 10 = </a:t>
            </a:r>
            <a:endParaRPr lang="ru-RU" sz="32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862352" y="4952345"/>
            <a:ext cx="256203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85 : 5 = 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58281" y="4911985"/>
            <a:ext cx="2689545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(40 – 1) : 13 = 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82224" y="4054932"/>
            <a:ext cx="2922613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69 : (20 </a:t>
            </a:r>
            <a:r>
              <a:rPr lang="ru-RU" sz="3200" b="1" dirty="0" smtClean="0">
                <a:latin typeface="Calibri"/>
                <a:cs typeface="Calibri"/>
              </a:rPr>
              <a:t>+ 3) 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03244" y="4083325"/>
            <a:ext cx="2689545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 </a:t>
            </a:r>
            <a:r>
              <a:rPr lang="ru-RU" sz="3200" b="1" dirty="0" smtClean="0">
                <a:cs typeface="Calibri"/>
              </a:rPr>
              <a:t>∙ 7</a:t>
            </a:r>
            <a:r>
              <a:rPr lang="ru-RU" sz="3200" b="1" dirty="0" smtClean="0"/>
              <a:t> : 21 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5"/>
            <a:ext cx="10287621" cy="10168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Складіть </a:t>
            </a:r>
            <a:r>
              <a:rPr lang="ru-RU" sz="3200" b="1" dirty="0"/>
              <a:t>вирази на </a:t>
            </a:r>
            <a:r>
              <a:rPr lang="ru-RU" sz="3200" b="1" dirty="0" err="1"/>
              <a:t>знаходження</a:t>
            </a:r>
            <a:r>
              <a:rPr lang="ru-RU" sz="3200" b="1" dirty="0"/>
              <a:t> частки, </a:t>
            </a:r>
            <a:r>
              <a:rPr lang="ru-RU" sz="3200" b="1" dirty="0" err="1" smtClean="0"/>
              <a:t>скориставшись</a:t>
            </a:r>
            <a:r>
              <a:rPr lang="ru-RU" sz="3200" b="1" dirty="0" smtClean="0"/>
              <a:t> </a:t>
            </a:r>
            <a:r>
              <a:rPr lang="ru-RU" sz="3200" b="1" dirty="0"/>
              <a:t>таблицею.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9715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6" y="1580286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17689" y="3661158"/>
            <a:ext cx="681854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69747" y="4062407"/>
            <a:ext cx="6071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8248" y="4554662"/>
            <a:ext cx="1057865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50 35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55891" y="3691290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8617" y="4554662"/>
            <a:ext cx="5629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39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1709" y="321457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56995" y="4386666"/>
            <a:ext cx="8662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300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27009" y="4919460"/>
            <a:ext cx="623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17994" y="4952088"/>
            <a:ext cx="7601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90352" y="4048947"/>
            <a:ext cx="6379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195928" y="4926936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02002" y="3168399"/>
            <a:ext cx="7705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13210" y="3239292"/>
            <a:ext cx="68290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97670" y="325222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91046" y="3248775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89947" y="1482067"/>
            <a:ext cx="368683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їх значення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2" grpId="0" animBg="1"/>
      <p:bldP spid="50" grpId="0" animBg="1"/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4" grpId="0"/>
      <p:bldP spid="53" grpId="0"/>
      <p:bldP spid="54" grpId="0"/>
      <p:bldP spid="55" grpId="0"/>
      <p:bldP spid="56" grpId="0"/>
      <p:bldP spid="61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287621" cy="11525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/>
              <a:t>чверть</a:t>
            </a:r>
            <a:r>
              <a:rPr lang="ru-RU" sz="3600" b="1" dirty="0"/>
              <a:t> </a:t>
            </a:r>
            <a:r>
              <a:rPr lang="ru-RU" sz="3600" b="1" dirty="0" err="1"/>
              <a:t>кожної</a:t>
            </a:r>
            <a:r>
              <a:rPr lang="ru-RU" sz="3600" b="1" dirty="0"/>
              <a:t> </a:t>
            </a:r>
            <a:r>
              <a:rPr lang="ru-RU" sz="3600" b="1" dirty="0" err="1" smtClean="0"/>
              <a:t>суми</a:t>
            </a:r>
            <a:endParaRPr lang="ru-RU" sz="3600" b="1" dirty="0"/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60 </a:t>
            </a:r>
            <a:r>
              <a:rPr lang="ru-RU" sz="3600" b="1" dirty="0">
                <a:solidFill>
                  <a:srgbClr val="FFFF00"/>
                </a:solidFill>
              </a:rPr>
              <a:t>+ </a:t>
            </a:r>
            <a:r>
              <a:rPr lang="ru-RU" sz="3600" b="1" dirty="0" smtClean="0">
                <a:solidFill>
                  <a:srgbClr val="FFFF00"/>
                </a:solidFill>
              </a:rPr>
              <a:t>16    </a:t>
            </a:r>
            <a:r>
              <a:rPr lang="ru-RU" sz="3600" b="1" dirty="0">
                <a:solidFill>
                  <a:srgbClr val="FFFF00"/>
                </a:solidFill>
              </a:rPr>
              <a:t>55 + 45 </a:t>
            </a:r>
            <a:r>
              <a:rPr lang="ru-RU" sz="3600" b="1" dirty="0" smtClean="0">
                <a:solidFill>
                  <a:srgbClr val="FFFF00"/>
                </a:solidFill>
              </a:rPr>
              <a:t>   47 </a:t>
            </a:r>
            <a:r>
              <a:rPr lang="ru-RU" sz="3600" b="1" dirty="0">
                <a:solidFill>
                  <a:srgbClr val="FFFF00"/>
                </a:solidFill>
              </a:rPr>
              <a:t>+ </a:t>
            </a:r>
            <a:r>
              <a:rPr lang="ru-RU" sz="3600" b="1" dirty="0" smtClean="0">
                <a:solidFill>
                  <a:srgbClr val="FFFF00"/>
                </a:solidFill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16979" y="2123404"/>
            <a:ext cx="891946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(60 </a:t>
            </a:r>
            <a:r>
              <a:rPr lang="ru-RU" sz="3600" b="1" dirty="0"/>
              <a:t>+ </a:t>
            </a:r>
            <a:r>
              <a:rPr lang="ru-RU" sz="3600" b="1" dirty="0" smtClean="0"/>
              <a:t>16) : 4 = </a:t>
            </a:r>
          </a:p>
          <a:p>
            <a:r>
              <a:rPr lang="ru-RU" sz="3600" b="1" dirty="0"/>
              <a:t>(</a:t>
            </a:r>
            <a:r>
              <a:rPr lang="ru-RU" sz="3600" b="1" dirty="0" smtClean="0"/>
              <a:t>55 </a:t>
            </a:r>
            <a:r>
              <a:rPr lang="ru-RU" sz="3600" b="1" dirty="0"/>
              <a:t>+ </a:t>
            </a:r>
            <a:r>
              <a:rPr lang="ru-RU" sz="3600" b="1" dirty="0" smtClean="0"/>
              <a:t>45) : 4=</a:t>
            </a:r>
          </a:p>
          <a:p>
            <a:r>
              <a:rPr lang="ru-RU" sz="3600" b="1" dirty="0" smtClean="0"/>
              <a:t>(47 </a:t>
            </a:r>
            <a:r>
              <a:rPr lang="ru-RU" sz="3600" b="1" dirty="0"/>
              <a:t>+ </a:t>
            </a:r>
            <a:r>
              <a:rPr lang="ru-RU" sz="3600" b="1" dirty="0" smtClean="0"/>
              <a:t>5) : 4 =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5" y="5708977"/>
            <a:ext cx="150498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6576" y="2205658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(40 + 36)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828594" y="3608861"/>
            <a:ext cx="3026205" cy="294959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434559" y="1692774"/>
            <a:ext cx="76904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31899" y="1692774"/>
            <a:ext cx="71111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8378" y="2169443"/>
            <a:ext cx="3029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40 : 4 + 36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91842" y="1688691"/>
            <a:ext cx="596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972610" y="2098055"/>
            <a:ext cx="7918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11511" y="2349674"/>
            <a:ext cx="84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100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61588" y="2677425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(80 + 20)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86370" y="2639425"/>
            <a:ext cx="3029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80 : 4 + 20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08924" y="2404089"/>
            <a:ext cx="71111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20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94476" y="2430215"/>
            <a:ext cx="596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5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972610" y="2587377"/>
            <a:ext cx="7918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17679" y="3215511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(40 + 12)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14362" y="3215511"/>
            <a:ext cx="3029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40 : 4 + 12 : 4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26011" y="2870777"/>
            <a:ext cx="71111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855380" y="2914648"/>
            <a:ext cx="59603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900602" y="3177766"/>
            <a:ext cx="7918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01672" y="2928295"/>
            <a:ext cx="62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52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  <p:bldP spid="61" grpId="0"/>
      <p:bldP spid="72" grpId="0"/>
      <p:bldP spid="75" grpId="0"/>
      <p:bldP spid="78" grpId="0"/>
      <p:bldP spid="65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80" grpId="0"/>
      <p:bldP spid="81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063794" y="1651562"/>
            <a:ext cx="2085743" cy="285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3 </a:t>
            </a:r>
            <a:r>
              <a:rPr lang="ru-RU" sz="3600" b="1" dirty="0" smtClean="0">
                <a:latin typeface="Calibri"/>
                <a:cs typeface="Calibri"/>
              </a:rPr>
              <a:t>∙ с </a:t>
            </a:r>
            <a:r>
              <a:rPr lang="ru-RU" sz="3600" b="1" dirty="0" smtClean="0"/>
              <a:t>= 39</a:t>
            </a:r>
          </a:p>
          <a:p>
            <a:r>
              <a:rPr lang="uk-UA" sz="3600" b="1" dirty="0" smtClean="0"/>
              <a:t>с = </a:t>
            </a:r>
          </a:p>
          <a:p>
            <a:r>
              <a:rPr lang="uk-UA" sz="3600" b="1" u="sng" dirty="0" smtClean="0"/>
              <a:t>с =_____</a:t>
            </a:r>
          </a:p>
          <a:p>
            <a:endParaRPr lang="ru-RU" sz="36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49897" y="3081056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10460" y="3554022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13 </a:t>
            </a:r>
            <a:r>
              <a:rPr lang="uk-UA" sz="3200" b="1" dirty="0" smtClean="0">
                <a:solidFill>
                  <a:schemeClr val="bg1"/>
                </a:solidFill>
              </a:rPr>
              <a:t>= 39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51604" y="2524630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39 : 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83519" y="3974768"/>
            <a:ext cx="168332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39 = 39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005" y="1734025"/>
            <a:ext cx="2139726" cy="2113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6" name="Прямоугольник 45"/>
          <p:cNvSpPr/>
          <p:nvPr/>
        </p:nvSpPr>
        <p:spPr>
          <a:xfrm>
            <a:off x="3827465" y="1648364"/>
            <a:ext cx="2408074" cy="2861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b ∙ 5 = </a:t>
            </a:r>
            <a:r>
              <a:rPr lang="en-US" sz="3600" b="1" dirty="0" smtClean="0"/>
              <a:t>85</a:t>
            </a:r>
            <a:endParaRPr lang="uk-UA" sz="3600" b="1" dirty="0" smtClean="0"/>
          </a:p>
          <a:p>
            <a:r>
              <a:rPr lang="en-US" sz="3600" b="1" dirty="0" smtClean="0"/>
              <a:t>b</a:t>
            </a:r>
            <a:r>
              <a:rPr lang="uk-UA" sz="3600" b="1" dirty="0" smtClean="0"/>
              <a:t>=</a:t>
            </a:r>
          </a:p>
          <a:p>
            <a:r>
              <a:rPr lang="en-US" sz="3600" b="1" u="sng" dirty="0" smtClean="0"/>
              <a:t>b</a:t>
            </a:r>
            <a:r>
              <a:rPr lang="uk-UA" sz="3600" b="1" u="sng" dirty="0" smtClean="0"/>
              <a:t> =_____</a:t>
            </a:r>
          </a:p>
          <a:p>
            <a:r>
              <a:rPr lang="uk-UA" sz="3600" b="1" u="sng" dirty="0" smtClean="0"/>
              <a:t> </a:t>
            </a:r>
            <a:endParaRPr lang="ru-RU" sz="36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6549299" y="1648679"/>
            <a:ext cx="2405153" cy="2799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х : 3 = 12 </a:t>
            </a:r>
            <a:endParaRPr lang="en-US" sz="3600" b="1" dirty="0" smtClean="0"/>
          </a:p>
          <a:p>
            <a:r>
              <a:rPr lang="uk-UA" sz="3600" b="1" dirty="0" smtClean="0"/>
              <a:t>х</a:t>
            </a:r>
            <a:r>
              <a:rPr lang="en-US" sz="3600" b="1" dirty="0" smtClean="0"/>
              <a:t> =</a:t>
            </a:r>
          </a:p>
          <a:p>
            <a:r>
              <a:rPr lang="uk-UA" sz="3600" b="1" u="sng" dirty="0" smtClean="0"/>
              <a:t>х</a:t>
            </a:r>
            <a:r>
              <a:rPr lang="en-US" sz="3600" b="1" u="sng" dirty="0" smtClean="0"/>
              <a:t> =_____</a:t>
            </a:r>
          </a:p>
          <a:p>
            <a:endParaRPr lang="ru-RU" sz="3600" b="1" dirty="0" smtClean="0"/>
          </a:p>
        </p:txBody>
      </p:sp>
      <p:sp>
        <p:nvSpPr>
          <p:cNvPr id="54" name="Прямоугольник 53"/>
          <p:cNvSpPr/>
          <p:nvPr/>
        </p:nvSpPr>
        <p:spPr>
          <a:xfrm>
            <a:off x="4512762" y="3109405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20833" y="2496281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85 : 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34263" y="2298589"/>
            <a:ext cx="138421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50  35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59783" y="3591260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= 8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38734" y="4064226"/>
            <a:ext cx="15730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 = 8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29028" y="2461045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98880" y="3048206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53555" y="3521806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: 3 </a:t>
            </a:r>
            <a:r>
              <a:rPr lang="uk-UA" sz="3200" b="1" dirty="0" smtClean="0">
                <a:solidFill>
                  <a:schemeClr val="bg1"/>
                </a:solidFill>
              </a:rPr>
              <a:t>= 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9016" y="3994772"/>
            <a:ext cx="15730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 = 12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0" grpId="0"/>
      <p:bldP spid="51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4173" y="477466"/>
            <a:ext cx="10548000" cy="1152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 на </a:t>
            </a:r>
            <a:r>
              <a:rPr lang="ru-RU" sz="3600" b="1" dirty="0" err="1"/>
              <a:t>обчислення</a:t>
            </a:r>
            <a:r>
              <a:rPr lang="ru-RU" sz="3600" b="1" dirty="0"/>
              <a:t> четвертого </a:t>
            </a:r>
            <a:r>
              <a:rPr lang="ru-RU" sz="3600" b="1" dirty="0" err="1" smtClean="0"/>
              <a:t>пропорційного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23479" y="3941023"/>
            <a:ext cx="19806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65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8200" y="3946323"/>
            <a:ext cx="378240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маркерів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84736" y="3946223"/>
            <a:ext cx="160859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54466" y="4422334"/>
            <a:ext cx="151373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 (м.)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23479" y="4412990"/>
            <a:ext cx="20309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91 : 13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23478" y="5436664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34459" y="4919141"/>
            <a:ext cx="36911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91 : (65 : 5) = 7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</a:rPr>
              <a:t>м.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34459" y="2798026"/>
            <a:ext cx="265331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5 </a:t>
            </a:r>
            <a:r>
              <a:rPr lang="ru-RU" sz="3200" b="1" dirty="0" smtClean="0">
                <a:solidFill>
                  <a:schemeClr val="bg1"/>
                </a:solidFill>
              </a:rPr>
              <a:t>м. – 65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?м. – 91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1643" y="1629594"/>
            <a:ext cx="816130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На суму 65 </a:t>
            </a:r>
            <a:r>
              <a:rPr lang="ru-RU" sz="3200" b="1" dirty="0" err="1"/>
              <a:t>грн</a:t>
            </a:r>
            <a:r>
              <a:rPr lang="ru-RU" sz="3200" b="1" dirty="0"/>
              <a:t> купили 5 </a:t>
            </a:r>
            <a:r>
              <a:rPr lang="ru-RU" sz="3200" b="1" dirty="0" err="1"/>
              <a:t>маркерів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маркерів</a:t>
            </a:r>
            <a:r>
              <a:rPr lang="ru-RU" sz="3200" b="1" dirty="0"/>
              <a:t> можна </a:t>
            </a:r>
            <a:r>
              <a:rPr lang="ru-RU" sz="3200" b="1" dirty="0" err="1"/>
              <a:t>купити</a:t>
            </a:r>
            <a:r>
              <a:rPr lang="ru-RU" sz="3200" b="1" dirty="0"/>
              <a:t> на суму 91 </a:t>
            </a:r>
            <a:r>
              <a:rPr lang="ru-RU" sz="3200" b="1" dirty="0" err="1"/>
              <a:t>грн</a:t>
            </a:r>
            <a:r>
              <a:rPr lang="ru-RU" sz="3200" b="1" dirty="0"/>
              <a:t>?</a:t>
            </a:r>
          </a:p>
        </p:txBody>
      </p:sp>
      <p:pic>
        <p:nvPicPr>
          <p:cNvPr id="1026" name="Picture 2" descr="Купити Маркери для малювання на воді 12 шт. A5000019 в інтернет магазині  Constanc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61" y="1689658"/>
            <a:ext cx="2136035" cy="21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309709" y="5436664"/>
            <a:ext cx="657023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91 грн можна купити 7 маркерів.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2" grpId="0" animBg="1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15604</TotalTime>
  <Words>609</Words>
  <Application>Microsoft Office PowerPoint</Application>
  <PresentationFormat>Произвольный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1338</cp:revision>
  <dcterms:created xsi:type="dcterms:W3CDTF">2025-08-27T14:01:18Z</dcterms:created>
  <dcterms:modified xsi:type="dcterms:W3CDTF">2026-04-02T08:54:42Z</dcterms:modified>
</cp:coreProperties>
</file>