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82" r:id="rId2"/>
    <p:sldId id="935" r:id="rId3"/>
    <p:sldId id="936" r:id="rId4"/>
    <p:sldId id="286" r:id="rId5"/>
    <p:sldId id="927" r:id="rId6"/>
    <p:sldId id="951" r:id="rId7"/>
    <p:sldId id="949" r:id="rId8"/>
    <p:sldId id="957" r:id="rId9"/>
    <p:sldId id="958" r:id="rId10"/>
    <p:sldId id="313" r:id="rId11"/>
    <p:sldId id="934" r:id="rId12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Розв’язування задач на </a:t>
          </a:r>
          <a:r>
            <a:rPr lang="ru-RU" sz="3200" b="1" dirty="0" err="1" smtClean="0"/>
            <a:t>обчислення</a:t>
          </a:r>
          <a:r>
            <a:rPr lang="ru-RU" sz="3200" b="1" dirty="0" smtClean="0"/>
            <a:t> четвертого </a:t>
          </a:r>
          <a:r>
            <a:rPr lang="ru-RU" sz="3200" b="1" dirty="0" err="1" smtClean="0"/>
            <a:t>пропорцій-ного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Перевірка ділення </a:t>
          </a:r>
          <a:r>
            <a:rPr lang="ru-RU" sz="3200" b="1" dirty="0" err="1" smtClean="0">
              <a:solidFill>
                <a:schemeClr val="bg1"/>
              </a:solidFill>
            </a:rPr>
            <a:t>множе-нням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Складання і розв’язування задачі за таблицею</a:t>
          </a: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Розв’язу-вання</a:t>
          </a:r>
          <a:r>
            <a:rPr lang="uk-UA" sz="3200" b="1" dirty="0" smtClean="0"/>
            <a:t> нерівностей способом добору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80750" custLinFactX="163405" custLinFactNeighborX="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75550" custLinFactX="375535" custLinFactNeighborX="400000" custLinFactNeighborY="-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15261" custLinFactX="-4516" custLinFactNeighborX="-100000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56758" custLinFactX="-531094" custLinFactNeighborX="-600000" custLinFactNeighborY="-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720612" y="841524"/>
          <a:ext cx="4273486" cy="2590436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Розв’язу-вання</a:t>
          </a:r>
          <a:r>
            <a:rPr lang="uk-UA" sz="3200" b="1" kern="1200" dirty="0" smtClean="0"/>
            <a:t> нерівностей способом добору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562137" y="854696"/>
        <a:ext cx="2590436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376353" y="878786"/>
          <a:ext cx="4273486" cy="2515912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Складання і розв’язування задачі за таблицею</a:t>
          </a:r>
        </a:p>
      </dsp:txBody>
      <dsp:txXfrm rot="5400000">
        <a:off x="8255140" y="854696"/>
        <a:ext cx="2515912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560196" y="594225"/>
          <a:ext cx="4273486" cy="3085034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Розв’язування задач на </a:t>
          </a:r>
          <a:r>
            <a:rPr lang="ru-RU" sz="3200" b="1" kern="1200" dirty="0" err="1" smtClean="0"/>
            <a:t>обчислення</a:t>
          </a:r>
          <a:r>
            <a:rPr lang="ru-RU" sz="3200" b="1" kern="1200" dirty="0" smtClean="0"/>
            <a:t> четвертого </a:t>
          </a:r>
          <a:r>
            <a:rPr lang="ru-RU" sz="3200" b="1" kern="1200" dirty="0" err="1" smtClean="0"/>
            <a:t>пропорцій-ного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154422" y="854696"/>
        <a:ext cx="3085034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750643" y="1013446"/>
          <a:ext cx="4273486" cy="2246593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Перевірка ділення </a:t>
          </a:r>
          <a:r>
            <a:rPr lang="ru-RU" sz="3200" b="1" kern="1200" dirty="0" err="1" smtClean="0">
              <a:solidFill>
                <a:schemeClr val="bg1"/>
              </a:solidFill>
            </a:rPr>
            <a:t>множе-нням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62803" y="854697"/>
        <a:ext cx="2246593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7.wdp"/><Relationship Id="rId4" Type="http://schemas.openxmlformats.org/officeDocument/2006/relationships/image" Target="../media/image29.png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2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1.png"/><Relationship Id="rId7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380" y="1197546"/>
            <a:ext cx="9577064" cy="144653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7030A0"/>
                </a:solidFill>
              </a:rPr>
              <a:t>Розв’язування задач на </a:t>
            </a:r>
            <a:r>
              <a:rPr lang="ru-RU" sz="4400" b="1" dirty="0" err="1" smtClean="0">
                <a:solidFill>
                  <a:srgbClr val="7030A0"/>
                </a:solidFill>
              </a:rPr>
              <a:t>знаходження</a:t>
            </a:r>
            <a:r>
              <a:rPr lang="ru-RU" sz="4400" b="1" dirty="0" smtClean="0">
                <a:solidFill>
                  <a:srgbClr val="7030A0"/>
                </a:solidFill>
              </a:rPr>
              <a:t> четвертого </a:t>
            </a:r>
            <a:r>
              <a:rPr lang="ru-RU" sz="4400" b="1" dirty="0" err="1" smtClean="0">
                <a:solidFill>
                  <a:srgbClr val="7030A0"/>
                </a:solidFill>
              </a:rPr>
              <a:t>пропорційного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8346" y="3744921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135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3345490"/>
            <a:ext cx="2482425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616624" cy="1044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знайти </a:t>
            </a:r>
            <a:r>
              <a:rPr lang="ru-RU" sz="3200" b="1" dirty="0" err="1" smtClean="0">
                <a:solidFill>
                  <a:schemeClr val="bg1"/>
                </a:solidFill>
              </a:rPr>
              <a:t>множник</a:t>
            </a:r>
            <a:r>
              <a:rPr lang="ru-RU" sz="3200" b="1" dirty="0" smtClean="0">
                <a:solidFill>
                  <a:schemeClr val="bg1"/>
                </a:solidFill>
              </a:rPr>
              <a:t>? Ділене?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26112"/>
            <a:ext cx="5596737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Як знайти </a:t>
            </a:r>
            <a:r>
              <a:rPr lang="ru-RU" sz="3200" b="1" dirty="0" err="1" smtClean="0">
                <a:solidFill>
                  <a:schemeClr val="bg1"/>
                </a:solidFill>
              </a:rPr>
              <a:t>вартість</a:t>
            </a:r>
            <a:r>
              <a:rPr lang="ru-RU" sz="3200" b="1" dirty="0" smtClean="0">
                <a:solidFill>
                  <a:schemeClr val="bg1"/>
                </a:solidFill>
              </a:rPr>
              <a:t> покупки? Її </a:t>
            </a:r>
            <a:r>
              <a:rPr lang="ru-RU" sz="3200" b="1" dirty="0" err="1" smtClean="0">
                <a:solidFill>
                  <a:schemeClr val="bg1"/>
                </a:solidFill>
              </a:rPr>
              <a:t>ціну</a:t>
            </a:r>
            <a:r>
              <a:rPr lang="ru-RU" sz="3200" b="1" dirty="0" smtClean="0">
                <a:solidFill>
                  <a:schemeClr val="bg1"/>
                </a:solidFill>
              </a:rPr>
              <a:t>? Кількість?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599" y="1300285"/>
            <a:ext cx="3224669" cy="1200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зернятко мудрості ви покладете у свій рюкзачок?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3776" y="2917251"/>
            <a:ext cx="3074597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3405" y="2917251"/>
            <a:ext cx="3110073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3007" y="2917252"/>
            <a:ext cx="3192851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0796" y="1452961"/>
            <a:ext cx="1003799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8345" y="1300285"/>
            <a:ext cx="1064003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6184" y="1406546"/>
            <a:ext cx="910186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195396"/>
            <a:ext cx="16770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78976" y="5216663"/>
            <a:ext cx="1842740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33748" y="5216663"/>
            <a:ext cx="18243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3184" y="519267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1363" y="5265833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33748" y="5265832"/>
            <a:ext cx="1898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3" y="3081928"/>
            <a:ext cx="2097595" cy="23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816" y="1701602"/>
            <a:ext cx="266011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Яким зернятком </a:t>
            </a:r>
            <a:r>
              <a:rPr lang="uk-UA" sz="2400" b="1" dirty="0">
                <a:solidFill>
                  <a:srgbClr val="7030A0"/>
                </a:solidFill>
              </a:rPr>
              <a:t>мудрості ви </a:t>
            </a:r>
            <a:r>
              <a:rPr lang="uk-UA" sz="2400" b="1" dirty="0" smtClean="0">
                <a:solidFill>
                  <a:srgbClr val="7030A0"/>
                </a:solidFill>
              </a:rPr>
              <a:t>налаштуєтесь на урок?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0938" r="4758"/>
          <a:stretch/>
        </p:blipFill>
        <p:spPr>
          <a:xfrm>
            <a:off x="8580292" y="2916539"/>
            <a:ext cx="2592000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9540" r="9431"/>
          <a:stretch/>
        </p:blipFill>
        <p:spPr>
          <a:xfrm>
            <a:off x="3059999" y="2917251"/>
            <a:ext cx="2671991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3692" r="5124"/>
          <a:stretch/>
        </p:blipFill>
        <p:spPr>
          <a:xfrm>
            <a:off x="5876007" y="2918665"/>
            <a:ext cx="2592000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9765" y="1393115"/>
            <a:ext cx="1233053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0103" y="1300285"/>
            <a:ext cx="1192245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2469" y="1300285"/>
            <a:ext cx="1009743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057520"/>
            <a:ext cx="180132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81767" y="4980518"/>
            <a:ext cx="1769971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109641" y="5057520"/>
            <a:ext cx="169884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95332" y="500082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2276" y="4992300"/>
            <a:ext cx="1759462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09642" y="4961462"/>
            <a:ext cx="1698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53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Ст.85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55" y="4077866"/>
            <a:ext cx="1584176" cy="236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3 клас\03 МАТЕМ\1 Листопад\7 Множення в межах 1000\2026-03-22_20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54" y="1487060"/>
            <a:ext cx="10303287" cy="198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4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10595082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23479" y="5806058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8727082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Запишіть </a:t>
            </a:r>
            <a:r>
              <a:rPr lang="ru-RU" sz="3600" b="1" dirty="0" err="1" smtClean="0"/>
              <a:t>каліграфічно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результати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виразів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910" y="391576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45834" y="-70266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31996" y="-9545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42816" y="-73213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1350946" y="4283672"/>
            <a:ext cx="6792245" cy="12343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25 </a:t>
            </a:r>
            <a:r>
              <a:rPr lang="uk-UA" sz="3200" b="1" dirty="0" smtClean="0">
                <a:latin typeface="Calibri"/>
                <a:cs typeface="Calibri"/>
              </a:rPr>
              <a:t>∙ 1    </a:t>
            </a:r>
            <a:r>
              <a:rPr lang="uk-UA" sz="3200" b="1" dirty="0" smtClean="0"/>
              <a:t>25 </a:t>
            </a:r>
            <a:r>
              <a:rPr lang="uk-UA" sz="3200" b="1" dirty="0" smtClean="0">
                <a:latin typeface="Calibri"/>
                <a:cs typeface="Calibri"/>
              </a:rPr>
              <a:t>∙ 2     25 ∙ 3     25 ∙ 4    25 ∙ 5    </a:t>
            </a:r>
          </a:p>
          <a:p>
            <a:r>
              <a:rPr lang="uk-UA" sz="3200" b="1" dirty="0" smtClean="0">
                <a:latin typeface="Calibri"/>
                <a:cs typeface="Calibri"/>
              </a:rPr>
              <a:t>25 ∙ 6    25 ∙ 7     25 ∙ 8     25 ∙ 9    25 ∙ 10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77333" y="2789017"/>
            <a:ext cx="454720" cy="56779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436502" y="2781722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50148" y="2749058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60671" y="2731881"/>
            <a:ext cx="454720" cy="56779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903803" y="2779442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198870" y="2740973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15789" y="3444454"/>
            <a:ext cx="454720" cy="56779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303187" y="2752356"/>
            <a:ext cx="454720" cy="56779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39903" y="3458858"/>
            <a:ext cx="454720" cy="567792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369864" y="1124782"/>
            <a:ext cx="1934069" cy="76732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556850" y="2798995"/>
            <a:ext cx="420547" cy="534723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156007" y="2781722"/>
            <a:ext cx="408252" cy="50977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828996" y="2763894"/>
            <a:ext cx="454720" cy="56779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589852" y="2792905"/>
            <a:ext cx="408252" cy="509770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044359" y="2781367"/>
            <a:ext cx="408252" cy="50977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882241" y="2740973"/>
            <a:ext cx="454720" cy="56779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556850" y="3495874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38690" y="2749058"/>
            <a:ext cx="408252" cy="509770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62153" y="2769984"/>
            <a:ext cx="454720" cy="56779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29199" y="1349834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96084" y="2749058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733910" y="2752356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9386957" y="2771909"/>
            <a:ext cx="420547" cy="53472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96958" y="3476027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51142" y="3444454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43991" y="3458858"/>
            <a:ext cx="454720" cy="56779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182163" y="3480123"/>
            <a:ext cx="454720" cy="56779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629199" y="3495874"/>
            <a:ext cx="454720" cy="56779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66669" y="3458858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8" y="617682"/>
            <a:ext cx="10287621" cy="8678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Виконяйте</a:t>
            </a:r>
            <a:r>
              <a:rPr lang="ru-RU" sz="4000" b="1" dirty="0">
                <a:solidFill>
                  <a:schemeClr val="bg1"/>
                </a:solidFill>
              </a:rPr>
              <a:t> ділення. </a:t>
            </a:r>
            <a:r>
              <a:rPr lang="ru-RU" sz="4000" b="1" dirty="0" err="1">
                <a:solidFill>
                  <a:schemeClr val="bg1"/>
                </a:solidFill>
              </a:rPr>
              <a:t>Перевірте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множенням</a:t>
            </a:r>
            <a:r>
              <a:rPr lang="ru-RU" sz="4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26916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№476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7748215" y="2123118"/>
            <a:ext cx="3850399" cy="3752921"/>
          </a:xfrm>
          <a:prstGeom prst="rect">
            <a:avLst/>
          </a:prstGeom>
        </p:spPr>
      </p:pic>
      <p:sp>
        <p:nvSpPr>
          <p:cNvPr id="105" name="Прямоугольник 104"/>
          <p:cNvSpPr/>
          <p:nvPr/>
        </p:nvSpPr>
        <p:spPr>
          <a:xfrm>
            <a:off x="1540880" y="2275913"/>
            <a:ext cx="568942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32 : 16 </a:t>
            </a:r>
            <a:r>
              <a:rPr lang="ru-RU" sz="3600" b="1" dirty="0" smtClean="0"/>
              <a:t>=</a:t>
            </a:r>
          </a:p>
          <a:p>
            <a:r>
              <a:rPr lang="ru-RU" sz="3600" b="1" dirty="0" smtClean="0"/>
              <a:t>87 </a:t>
            </a:r>
            <a:r>
              <a:rPr lang="ru-RU" sz="3600" b="1" dirty="0"/>
              <a:t>: 29 </a:t>
            </a:r>
            <a:r>
              <a:rPr lang="ru-RU" sz="3600" b="1" dirty="0" smtClean="0"/>
              <a:t>=</a:t>
            </a:r>
          </a:p>
          <a:p>
            <a:r>
              <a:rPr lang="ru-RU" sz="3600" b="1" dirty="0"/>
              <a:t>74 : 37 </a:t>
            </a:r>
            <a:r>
              <a:rPr lang="ru-RU" sz="3600" b="1" dirty="0" smtClean="0"/>
              <a:t>=</a:t>
            </a:r>
          </a:p>
          <a:p>
            <a:r>
              <a:rPr lang="uk-UA" sz="3600" b="1" dirty="0" smtClean="0"/>
              <a:t>60 : 15 =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3242361" y="2272340"/>
            <a:ext cx="40139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2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721872" y="2291977"/>
            <a:ext cx="162668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2 </a:t>
            </a:r>
            <a:r>
              <a:rPr lang="uk-UA" sz="3600" b="1" dirty="0" smtClean="0">
                <a:solidFill>
                  <a:srgbClr val="FFFF00"/>
                </a:solidFill>
                <a:latin typeface="Calibri"/>
                <a:cs typeface="Calibri"/>
              </a:rPr>
              <a:t>∙ 16 =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244261" y="2277666"/>
            <a:ext cx="8558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32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3246992" y="2837355"/>
            <a:ext cx="40139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3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722702" y="2823093"/>
            <a:ext cx="162668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3 </a:t>
            </a:r>
            <a:r>
              <a:rPr lang="uk-UA" sz="3600" b="1" dirty="0" smtClean="0">
                <a:solidFill>
                  <a:srgbClr val="FFFF00"/>
                </a:solidFill>
                <a:latin typeface="Calibri"/>
                <a:cs typeface="Calibri"/>
              </a:rPr>
              <a:t>∙ 29 =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6204111" y="2792807"/>
            <a:ext cx="8558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87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3244274" y="3359358"/>
            <a:ext cx="40139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2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4750732" y="3355993"/>
            <a:ext cx="162668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2 </a:t>
            </a:r>
            <a:r>
              <a:rPr lang="uk-UA" sz="3600" b="1" dirty="0" smtClean="0">
                <a:solidFill>
                  <a:srgbClr val="FFFF00"/>
                </a:solidFill>
                <a:latin typeface="Calibri"/>
                <a:cs typeface="Calibri"/>
              </a:rPr>
              <a:t>∙ 37 =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6178203" y="3312061"/>
            <a:ext cx="8558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74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205757" y="3933850"/>
            <a:ext cx="40139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4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745424" y="3815807"/>
            <a:ext cx="162668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4 </a:t>
            </a:r>
            <a:r>
              <a:rPr lang="uk-UA" sz="3600" b="1" dirty="0" smtClean="0">
                <a:solidFill>
                  <a:srgbClr val="FFFF00"/>
                </a:solidFill>
                <a:latin typeface="Calibri"/>
                <a:cs typeface="Calibri"/>
              </a:rPr>
              <a:t>∙ 15 =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172895" y="3771875"/>
            <a:ext cx="8558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60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16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3" grpId="0"/>
      <p:bldP spid="114" grpId="0"/>
      <p:bldP spid="115" grpId="0"/>
      <p:bldP spid="118" grpId="0"/>
      <p:bldP spid="119" grpId="0"/>
      <p:bldP spid="120" grpId="0"/>
      <p:bldP spid="123" grpId="0"/>
      <p:bldP spid="124" grpId="0"/>
      <p:bldP spid="1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1035991" y="4097234"/>
            <a:ext cx="9645199" cy="138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Очевидно, що числа, </a:t>
            </a:r>
            <a:r>
              <a:rPr lang="ru-RU" sz="2800" b="1" dirty="0" err="1"/>
              <a:t>більші</a:t>
            </a:r>
            <a:r>
              <a:rPr lang="ru-RU" sz="2800" b="1" dirty="0"/>
              <a:t> за число 4, також не </a:t>
            </a:r>
            <a:r>
              <a:rPr lang="ru-RU" sz="2800" b="1" dirty="0" err="1"/>
              <a:t>підходять</a:t>
            </a:r>
            <a:r>
              <a:rPr lang="ru-RU" sz="2800" b="1" dirty="0"/>
              <a:t>. </a:t>
            </a:r>
            <a:r>
              <a:rPr lang="ru-RU" sz="2800" b="1" dirty="0" err="1"/>
              <a:t>Перевіримо</a:t>
            </a:r>
            <a:r>
              <a:rPr lang="ru-RU" sz="2800" b="1" dirty="0"/>
              <a:t> також число 0: 0 ∙ 33 &lt; 100 (число 0 </a:t>
            </a:r>
            <a:r>
              <a:rPr lang="ru-RU" sz="2800" b="1" dirty="0" err="1"/>
              <a:t>підходить</a:t>
            </a:r>
            <a:r>
              <a:rPr lang="ru-RU" sz="2800" b="1" dirty="0"/>
              <a:t>). </a:t>
            </a:r>
            <a:r>
              <a:rPr lang="ru-RU" sz="2800" b="1" dirty="0" err="1">
                <a:solidFill>
                  <a:srgbClr val="FFFF00"/>
                </a:solidFill>
              </a:rPr>
              <a:t>Відповідь</a:t>
            </a:r>
            <a:r>
              <a:rPr lang="ru-RU" sz="2800" b="1" dirty="0">
                <a:solidFill>
                  <a:srgbClr val="FFFF00"/>
                </a:solidFill>
              </a:rPr>
              <a:t>:</a:t>
            </a:r>
            <a:r>
              <a:rPr lang="ru-RU" sz="2800" b="1" dirty="0"/>
              <a:t> </a:t>
            </a:r>
            <a:r>
              <a:rPr lang="ru-RU" sz="2800" b="1" dirty="0" err="1"/>
              <a:t>розв’язками</a:t>
            </a:r>
            <a:r>
              <a:rPr lang="ru-RU" sz="2800" b="1" dirty="0"/>
              <a:t> </a:t>
            </a:r>
            <a:r>
              <a:rPr lang="ru-RU" sz="2800" b="1" dirty="0" err="1"/>
              <a:t>нерівності</a:t>
            </a:r>
            <a:r>
              <a:rPr lang="ru-RU" sz="2800" b="1" dirty="0"/>
              <a:t> є числа 0, 1, 2, 3. </a:t>
            </a:r>
            <a:endParaRPr lang="ru-RU" sz="2800" b="1" u="sng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96652" y="455607"/>
            <a:ext cx="10036815" cy="72388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</a:t>
            </a:r>
            <a:r>
              <a:rPr lang="ru-RU" sz="4000" b="1" dirty="0" err="1"/>
              <a:t>нерівність</a:t>
            </a:r>
            <a:r>
              <a:rPr lang="ru-RU" sz="4000" b="1" dirty="0"/>
              <a:t> </a:t>
            </a:r>
            <a:r>
              <a:rPr lang="ru-RU" sz="4000" b="1" dirty="0">
                <a:solidFill>
                  <a:srgbClr val="FFFF00"/>
                </a:solidFill>
              </a:rPr>
              <a:t>х ∙ 33 &lt; </a:t>
            </a:r>
            <a:r>
              <a:rPr lang="ru-RU" sz="4000" b="1" dirty="0" smtClean="0">
                <a:solidFill>
                  <a:srgbClr val="FFFF00"/>
                </a:solidFill>
              </a:rPr>
              <a:t>100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9282" y="5686262"/>
            <a:ext cx="196479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№478-479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19034" y="1269554"/>
            <a:ext cx="9465485" cy="129614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Міркуйте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так: потрібно знайти таке число х, щоб </a:t>
            </a:r>
            <a:r>
              <a:rPr lang="ru-RU" sz="2800" b="1" dirty="0" err="1">
                <a:solidFill>
                  <a:srgbClr val="7030A0"/>
                </a:solidFill>
              </a:rPr>
              <a:t>добуток</a:t>
            </a:r>
            <a:r>
              <a:rPr lang="ru-RU" sz="2800" b="1" dirty="0">
                <a:solidFill>
                  <a:srgbClr val="7030A0"/>
                </a:solidFill>
              </a:rPr>
              <a:t> цього числа й числа 33 був </a:t>
            </a:r>
            <a:r>
              <a:rPr lang="ru-RU" sz="2800" b="1" dirty="0" err="1" smtClean="0">
                <a:solidFill>
                  <a:srgbClr val="7030A0"/>
                </a:solidFill>
              </a:rPr>
              <a:t>менший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ніж</a:t>
            </a:r>
            <a:r>
              <a:rPr lang="ru-RU" sz="2800" b="1" dirty="0">
                <a:solidFill>
                  <a:srgbClr val="7030A0"/>
                </a:solidFill>
              </a:rPr>
              <a:t> 100. </a:t>
            </a:r>
            <a:r>
              <a:rPr lang="ru-RU" sz="2800" b="1" dirty="0" err="1" smtClean="0">
                <a:solidFill>
                  <a:srgbClr val="7030A0"/>
                </a:solidFill>
              </a:rPr>
              <a:t>Скористаємося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способом добору: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pic>
        <p:nvPicPr>
          <p:cNvPr id="1026" name="Picture 2" descr="D:\3 клас\03 МАТЕМ\1 Листопад\7 Множення в межах 1000\2026-03-23_10275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34" y="2565698"/>
            <a:ext cx="7694145" cy="153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80008" y="4249123"/>
            <a:ext cx="5796395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7030A0"/>
                </a:solidFill>
              </a:rPr>
              <a:t>Розв’яжіть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нерівність</a:t>
            </a:r>
            <a:r>
              <a:rPr lang="ru-RU" sz="3200" b="1" dirty="0">
                <a:solidFill>
                  <a:srgbClr val="7030A0"/>
                </a:solidFill>
              </a:rPr>
              <a:t>. 5 ∙ а &lt; 15 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                                          с </a:t>
            </a:r>
            <a:r>
              <a:rPr lang="ru-RU" sz="3200" b="1" dirty="0">
                <a:solidFill>
                  <a:srgbClr val="7030A0"/>
                </a:solidFill>
              </a:rPr>
              <a:t>+ 3 &lt; 7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776403" y="4249123"/>
            <a:ext cx="2032045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 =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с =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422751" y="4300357"/>
            <a:ext cx="552911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1,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784524" y="4315929"/>
            <a:ext cx="552911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2.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448823" y="4783077"/>
            <a:ext cx="552911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1,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810596" y="4798649"/>
            <a:ext cx="552911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2,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206044" y="4773323"/>
            <a:ext cx="552911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3.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608" y="1556067"/>
            <a:ext cx="2966036" cy="25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64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" grpId="0" animBg="1"/>
      <p:bldP spid="44" grpId="0" animBg="1"/>
      <p:bldP spid="46" grpId="0"/>
      <p:bldP spid="47" grpId="0"/>
      <p:bldP spid="51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2307" r="3932" b="2251"/>
          <a:stretch/>
        </p:blipFill>
        <p:spPr bwMode="auto">
          <a:xfrm>
            <a:off x="8991160" y="4038784"/>
            <a:ext cx="2311013" cy="2133243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4173" y="384818"/>
            <a:ext cx="10548000" cy="124477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err="1" smtClean="0"/>
              <a:t>Розв’яжіть</a:t>
            </a:r>
            <a:r>
              <a:rPr lang="ru-RU" sz="3600" b="1" dirty="0" smtClean="0"/>
              <a:t> задачу на </a:t>
            </a:r>
            <a:r>
              <a:rPr lang="ru-RU" sz="3600" b="1" dirty="0" err="1">
                <a:solidFill>
                  <a:srgbClr val="FFFF00"/>
                </a:solidFill>
              </a:rPr>
              <a:t>обчислення</a:t>
            </a:r>
            <a:r>
              <a:rPr lang="ru-RU" sz="3600" b="1" dirty="0">
                <a:solidFill>
                  <a:srgbClr val="FFFF00"/>
                </a:solidFill>
              </a:rPr>
              <a:t> четвертого </a:t>
            </a:r>
            <a:r>
              <a:rPr lang="ru-RU" sz="3600" b="1" dirty="0" err="1" smtClean="0">
                <a:solidFill>
                  <a:srgbClr val="FFFF00"/>
                </a:solidFill>
              </a:rPr>
              <a:t>пропорційного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№480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7475" y="4052483"/>
            <a:ext cx="168532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1) 16 </a:t>
            </a:r>
            <a:r>
              <a:rPr lang="ru-RU" sz="2800" b="1" dirty="0" smtClean="0">
                <a:solidFill>
                  <a:schemeClr val="bg1"/>
                </a:solidFill>
                <a:latin typeface="Calibri"/>
                <a:cs typeface="Calibri"/>
              </a:rPr>
              <a:t>∙ 3</a:t>
            </a:r>
            <a:r>
              <a:rPr lang="ru-RU" sz="2800" b="1" dirty="0" smtClean="0">
                <a:solidFill>
                  <a:schemeClr val="bg1"/>
                </a:solidFill>
              </a:rPr>
              <a:t> 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132311" y="4044662"/>
            <a:ext cx="2967832" cy="4556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- </a:t>
            </a:r>
            <a:r>
              <a:rPr lang="ru-RU" sz="2800" b="1" dirty="0" err="1" smtClean="0">
                <a:solidFill>
                  <a:schemeClr val="bg1"/>
                </a:solidFill>
              </a:rPr>
              <a:t>вартість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яблук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75630" y="4060765"/>
            <a:ext cx="1530513" cy="4418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48 (</a:t>
            </a:r>
            <a:r>
              <a:rPr lang="ru-RU" sz="2800" b="1" dirty="0" err="1" smtClean="0">
                <a:solidFill>
                  <a:schemeClr val="bg1"/>
                </a:solidFill>
              </a:rPr>
              <a:t>грн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78862" y="5169737"/>
            <a:ext cx="1860367" cy="5643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2800" b="1" dirty="0" smtClean="0">
                <a:solidFill>
                  <a:schemeClr val="bg1"/>
                </a:solidFill>
              </a:rPr>
              <a:t>: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26348" y="5181181"/>
            <a:ext cx="6651103" cy="5414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на 48 грн можна купити 2 кг мандаринів.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86560" y="3240918"/>
            <a:ext cx="2729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7406" y="1693254"/>
            <a:ext cx="1058206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/>
              <a:t>Купили 3 кг </a:t>
            </a:r>
            <a:r>
              <a:rPr lang="ru-RU" sz="2800" b="1" dirty="0" err="1"/>
              <a:t>яблук</a:t>
            </a:r>
            <a:r>
              <a:rPr lang="ru-RU" sz="2800" b="1" dirty="0"/>
              <a:t> за </a:t>
            </a:r>
            <a:r>
              <a:rPr lang="ru-RU" sz="2800" b="1" dirty="0" err="1"/>
              <a:t>ціною</a:t>
            </a:r>
            <a:r>
              <a:rPr lang="ru-RU" sz="2800" b="1" dirty="0"/>
              <a:t> 16 грн.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кілограмів</a:t>
            </a:r>
            <a:r>
              <a:rPr lang="ru-RU" sz="2800" b="1" dirty="0"/>
              <a:t> </a:t>
            </a:r>
            <a:r>
              <a:rPr lang="ru-RU" sz="2800" b="1" dirty="0" err="1"/>
              <a:t>мандаринів</a:t>
            </a:r>
            <a:r>
              <a:rPr lang="ru-RU" sz="2800" b="1" dirty="0"/>
              <a:t> можна </a:t>
            </a:r>
            <a:r>
              <a:rPr lang="ru-RU" sz="2800" b="1" dirty="0" err="1"/>
              <a:t>купити</a:t>
            </a:r>
            <a:r>
              <a:rPr lang="ru-RU" sz="2800" b="1" dirty="0"/>
              <a:t> на </a:t>
            </a:r>
            <a:r>
              <a:rPr lang="ru-RU" sz="2800" b="1" dirty="0" err="1"/>
              <a:t>цю</a:t>
            </a:r>
            <a:r>
              <a:rPr lang="ru-RU" sz="2800" b="1" dirty="0"/>
              <a:t> суму грошей, </a:t>
            </a:r>
            <a:r>
              <a:rPr lang="ru-RU" sz="2800" b="1" dirty="0" err="1"/>
              <a:t>якщо</a:t>
            </a:r>
            <a:r>
              <a:rPr lang="ru-RU" sz="2800" b="1" dirty="0"/>
              <a:t> їх </a:t>
            </a:r>
            <a:r>
              <a:rPr lang="ru-RU" sz="2800" b="1" dirty="0" err="1"/>
              <a:t>ціна</a:t>
            </a:r>
            <a:r>
              <a:rPr lang="ru-RU" sz="2800" b="1" dirty="0"/>
              <a:t> становить 24 </a:t>
            </a:r>
            <a:r>
              <a:rPr lang="ru-RU" sz="2800" b="1" dirty="0" err="1"/>
              <a:t>грн</a:t>
            </a:r>
            <a:r>
              <a:rPr lang="ru-RU" sz="2800" b="1" dirty="0"/>
              <a:t>?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133584" y="4663223"/>
            <a:ext cx="2894086" cy="456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16 </a:t>
            </a:r>
            <a:r>
              <a:rPr lang="ru-RU" sz="2800" b="1" dirty="0" smtClean="0">
                <a:solidFill>
                  <a:schemeClr val="bg1"/>
                </a:solidFill>
                <a:latin typeface="Calibri"/>
                <a:cs typeface="Calibri"/>
              </a:rPr>
              <a:t>∙ 3 : 24 = 2 (кг)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68757" y="4632440"/>
            <a:ext cx="187047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2) 48 : 24 =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739229" y="4646521"/>
            <a:ext cx="102077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 (кг)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3 клас\03 МАТЕМ\1 Листопад\7 Множення в межах 1000\2026-03-23_10534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36" y="2707575"/>
            <a:ext cx="7950122" cy="12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678184" y="2705174"/>
            <a:ext cx="2615652" cy="9704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 16грн </a:t>
            </a:r>
            <a:r>
              <a:rPr lang="ru-RU" sz="2800" b="1" dirty="0" smtClean="0">
                <a:solidFill>
                  <a:schemeClr val="bg1"/>
                </a:solidFill>
              </a:rPr>
              <a:t>– 3 </a:t>
            </a:r>
            <a:r>
              <a:rPr lang="ru-RU" sz="2800" b="1" dirty="0" smtClean="0">
                <a:solidFill>
                  <a:schemeClr val="bg1"/>
                </a:solidFill>
              </a:rPr>
              <a:t>кг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По 24 </a:t>
            </a:r>
            <a:r>
              <a:rPr lang="uk-UA" sz="2800" b="1" dirty="0" smtClean="0">
                <a:solidFill>
                  <a:schemeClr val="bg1"/>
                </a:solidFill>
              </a:rPr>
              <a:t>грн - ? кг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36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4" grpId="0" animBg="1"/>
      <p:bldP spid="35" grpId="0" animBg="1"/>
      <p:bldP spid="40" grpId="0" animBg="1"/>
      <p:bldP spid="41" grpId="0" animBg="1"/>
      <p:bldP spid="43" grpId="0" animBg="1"/>
      <p:bldP spid="49" grpId="0" animBg="1"/>
      <p:bldP spid="50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8" y="617682"/>
            <a:ext cx="10306410" cy="68992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Складіть </a:t>
            </a:r>
            <a:r>
              <a:rPr lang="ru-RU" sz="3600" b="1" dirty="0"/>
              <a:t>задачу за таблицею. </a:t>
            </a:r>
            <a:r>
              <a:rPr lang="ru-RU" sz="3600" b="1" dirty="0" err="1" smtClean="0"/>
              <a:t>Розв’яжіть</a:t>
            </a:r>
            <a:r>
              <a:rPr lang="ru-RU" sz="3600" b="1" dirty="0" smtClean="0"/>
              <a:t> </a:t>
            </a:r>
            <a:r>
              <a:rPr lang="ru-RU" sz="3600" b="1" dirty="0"/>
              <a:t>задачу.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Ст.87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№481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03510" y="3130809"/>
            <a:ext cx="172509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8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∙ 6</a:t>
            </a:r>
            <a:r>
              <a:rPr lang="ru-RU" sz="3200" b="1" dirty="0" smtClean="0">
                <a:solidFill>
                  <a:schemeClr val="bg1"/>
                </a:solidFill>
              </a:rPr>
              <a:t>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21560" y="3130809"/>
            <a:ext cx="3480396" cy="4974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- </a:t>
            </a:r>
            <a:r>
              <a:rPr lang="ru-RU" sz="3200" b="1" dirty="0" err="1" smtClean="0">
                <a:solidFill>
                  <a:schemeClr val="bg1"/>
                </a:solidFill>
              </a:rPr>
              <a:t>вартість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моркви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65058" y="3130809"/>
            <a:ext cx="1581297" cy="4749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48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84165" y="4866580"/>
            <a:ext cx="2128706" cy="470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163350" y="4866580"/>
            <a:ext cx="3646412" cy="470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ціна буряка 12 грн.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997955" y="3717826"/>
            <a:ext cx="173065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6 – 2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728606" y="3717826"/>
            <a:ext cx="117293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 (кг)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3 МАТЕМ\1 Листопад\7 Множення в межах 1000\2026-03-23_1105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09" y="1413570"/>
            <a:ext cx="8081532" cy="161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Ціни на буряк та моркву б'ють нові рекорди | ІАС &quot;Аграрії разом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028" y="4214670"/>
            <a:ext cx="3961398" cy="2105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3873607" y="3696533"/>
            <a:ext cx="3636515" cy="4974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- </a:t>
            </a:r>
            <a:r>
              <a:rPr lang="ru-RU" sz="3200" b="1" dirty="0" err="1" smtClean="0">
                <a:solidFill>
                  <a:schemeClr val="bg1"/>
                </a:solidFill>
              </a:rPr>
              <a:t>маса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буряка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89428" y="4276307"/>
            <a:ext cx="190791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3) 48 : 4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05520" y="4289861"/>
            <a:ext cx="1567444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12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65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4" grpId="0" animBg="1"/>
      <p:bldP spid="35" grpId="0" animBg="1"/>
      <p:bldP spid="40" grpId="0" animBg="1"/>
      <p:bldP spid="41" grpId="0" animBg="1"/>
      <p:bldP spid="49" grpId="0" animBg="1"/>
      <p:bldP spid="50" grpId="0" animBg="1"/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15612</TotalTime>
  <Words>479</Words>
  <Application>Microsoft Office PowerPoint</Application>
  <PresentationFormat>Произвольный</PresentationFormat>
  <Paragraphs>116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1341</cp:revision>
  <dcterms:created xsi:type="dcterms:W3CDTF">2025-08-27T14:01:18Z</dcterms:created>
  <dcterms:modified xsi:type="dcterms:W3CDTF">2026-04-03T09:09:37Z</dcterms:modified>
</cp:coreProperties>
</file>