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62" r:id="rId3"/>
    <p:sldId id="286" r:id="rId4"/>
    <p:sldId id="927" r:id="rId5"/>
    <p:sldId id="951" r:id="rId6"/>
    <p:sldId id="949" r:id="rId7"/>
    <p:sldId id="959" r:id="rId8"/>
    <p:sldId id="957" r:id="rId9"/>
    <p:sldId id="961" r:id="rId10"/>
    <p:sldId id="960" r:id="rId11"/>
    <p:sldId id="313" r:id="rId12"/>
    <p:sldId id="96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err="1" smtClean="0"/>
            <a:t>Розв’язува-ння</a:t>
          </a:r>
          <a:r>
            <a:rPr lang="ru-RU" sz="2800" b="1" dirty="0" smtClean="0"/>
            <a:t> задач на </a:t>
          </a:r>
          <a:r>
            <a:rPr lang="ru-RU" sz="2800" b="1" dirty="0" err="1" smtClean="0"/>
            <a:t>кратне</a:t>
          </a:r>
          <a:r>
            <a:rPr lang="ru-RU" sz="2800" b="1" dirty="0" smtClean="0"/>
            <a:t> й </a:t>
          </a:r>
          <a:r>
            <a:rPr lang="ru-RU" sz="2800" b="1" dirty="0" err="1" smtClean="0"/>
            <a:t>різницеве</a:t>
          </a:r>
          <a:r>
            <a:rPr lang="ru-RU" sz="2800" b="1" dirty="0" smtClean="0"/>
            <a:t> порівняння</a:t>
          </a:r>
          <a:endParaRPr lang="ru-RU" sz="28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Ознайомлення з </a:t>
          </a:r>
          <a:r>
            <a:rPr lang="ru-RU" sz="2800" b="1" dirty="0" err="1" smtClean="0"/>
            <a:t>діленням</a:t>
          </a:r>
          <a:r>
            <a:rPr lang="ru-RU" sz="2800" b="1" dirty="0" smtClean="0"/>
            <a:t> </a:t>
          </a:r>
          <a:r>
            <a:rPr lang="ru-RU" sz="2800" b="1" dirty="0" err="1" smtClean="0"/>
            <a:t>трицифрового</a:t>
          </a:r>
          <a:r>
            <a:rPr lang="ru-RU" sz="2800" b="1" dirty="0" smtClean="0"/>
            <a:t> числа на </a:t>
          </a:r>
          <a:r>
            <a:rPr lang="ru-RU" sz="2800" b="1" dirty="0" err="1" smtClean="0"/>
            <a:t>одноцифрове</a:t>
          </a:r>
          <a:r>
            <a:rPr lang="ru-RU" sz="2800" b="1" dirty="0" smtClean="0"/>
            <a:t> й </a:t>
          </a:r>
          <a:r>
            <a:rPr lang="ru-RU" sz="2800" b="1" dirty="0" err="1" smtClean="0"/>
            <a:t>двоцифрове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>
              <a:solidFill>
                <a:schemeClr val="bg1"/>
              </a:solidFill>
            </a:rPr>
            <a:t>Удосконале-ння</a:t>
          </a:r>
          <a:r>
            <a:rPr lang="uk-UA" sz="2800" b="1" dirty="0" smtClean="0">
              <a:solidFill>
                <a:schemeClr val="bg1"/>
              </a:solidFill>
            </a:rPr>
            <a:t> </a:t>
          </a:r>
          <a:r>
            <a:rPr lang="uk-UA" sz="2800" b="1" dirty="0" err="1" smtClean="0">
              <a:solidFill>
                <a:schemeClr val="bg1"/>
              </a:solidFill>
            </a:rPr>
            <a:t>обчислюваль</a:t>
          </a:r>
          <a:r>
            <a:rPr lang="uk-UA" sz="2800" b="1" dirty="0" smtClean="0">
              <a:solidFill>
                <a:schemeClr val="bg1"/>
              </a:solidFill>
            </a:rPr>
            <a:t>-них </a:t>
          </a:r>
          <a:r>
            <a:rPr lang="uk-UA" sz="2800" b="1" dirty="0" err="1" smtClean="0">
              <a:solidFill>
                <a:schemeClr val="bg1"/>
              </a:solidFill>
            </a:rPr>
            <a:t>навичків</a:t>
          </a:r>
          <a:endParaRPr lang="uk-UA" sz="28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/>
            <a:t>Розв’язуваня</a:t>
          </a:r>
          <a:r>
            <a:rPr lang="uk-UA" sz="2800" b="1" dirty="0" smtClean="0"/>
            <a:t> рівнянь за умовою</a:t>
          </a:r>
          <a:endParaRPr lang="ru-RU" sz="28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08715" custLinFactX="230214" custLinFactNeighborX="300000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21275" custLinFactX="226530" custLinFactNeighborX="3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224562" custLinFactNeighborX="3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4197" custLinFactX="-611856" custLinFactNeighborX="-700000" custLinFactNeighborY="-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081028" y="904579"/>
          <a:ext cx="4273486" cy="246432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Розв’язуваня</a:t>
          </a:r>
          <a:r>
            <a:rPr lang="uk-UA" sz="2800" b="1" kern="1200" dirty="0" smtClean="0"/>
            <a:t> рівнянь за умовою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2985608" y="854696"/>
        <a:ext cx="246432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664559" y="830431"/>
          <a:ext cx="4273486" cy="261262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chemeClr val="bg1"/>
              </a:solidFill>
            </a:rPr>
            <a:t>Удосконале-ння</a:t>
          </a:r>
          <a:r>
            <a:rPr lang="uk-UA" sz="2800" b="1" kern="1200" dirty="0" smtClean="0">
              <a:solidFill>
                <a:schemeClr val="bg1"/>
              </a:solidFill>
            </a:rPr>
            <a:t> </a:t>
          </a:r>
          <a:r>
            <a:rPr lang="uk-UA" sz="2800" b="1" kern="1200" dirty="0" err="1" smtClean="0">
              <a:solidFill>
                <a:schemeClr val="bg1"/>
              </a:solidFill>
            </a:rPr>
            <a:t>обчислюваль</a:t>
          </a:r>
          <a:r>
            <a:rPr lang="uk-UA" sz="2800" b="1" kern="1200" dirty="0" smtClean="0">
              <a:solidFill>
                <a:schemeClr val="bg1"/>
              </a:solidFill>
            </a:rPr>
            <a:t>-них </a:t>
          </a:r>
          <a:r>
            <a:rPr lang="uk-UA" sz="2800" b="1" kern="1200" dirty="0" err="1" smtClean="0">
              <a:solidFill>
                <a:schemeClr val="bg1"/>
              </a:solidFill>
            </a:rPr>
            <a:t>навичків</a:t>
          </a:r>
          <a:endParaRPr lang="uk-UA" sz="2800" b="1" kern="1200" dirty="0" smtClean="0">
            <a:solidFill>
              <a:schemeClr val="bg1"/>
            </a:solidFill>
          </a:endParaRPr>
        </a:p>
      </dsp:txBody>
      <dsp:txXfrm rot="5400000">
        <a:off x="5494991" y="854696"/>
        <a:ext cx="261262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06996" y="865935"/>
          <a:ext cx="4273486" cy="254161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Розв’язува-ння</a:t>
          </a:r>
          <a:r>
            <a:rPr lang="ru-RU" sz="2800" b="1" kern="1200" dirty="0" smtClean="0"/>
            <a:t> задач на </a:t>
          </a:r>
          <a:r>
            <a:rPr lang="ru-RU" sz="2800" b="1" kern="1200" dirty="0" err="1" smtClean="0"/>
            <a:t>кратне</a:t>
          </a:r>
          <a:r>
            <a:rPr lang="ru-RU" sz="2800" b="1" kern="1200" dirty="0" smtClean="0"/>
            <a:t> й </a:t>
          </a:r>
          <a:r>
            <a:rPr lang="ru-RU" sz="2800" b="1" kern="1200" dirty="0" err="1" smtClean="0"/>
            <a:t>різницеве</a:t>
          </a:r>
          <a:r>
            <a:rPr lang="ru-RU" sz="2800" b="1" kern="1200" dirty="0" smtClean="0"/>
            <a:t> порівняння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8172931" y="854697"/>
        <a:ext cx="254161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53244" y="695109"/>
          <a:ext cx="4273486" cy="288326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Ознайомлення з </a:t>
          </a:r>
          <a:r>
            <a:rPr lang="ru-RU" sz="2800" b="1" kern="1200" dirty="0" err="1" smtClean="0"/>
            <a:t>діленням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трицифрового</a:t>
          </a:r>
          <a:r>
            <a:rPr lang="ru-RU" sz="2800" b="1" kern="1200" dirty="0" smtClean="0"/>
            <a:t> числа на </a:t>
          </a:r>
          <a:r>
            <a:rPr lang="ru-RU" sz="2800" b="1" kern="1200" dirty="0" err="1" smtClean="0"/>
            <a:t>одноцифрове</a:t>
          </a:r>
          <a:r>
            <a:rPr lang="ru-RU" sz="2800" b="1" kern="1200" dirty="0" smtClean="0"/>
            <a:t> й </a:t>
          </a:r>
          <a:r>
            <a:rPr lang="ru-RU" sz="2800" b="1" kern="1200" dirty="0" err="1" smtClean="0"/>
            <a:t>двоцифрове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41866" y="854696"/>
        <a:ext cx="288326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7030A0"/>
                </a:solidFill>
              </a:rPr>
              <a:t>Обчислення частки різними способами. Розв’язування рівнянь і задач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</a:t>
            </a:r>
          </a:p>
        </p:txBody>
      </p:sp>
      <p:pic>
        <p:nvPicPr>
          <p:cNvPr id="9" name="Picture 2" descr="D:\3 клас\03 МАТЕМ\1 Листопад\7 Множення в межах 1000\2026-04-03_15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88" y="1413570"/>
            <a:ext cx="9932433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95" y="4365898"/>
            <a:ext cx="1314491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85578"/>
            <a:ext cx="5832646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Якою </a:t>
            </a:r>
            <a:r>
              <a:rPr lang="ru-RU" sz="3200" b="1" dirty="0" err="1" smtClean="0">
                <a:solidFill>
                  <a:schemeClr val="bg1"/>
                </a:solidFill>
              </a:rPr>
              <a:t>дією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узнаємо</a:t>
            </a:r>
            <a:r>
              <a:rPr lang="ru-RU" sz="3200" b="1" dirty="0" smtClean="0">
                <a:solidFill>
                  <a:schemeClr val="bg1"/>
                </a:solidFill>
              </a:rPr>
              <a:t>, у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разів більше одне число за </a:t>
            </a:r>
            <a:r>
              <a:rPr lang="ru-RU" sz="3200" b="1" dirty="0" err="1" smtClean="0">
                <a:solidFill>
                  <a:schemeClr val="bg1"/>
                </a:solidFill>
              </a:rPr>
              <a:t>інше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Якою </a:t>
            </a:r>
            <a:r>
              <a:rPr lang="ru-RU" sz="3200" b="1" dirty="0" err="1">
                <a:solidFill>
                  <a:schemeClr val="bg1"/>
                </a:solidFill>
              </a:rPr>
              <a:t>дією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узнаємо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більше </a:t>
            </a:r>
            <a:r>
              <a:rPr lang="ru-RU" sz="3200" b="1" dirty="0">
                <a:solidFill>
                  <a:schemeClr val="bg1"/>
                </a:solidFill>
              </a:rPr>
              <a:t>одне число за </a:t>
            </a:r>
            <a:r>
              <a:rPr lang="ru-RU" sz="3200" b="1" dirty="0" err="1">
                <a:solidFill>
                  <a:schemeClr val="bg1"/>
                </a:solidFill>
              </a:rPr>
              <a:t>інше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9572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565" y="494644"/>
            <a:ext cx="9668306" cy="7792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8565" y="1553520"/>
            <a:ext cx="5861502" cy="446079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67" y="2112316"/>
            <a:ext cx="4494636" cy="33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2675970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271133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-342402" y="-75280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50946" y="4283672"/>
            <a:ext cx="8036011" cy="1666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/>
              <a:t>Добуток</a:t>
            </a:r>
            <a:r>
              <a:rPr lang="ru-RU" sz="3200" b="1" dirty="0"/>
              <a:t> чисел 8 і 7 </a:t>
            </a:r>
            <a:r>
              <a:rPr lang="ru-RU" sz="3200" b="1" dirty="0" err="1"/>
              <a:t>збільшити</a:t>
            </a:r>
            <a:r>
              <a:rPr lang="ru-RU" sz="3200" b="1" dirty="0"/>
              <a:t> на 6.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Від числа 43 </a:t>
            </a:r>
            <a:r>
              <a:rPr lang="ru-RU" sz="3200" b="1" dirty="0" err="1"/>
              <a:t>відняти</a:t>
            </a:r>
            <a:r>
              <a:rPr lang="ru-RU" sz="3200" b="1" dirty="0"/>
              <a:t> </a:t>
            </a:r>
            <a:r>
              <a:rPr lang="ru-RU" sz="3200" b="1" dirty="0" err="1"/>
              <a:t>добуток</a:t>
            </a:r>
            <a:r>
              <a:rPr lang="ru-RU" sz="3200" b="1" dirty="0"/>
              <a:t> чисел 5 і 8.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/>
              <a:t>Різницю</a:t>
            </a:r>
            <a:r>
              <a:rPr lang="ru-RU" sz="3200" b="1" dirty="0"/>
              <a:t> чисел 500 і 300 </a:t>
            </a:r>
            <a:r>
              <a:rPr lang="ru-RU" sz="3200" b="1" dirty="0" err="1"/>
              <a:t>поділити</a:t>
            </a:r>
            <a:r>
              <a:rPr lang="ru-RU" sz="3200" b="1" dirty="0"/>
              <a:t> на 10. </a:t>
            </a:r>
            <a:endParaRPr lang="uk-UA" sz="3200" b="1" dirty="0"/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27463" y="3491831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07655" y="3242047"/>
            <a:ext cx="330231" cy="41234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03572" y="3444454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84093" y="3444454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55097" y="2812511"/>
            <a:ext cx="420547" cy="5347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28996" y="2763894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77496" y="3502476"/>
            <a:ext cx="408252" cy="50977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6799" y="2493690"/>
            <a:ext cx="365255" cy="4560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03803" y="2777560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96958" y="2779442"/>
            <a:ext cx="454720" cy="56779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771551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915567" y="2493690"/>
            <a:ext cx="365255" cy="45608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37602" y="2925055"/>
            <a:ext cx="420932" cy="27656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85989" y="2779441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36868" y="2887131"/>
            <a:ext cx="312405" cy="29164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41405" y="2914678"/>
            <a:ext cx="312405" cy="29164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51110" y="3638293"/>
            <a:ext cx="312405" cy="29164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09670" y="277660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03369" y="2779442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79953" y="2788403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09444" y="2896478"/>
            <a:ext cx="302667" cy="2729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7186966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65071" y="2767372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13827" y="3644296"/>
            <a:ext cx="302667" cy="27294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89039" y="3496874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8598" y="3469491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09119" y="3469491"/>
            <a:ext cx="454720" cy="567792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271664" y="348322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75657" y="3428818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407301" y="3464906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12074" y="3448226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088931" y="2519927"/>
            <a:ext cx="358067" cy="447105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8140" y="2493690"/>
            <a:ext cx="358067" cy="447105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296111" y="2760852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08196" y="3213770"/>
            <a:ext cx="330231" cy="41234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16494" y="3213770"/>
            <a:ext cx="330231" cy="41234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09538" y="3473465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74276" y="3460868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9271" y="132431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10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287621" cy="8678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 err="1"/>
              <a:t>частку</a:t>
            </a:r>
            <a:r>
              <a:rPr lang="ru-RU" sz="4000" b="1" dirty="0"/>
              <a:t> </a:t>
            </a:r>
            <a:r>
              <a:rPr lang="ru-RU" sz="4000" b="1" dirty="0" err="1"/>
              <a:t>двома</a:t>
            </a:r>
            <a:r>
              <a:rPr lang="ru-RU" sz="4000" b="1" dirty="0"/>
              <a:t> </a:t>
            </a:r>
            <a:r>
              <a:rPr lang="ru-RU" sz="4000" b="1" dirty="0" smtClean="0"/>
              <a:t>способами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№484-485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437646" y="2709714"/>
            <a:ext cx="3266394" cy="318370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013067" y="1712228"/>
            <a:ext cx="781835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36 : </a:t>
            </a:r>
            <a:r>
              <a:rPr lang="ru-RU" sz="3600" b="1" dirty="0" smtClean="0"/>
              <a:t>12 = </a:t>
            </a:r>
          </a:p>
          <a:p>
            <a:r>
              <a:rPr lang="ru-RU" sz="3600" b="1" dirty="0" smtClean="0"/>
              <a:t>81 </a:t>
            </a:r>
            <a:r>
              <a:rPr lang="ru-RU" sz="3600" b="1" dirty="0"/>
              <a:t>: 27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100 </a:t>
            </a:r>
            <a:r>
              <a:rPr lang="ru-RU" sz="3600" b="1" dirty="0"/>
              <a:t>: </a:t>
            </a:r>
            <a:r>
              <a:rPr lang="ru-RU" sz="3600" b="1" dirty="0" smtClean="0"/>
              <a:t>20 = 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697029" y="1755921"/>
            <a:ext cx="263236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36 : (6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</a:t>
            </a:r>
            <a:r>
              <a:rPr lang="uk-UA" sz="3600" b="1" dirty="0" smtClean="0">
                <a:solidFill>
                  <a:srgbClr val="FFFF00"/>
                </a:solidFill>
              </a:rPr>
              <a:t>2)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009850" y="1771635"/>
            <a:ext cx="230631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36 :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 6 : 2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028135" y="1755921"/>
            <a:ext cx="58899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817403" y="2294418"/>
            <a:ext cx="239161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81 : (9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</a:t>
            </a:r>
            <a:r>
              <a:rPr lang="uk-UA" sz="3600" b="1" dirty="0" smtClean="0">
                <a:solidFill>
                  <a:srgbClr val="FFFF00"/>
                </a:solidFill>
              </a:rPr>
              <a:t>3)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183074" y="2296874"/>
            <a:ext cx="2133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81 : 9 : 3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98087" y="2291977"/>
            <a:ext cx="42794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764056" y="2837355"/>
            <a:ext cx="31119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100 : (10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</a:t>
            </a:r>
            <a:r>
              <a:rPr lang="uk-UA" sz="3600" b="1" dirty="0" smtClean="0">
                <a:solidFill>
                  <a:srgbClr val="FFFF00"/>
                </a:solidFill>
              </a:rPr>
              <a:t>2)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630312" y="2837355"/>
            <a:ext cx="27969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100 : 10 : 2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8199866" y="2837355"/>
            <a:ext cx="6315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7106" y="3973767"/>
            <a:ext cx="75992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При </a:t>
            </a:r>
            <a:r>
              <a:rPr lang="ru-RU" sz="3200" b="1" dirty="0" err="1"/>
              <a:t>купівлі</a:t>
            </a:r>
            <a:r>
              <a:rPr lang="ru-RU" sz="3200" b="1" dirty="0"/>
              <a:t> холодильника </a:t>
            </a:r>
            <a:r>
              <a:rPr lang="ru-RU" sz="3200" b="1" dirty="0" err="1"/>
              <a:t>покупець</a:t>
            </a:r>
            <a:r>
              <a:rPr lang="ru-RU" sz="3200" b="1" dirty="0"/>
              <a:t> </a:t>
            </a:r>
            <a:r>
              <a:rPr lang="ru-RU" sz="3200" b="1" dirty="0" err="1"/>
              <a:t>отримав</a:t>
            </a:r>
            <a:r>
              <a:rPr lang="ru-RU" sz="3200" b="1" dirty="0"/>
              <a:t> </a:t>
            </a:r>
            <a:r>
              <a:rPr lang="ru-RU" sz="3200" b="1" dirty="0" err="1" smtClean="0"/>
              <a:t>гарантійний</a:t>
            </a:r>
            <a:r>
              <a:rPr lang="ru-RU" sz="3200" b="1" dirty="0" smtClean="0"/>
              <a:t> </a:t>
            </a:r>
            <a:r>
              <a:rPr lang="ru-RU" sz="3200" b="1" dirty="0"/>
              <a:t>талон на 36 </a:t>
            </a:r>
            <a:r>
              <a:rPr lang="ru-RU" sz="3200" b="1" dirty="0" err="1"/>
              <a:t>місяців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це років?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97899" y="4931359"/>
            <a:ext cx="211687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36 : 12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70696" y="4913539"/>
            <a:ext cx="133812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 (р.)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3" grpId="0"/>
      <p:bldP spid="114" grpId="0"/>
      <p:bldP spid="115" grpId="0"/>
      <p:bldP spid="118" grpId="0"/>
      <p:bldP spid="119" grpId="0"/>
      <p:bldP spid="120" grpId="0"/>
      <p:bldP spid="3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166724" y="4257615"/>
            <a:ext cx="5459304" cy="1996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105 : </a:t>
            </a:r>
            <a:r>
              <a:rPr lang="ru-RU" sz="3200" b="1" dirty="0" smtClean="0"/>
              <a:t>15 =               15 </a:t>
            </a:r>
            <a:r>
              <a:rPr lang="ru-RU" sz="3200" b="1" dirty="0" smtClean="0">
                <a:latin typeface="Calibri"/>
                <a:cs typeface="Calibri"/>
              </a:rPr>
              <a:t>∙ __ = 105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100 </a:t>
            </a:r>
            <a:r>
              <a:rPr lang="ru-RU" sz="3200" b="1" dirty="0"/>
              <a:t>: 25 </a:t>
            </a:r>
            <a:r>
              <a:rPr lang="ru-RU" sz="3200" b="1" dirty="0" smtClean="0"/>
              <a:t>=               25 </a:t>
            </a:r>
            <a:r>
              <a:rPr lang="ru-RU" sz="3200" b="1" dirty="0" smtClean="0">
                <a:latin typeface="Calibri"/>
                <a:cs typeface="Calibri"/>
              </a:rPr>
              <a:t>∙ __ = 100</a:t>
            </a:r>
            <a:endParaRPr lang="ru-RU" sz="3200" b="1" dirty="0" smtClean="0"/>
          </a:p>
          <a:p>
            <a:r>
              <a:rPr lang="ru-RU" sz="3200" b="1" dirty="0"/>
              <a:t>105 : </a:t>
            </a:r>
            <a:r>
              <a:rPr lang="ru-RU" sz="3200" b="1" dirty="0" smtClean="0"/>
              <a:t>35 =               35 </a:t>
            </a:r>
            <a:r>
              <a:rPr lang="ru-RU" sz="3200" b="1" dirty="0" smtClean="0">
                <a:latin typeface="Calibri"/>
                <a:cs typeface="Calibri"/>
              </a:rPr>
              <a:t>∙ __ = 105</a:t>
            </a:r>
            <a:endParaRPr lang="ru-RU" sz="3200" b="1" dirty="0" smtClean="0"/>
          </a:p>
          <a:p>
            <a:r>
              <a:rPr lang="ru-RU" sz="3200" b="1" dirty="0" smtClean="0"/>
              <a:t>135 </a:t>
            </a:r>
            <a:r>
              <a:rPr lang="ru-RU" sz="3200" b="1" dirty="0"/>
              <a:t>: 45 </a:t>
            </a:r>
            <a:r>
              <a:rPr lang="ru-RU" sz="3200" b="1" dirty="0" smtClean="0"/>
              <a:t>=               45 </a:t>
            </a:r>
            <a:r>
              <a:rPr lang="ru-RU" sz="3200" b="1" dirty="0" smtClean="0">
                <a:latin typeface="Calibri"/>
                <a:cs typeface="Calibri"/>
              </a:rPr>
              <a:t>∙ __ = 135</a:t>
            </a:r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55607"/>
            <a:ext cx="10431637" cy="12459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Ознайомлення з </a:t>
            </a:r>
            <a:r>
              <a:rPr lang="ru-RU" sz="3600" b="1" dirty="0" err="1"/>
              <a:t>діленням</a:t>
            </a:r>
            <a:r>
              <a:rPr lang="ru-RU" sz="3600" b="1" dirty="0"/>
              <a:t> </a:t>
            </a:r>
            <a:r>
              <a:rPr lang="ru-RU" sz="3600" b="1" dirty="0" err="1"/>
              <a:t>трицифрового</a:t>
            </a:r>
            <a:r>
              <a:rPr lang="ru-RU" sz="3600" b="1" dirty="0"/>
              <a:t> числа на </a:t>
            </a:r>
            <a:r>
              <a:rPr lang="ru-RU" sz="3600" b="1" dirty="0" err="1" smtClean="0"/>
              <a:t>одноцифрове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двоцифрове</a:t>
            </a:r>
            <a:endParaRPr lang="ru-RU" sz="3600" b="1" dirty="0" smtClean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9647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№486-487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030" y="3757175"/>
            <a:ext cx="54689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частки способом </a:t>
            </a:r>
            <a:r>
              <a:rPr lang="ru-RU" sz="2800" b="1" dirty="0" smtClean="0">
                <a:solidFill>
                  <a:srgbClr val="7030A0"/>
                </a:solidFill>
              </a:rPr>
              <a:t>добору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88624" y="4257615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3 клас\03 МАТЕМ\1 Листопад\7 Множення в межах 1000\2026-04-03_1420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23" y="2246074"/>
            <a:ext cx="8410687" cy="13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013210" y="4267552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09922" y="4759561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34508" y="4769498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16503" y="5217374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41089" y="5227311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16503" y="5676325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41089" y="5686262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279" y="3625688"/>
            <a:ext cx="2683461" cy="2650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50139" y="1701603"/>
            <a:ext cx="937759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Розгляньте записи й </a:t>
            </a:r>
            <a:r>
              <a:rPr lang="ru-RU" sz="2800" b="1" dirty="0" err="1">
                <a:solidFill>
                  <a:srgbClr val="7030A0"/>
                </a:solidFill>
              </a:rPr>
              <a:t>поясніть</a:t>
            </a:r>
            <a:r>
              <a:rPr lang="ru-RU" sz="2800" b="1" dirty="0">
                <a:solidFill>
                  <a:srgbClr val="7030A0"/>
                </a:solidFill>
              </a:rPr>
              <a:t>, 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частку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46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094067" y="2565698"/>
            <a:ext cx="1475984" cy="1601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1) _576</a:t>
            </a:r>
          </a:p>
          <a:p>
            <a:r>
              <a:rPr lang="uk-UA" sz="3200" b="1" dirty="0" smtClean="0"/>
              <a:t>      </a:t>
            </a:r>
            <a:r>
              <a:rPr lang="uk-UA" sz="3200" b="1" u="sng" dirty="0" smtClean="0"/>
              <a:t> 457</a:t>
            </a:r>
          </a:p>
          <a:p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96652" y="549473"/>
            <a:ext cx="10036815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Самостійна</a:t>
            </a:r>
            <a:r>
              <a:rPr lang="ru-RU" sz="4000" b="1" dirty="0" smtClean="0"/>
              <a:t> робота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9647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№488-489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6053" y="3589596"/>
            <a:ext cx="491431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рівняння, у якому треба знайти дільник.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627535" y="3601410"/>
            <a:ext cx="94251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20" y="2320955"/>
            <a:ext cx="3205519" cy="274634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55527" y="2142361"/>
            <a:ext cx="86409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• </a:t>
            </a:r>
            <a:r>
              <a:rPr lang="uk-UA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76843" y="1627931"/>
            <a:ext cx="4558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66020" y="2565698"/>
            <a:ext cx="226191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119 : 17 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09761" y="1669448"/>
            <a:ext cx="89120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579708" y="1654728"/>
            <a:ext cx="864801" cy="61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150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677" y="1627931"/>
            <a:ext cx="31121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(576 – 457) : </a:t>
            </a:r>
            <a:r>
              <a:rPr lang="ru-RU" sz="3200" b="1" dirty="0" smtClean="0"/>
              <a:t>17 =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0072" y="1656712"/>
            <a:ext cx="19696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90 ∙ 4 : </a:t>
            </a:r>
            <a:r>
              <a:rPr lang="ru-RU" sz="3200" b="1" dirty="0" smtClean="0"/>
              <a:t>3 =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75196" y="1656711"/>
            <a:ext cx="24045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5 ∙ (120 : 4</a:t>
            </a:r>
            <a:r>
              <a:rPr lang="ru-RU" sz="3200" b="1" dirty="0" smtClean="0"/>
              <a:t>) =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170828" y="1299999"/>
            <a:ext cx="97102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360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38233" y="1267544"/>
            <a:ext cx="75159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527" y="4609044"/>
            <a:ext cx="684739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х ∙ 14 = 56 </a:t>
            </a:r>
            <a:r>
              <a:rPr lang="ru-RU" sz="3200" b="1" dirty="0" smtClean="0"/>
              <a:t>     56 </a:t>
            </a:r>
            <a:r>
              <a:rPr lang="ru-RU" sz="3200" b="1" dirty="0"/>
              <a:t>– с = 14 </a:t>
            </a:r>
            <a:r>
              <a:rPr lang="ru-RU" sz="3200" b="1" dirty="0" smtClean="0"/>
              <a:t>      56 </a:t>
            </a:r>
            <a:r>
              <a:rPr lang="ru-RU" sz="3200" b="1" dirty="0"/>
              <a:t>: а = 14 </a:t>
            </a:r>
            <a:endParaRPr lang="ru-RU" sz="3200" b="1" dirty="0" smtClean="0"/>
          </a:p>
          <a:p>
            <a:r>
              <a:rPr lang="ru-RU" sz="3200" b="1" dirty="0" smtClean="0"/>
              <a:t>х </a:t>
            </a:r>
            <a:r>
              <a:rPr lang="ru-RU" sz="3200" b="1" dirty="0"/>
              <a:t>: 7 = 10 </a:t>
            </a:r>
            <a:r>
              <a:rPr lang="ru-RU" sz="3200" b="1" dirty="0" smtClean="0"/>
              <a:t>       56 </a:t>
            </a:r>
            <a:r>
              <a:rPr lang="ru-RU" sz="3200" b="1" dirty="0"/>
              <a:t>: с = 8 </a:t>
            </a:r>
            <a:r>
              <a:rPr lang="ru-RU" sz="3200" b="1" dirty="0" smtClean="0"/>
              <a:t>          а </a:t>
            </a:r>
            <a:r>
              <a:rPr lang="ru-RU" sz="3200" b="1" dirty="0"/>
              <a:t>: 10 = 100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27936" y="2565698"/>
            <a:ext cx="49385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70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46" grpId="0"/>
      <p:bldP spid="34" grpId="0"/>
      <p:bldP spid="36" grpId="0" animBg="1"/>
      <p:bldP spid="37" grpId="0" animBg="1"/>
      <p:bldP spid="39" grpId="0" animBg="1"/>
      <p:bldP spid="41" grpId="0" animBg="1"/>
      <p:bldP spid="38" grpId="0"/>
      <p:bldP spid="40" grpId="0"/>
      <p:bldP spid="1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724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на </a:t>
            </a:r>
            <a:r>
              <a:rPr lang="ru-RU" sz="4000" b="1" dirty="0" err="1" smtClean="0">
                <a:solidFill>
                  <a:srgbClr val="FFFF00"/>
                </a:solidFill>
              </a:rPr>
              <a:t>кратне</a:t>
            </a:r>
            <a:r>
              <a:rPr lang="ru-RU" sz="4000" b="1" dirty="0" smtClean="0">
                <a:solidFill>
                  <a:srgbClr val="FFFF00"/>
                </a:solidFill>
              </a:rPr>
              <a:t> порівняння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90255" y="4005858"/>
            <a:ext cx="215936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75 – 15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3510" y="4025173"/>
            <a:ext cx="2967832" cy="45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залишилось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9615" y="4021054"/>
            <a:ext cx="1243895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60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90255" y="5108701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43444" y="5695733"/>
            <a:ext cx="6117898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 4 р. більше шовку залишилось.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15967" y="1413571"/>
            <a:ext cx="565023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У </a:t>
            </a:r>
            <a:r>
              <a:rPr lang="ru-RU" sz="3200" b="1" dirty="0" err="1"/>
              <a:t>сувої</a:t>
            </a:r>
            <a:r>
              <a:rPr lang="ru-RU" sz="3200" b="1" dirty="0"/>
              <a:t> було </a:t>
            </a:r>
            <a:r>
              <a:rPr lang="ru-RU" sz="3200" b="1" dirty="0" smtClean="0"/>
              <a:t>75м </a:t>
            </a:r>
            <a:r>
              <a:rPr lang="ru-RU" sz="3200" b="1" dirty="0" err="1"/>
              <a:t>шовку</a:t>
            </a:r>
            <a:r>
              <a:rPr lang="ru-RU" sz="3200" b="1" dirty="0"/>
              <a:t>. На </a:t>
            </a:r>
            <a:r>
              <a:rPr lang="ru-RU" sz="3200" b="1" dirty="0" err="1"/>
              <a:t>пошиття</a:t>
            </a:r>
            <a:r>
              <a:rPr lang="ru-RU" sz="3200" b="1" dirty="0"/>
              <a:t> </a:t>
            </a:r>
            <a:r>
              <a:rPr lang="ru-RU" sz="3200" b="1" dirty="0" err="1"/>
              <a:t>суконь</a:t>
            </a:r>
            <a:r>
              <a:rPr lang="ru-RU" sz="3200" b="1" dirty="0"/>
              <a:t> </a:t>
            </a:r>
            <a:r>
              <a:rPr lang="ru-RU" sz="3200" b="1" dirty="0" err="1"/>
              <a:t>витратили</a:t>
            </a:r>
            <a:r>
              <a:rPr lang="ru-RU" sz="3200" b="1" dirty="0"/>
              <a:t> </a:t>
            </a:r>
            <a:r>
              <a:rPr lang="ru-RU" sz="3200" b="1" dirty="0" smtClean="0"/>
              <a:t>15м</a:t>
            </a:r>
            <a:r>
              <a:rPr lang="ru-RU" sz="3200" b="1" dirty="0"/>
              <a:t>. У </a:t>
            </a:r>
            <a:r>
              <a:rPr lang="ru-RU" sz="3200" b="1" dirty="0" err="1"/>
              <a:t>скільки</a:t>
            </a:r>
            <a:r>
              <a:rPr lang="ru-RU" sz="3200" b="1" dirty="0"/>
              <a:t> разів більше </a:t>
            </a:r>
            <a:r>
              <a:rPr lang="ru-RU" sz="3200" b="1" dirty="0" err="1"/>
              <a:t>шовку</a:t>
            </a:r>
            <a:r>
              <a:rPr lang="ru-RU" sz="3200" b="1" dirty="0"/>
              <a:t> </a:t>
            </a:r>
            <a:r>
              <a:rPr lang="ru-RU" sz="3200" b="1" dirty="0" err="1"/>
              <a:t>залишилося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витратили</a:t>
            </a:r>
            <a:r>
              <a:rPr lang="ru-RU" sz="32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33975" y="4614176"/>
            <a:ext cx="3767538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(75 – 15)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: 15 = 4 (р.)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02381" y="4581922"/>
            <a:ext cx="258742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60 : 15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46360" y="4596003"/>
            <a:ext cx="1117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(р.)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69973" y="1413570"/>
            <a:ext cx="4300759" cy="2246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– 75 м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Витрат. – 15 м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– ? 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21779" y="2628744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У ? р. 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38" name="Сполучна лінія: вигнута 12">
            <a:extLst>
              <a:ext uri="{FF2B5EF4-FFF2-40B4-BE49-F238E27FC236}">
                <a16:creationId xmlns="" xmlns:a16="http://schemas.microsoft.com/office/drawing/2014/main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3678870" y="2451190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Тканина конопляна (щільність - 170 г / м), купити • Товари • Український  виробник конопляної тканини| тканина конопляна, тканина hemp, волокно з  конопл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45" y="4055272"/>
            <a:ext cx="3151545" cy="15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на </a:t>
            </a:r>
            <a:r>
              <a:rPr lang="ru-RU" sz="4000" b="1" dirty="0" err="1" smtClean="0">
                <a:solidFill>
                  <a:srgbClr val="FFFF00"/>
                </a:solidFill>
              </a:rPr>
              <a:t>різницеве</a:t>
            </a:r>
            <a:r>
              <a:rPr lang="ru-RU" sz="4000" b="1" dirty="0" smtClean="0">
                <a:solidFill>
                  <a:srgbClr val="FFFF00"/>
                </a:solidFill>
              </a:rPr>
              <a:t> порівняння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8171" y="3141762"/>
            <a:ext cx="1718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 2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∙ 6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45571" y="3150430"/>
            <a:ext cx="1867577" cy="45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поклали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16607" y="3150976"/>
            <a:ext cx="1234667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12 (кг)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5175" y="4914651"/>
            <a:ext cx="1807904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53438" y="4937541"/>
            <a:ext cx="5639548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 60 кг крупи більше залишилось.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6339" y="1579000"/>
            <a:ext cx="605231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 коробку </a:t>
            </a:r>
            <a:r>
              <a:rPr lang="ru-RU" sz="2800" b="1" dirty="0" err="1"/>
              <a:t>поклали</a:t>
            </a:r>
            <a:r>
              <a:rPr lang="ru-RU" sz="2800" b="1" dirty="0"/>
              <a:t> 6 </a:t>
            </a:r>
            <a:r>
              <a:rPr lang="ru-RU" sz="2800" b="1" dirty="0" err="1"/>
              <a:t>пакетів</a:t>
            </a:r>
            <a:r>
              <a:rPr lang="ru-RU" sz="2800" b="1" dirty="0"/>
              <a:t> </a:t>
            </a:r>
            <a:r>
              <a:rPr lang="ru-RU" sz="2800" b="1" dirty="0" err="1"/>
              <a:t>крупів</a:t>
            </a:r>
            <a:r>
              <a:rPr lang="ru-RU" sz="2800" b="1" dirty="0"/>
              <a:t>, по 2 кг в кожному, і ще </a:t>
            </a:r>
            <a:r>
              <a:rPr lang="ru-RU" sz="2800" b="1" dirty="0" err="1"/>
              <a:t>залишилося</a:t>
            </a:r>
            <a:r>
              <a:rPr lang="ru-RU" sz="2800" b="1" dirty="0"/>
              <a:t> 36 таких </a:t>
            </a:r>
            <a:r>
              <a:rPr lang="ru-RU" sz="2800" b="1" dirty="0" err="1"/>
              <a:t>пакетів</a:t>
            </a:r>
            <a:r>
              <a:rPr lang="ru-RU" sz="2800" b="1" dirty="0"/>
              <a:t>. На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кілограмів</a:t>
            </a:r>
            <a:r>
              <a:rPr lang="ru-RU" sz="2800" b="1" dirty="0"/>
              <a:t> </a:t>
            </a:r>
            <a:r>
              <a:rPr lang="ru-RU" sz="2800" b="1" dirty="0" err="1"/>
              <a:t>крупів</a:t>
            </a:r>
            <a:r>
              <a:rPr lang="ru-RU" sz="2800" b="1" dirty="0"/>
              <a:t> більше </a:t>
            </a:r>
            <a:r>
              <a:rPr lang="ru-RU" sz="2800" b="1" dirty="0" err="1"/>
              <a:t>залишилося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поклали</a:t>
            </a:r>
            <a:r>
              <a:rPr lang="ru-RU" sz="2800" b="1" dirty="0"/>
              <a:t> в коробку?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0340" y="4374983"/>
            <a:ext cx="1832739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3) 72– 12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52794" y="3697562"/>
            <a:ext cx="17234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2) 2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∙ 36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51017" y="3688919"/>
            <a:ext cx="117761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72 (кг)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1431" y="1578999"/>
            <a:ext cx="4824536" cy="14907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 – 6 п. по 2 кг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 – 36 п. по 2 кг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7746" y="2031989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На ? кг 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38" name="Сполучна лінія: вигнута 12">
            <a:extLst>
              <a:ext uri="{FF2B5EF4-FFF2-40B4-BE49-F238E27FC236}">
                <a16:creationId xmlns="" xmlns:a16="http://schemas.microsoft.com/office/drawing/2014/main" id="{FE89C079-4DCF-20A7-E8D5-B33FA89961C7}"/>
              </a:ext>
            </a:extLst>
          </p:cNvPr>
          <p:cNvCxnSpPr>
            <a:cxnSpLocks/>
          </p:cNvCxnSpPr>
          <p:nvPr/>
        </p:nvCxnSpPr>
        <p:spPr>
          <a:xfrm>
            <a:off x="3464925" y="1899388"/>
            <a:ext cx="12692" cy="1024484"/>
          </a:xfrm>
          <a:prstGeom prst="curvedConnector3">
            <a:avLst>
              <a:gd name="adj1" fmla="val 2972833"/>
            </a:avLst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22564" y="3703953"/>
            <a:ext cx="2444114" cy="45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залишилось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73080" y="4374983"/>
            <a:ext cx="129252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60 (кг)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70855" y="4016131"/>
            <a:ext cx="62480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84119" y="3837115"/>
            <a:ext cx="482453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Сформулюйте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запитання до задачі зі словами «У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разів…».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утворену</a:t>
            </a:r>
            <a:r>
              <a:rPr lang="ru-RU" sz="2400" b="1" dirty="0">
                <a:solidFill>
                  <a:srgbClr val="7030A0"/>
                </a:solidFill>
              </a:rPr>
              <a:t> задачу.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60771" y="241163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У ? р.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53438" y="5595927"/>
            <a:ext cx="2817294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(2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∙ 36</a:t>
            </a:r>
            <a:r>
              <a:rPr lang="ru-RU" sz="2800" b="1" dirty="0" smtClean="0">
                <a:solidFill>
                  <a:schemeClr val="bg1"/>
                </a:solidFill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: (2 ∙ 6)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70732" y="5595927"/>
            <a:ext cx="1614081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72 </a:t>
            </a:r>
            <a:r>
              <a:rPr lang="ru-RU" sz="2800" b="1" dirty="0" smtClean="0">
                <a:solidFill>
                  <a:schemeClr val="bg1"/>
                </a:solidFill>
                <a:cs typeface="Calibri"/>
              </a:rPr>
              <a:t>: 12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72290" y="5595927"/>
            <a:ext cx="1135966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6 (р.)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9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36" grpId="0" animBg="1"/>
      <p:bldP spid="37" grpId="0"/>
      <p:bldP spid="39" grpId="0" animBg="1"/>
      <p:bldP spid="44" grpId="0" animBg="1"/>
      <p:bldP spid="45" grpId="0"/>
      <p:bldP spid="47" grpId="0" animBg="1"/>
      <p:bldP spid="48" grpId="0"/>
      <p:bldP spid="51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15845</TotalTime>
  <Words>688</Words>
  <Application>Microsoft Office PowerPoint</Application>
  <PresentationFormat>Произвольный</PresentationFormat>
  <Paragraphs>159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1361</cp:revision>
  <dcterms:created xsi:type="dcterms:W3CDTF">2025-08-27T14:01:18Z</dcterms:created>
  <dcterms:modified xsi:type="dcterms:W3CDTF">2026-04-08T08:47:58Z</dcterms:modified>
</cp:coreProperties>
</file>