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2" r:id="rId2"/>
    <p:sldId id="964" r:id="rId3"/>
    <p:sldId id="962" r:id="rId4"/>
    <p:sldId id="286" r:id="rId5"/>
    <p:sldId id="927" r:id="rId6"/>
    <p:sldId id="949" r:id="rId7"/>
    <p:sldId id="963" r:id="rId8"/>
    <p:sldId id="951" r:id="rId9"/>
    <p:sldId id="957" r:id="rId10"/>
    <p:sldId id="965" r:id="rId11"/>
    <p:sldId id="959" r:id="rId12"/>
    <p:sldId id="966" r:id="rId13"/>
    <p:sldId id="960" r:id="rId14"/>
    <p:sldId id="968" r:id="rId15"/>
    <p:sldId id="967" r:id="rId16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Ознайомлення з </a:t>
          </a:r>
          <a:r>
            <a:rPr lang="ru-RU" sz="3200" b="1" dirty="0" err="1" smtClean="0">
              <a:solidFill>
                <a:schemeClr val="bg1"/>
              </a:solidFill>
            </a:rPr>
            <a:t>діленням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smtClean="0">
              <a:solidFill>
                <a:schemeClr val="bg1"/>
              </a:solidFill>
            </a:rPr>
            <a:t>з </a:t>
          </a:r>
          <a:r>
            <a:rPr lang="ru-RU" sz="3200" b="1" dirty="0" err="1" smtClean="0">
              <a:solidFill>
                <a:schemeClr val="bg1"/>
              </a:solidFill>
            </a:rPr>
            <a:t>остачею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Читання і порівняння прикладів з остачею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Складання виразів за числовим променем і таблицею множення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99679" custLinFactX="316556" custLinFactNeighborX="4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75550" custLinFactX="-37293" custLinFactNeighborX="-100000" custLinFactNeighborY="-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69733" custLinFactX="149729" custLinFactNeighborX="2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6758" custLinFactX="-531094" custLinFactNeighborX="-60000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501057" y="653374"/>
          <a:ext cx="4273486" cy="296673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Складання виразів за числовим променем і таблицею множення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2" y="854696"/>
        <a:ext cx="296673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585497" y="832623"/>
          <a:ext cx="4273486" cy="260823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Читання і порівняння прикладів з остачею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418121" y="854696"/>
        <a:ext cx="260823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73403" y="875836"/>
          <a:ext cx="4273486" cy="252181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49239" y="854697"/>
        <a:ext cx="252181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72224" y="972224"/>
          <a:ext cx="4273486" cy="232903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Ознайомлення з </a:t>
          </a:r>
          <a:r>
            <a:rPr lang="ru-RU" sz="3200" b="1" kern="1200" dirty="0" err="1" smtClean="0">
              <a:solidFill>
                <a:schemeClr val="bg1"/>
              </a:solidFill>
            </a:rPr>
            <a:t>діленням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smtClean="0">
              <a:solidFill>
                <a:schemeClr val="bg1"/>
              </a:solidFill>
            </a:rPr>
            <a:t>з </a:t>
          </a:r>
          <a:r>
            <a:rPr lang="ru-RU" sz="3200" b="1" kern="1200" dirty="0" err="1" smtClean="0">
              <a:solidFill>
                <a:schemeClr val="bg1"/>
              </a:solidFill>
            </a:rPr>
            <a:t>остачею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32903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>
                <a:solidFill>
                  <a:srgbClr val="7030A0"/>
                </a:solidFill>
              </a:rPr>
              <a:t>Ділення з </a:t>
            </a:r>
            <a:r>
              <a:rPr lang="uk-UA" sz="4800" b="1" dirty="0" smtClean="0">
                <a:solidFill>
                  <a:srgbClr val="7030A0"/>
                </a:solidFill>
              </a:rPr>
              <a:t>остачею. Робота з </a:t>
            </a:r>
            <a:r>
              <a:rPr lang="uk-UA" sz="4800" b="1" dirty="0" smtClean="0">
                <a:solidFill>
                  <a:srgbClr val="7030A0"/>
                </a:solidFill>
              </a:rPr>
              <a:t>таблицями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8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137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90060" y="4509914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91843" y="5066091"/>
            <a:ext cx="5644044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коробки повністю заповнені.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3479" y="1398932"/>
            <a:ext cx="100091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У </a:t>
            </a:r>
            <a:r>
              <a:rPr lang="ru-RU" sz="3200" b="1" dirty="0" err="1"/>
              <a:t>Максимовій</a:t>
            </a:r>
            <a:r>
              <a:rPr lang="ru-RU" sz="3200" b="1" dirty="0"/>
              <a:t> </a:t>
            </a:r>
            <a:r>
              <a:rPr lang="ru-RU" sz="3200" b="1" dirty="0" err="1"/>
              <a:t>колекції</a:t>
            </a:r>
            <a:r>
              <a:rPr lang="ru-RU" sz="3200" b="1" dirty="0"/>
              <a:t> є 43 </a:t>
            </a:r>
            <a:r>
              <a:rPr lang="ru-RU" sz="3200" b="1" dirty="0" err="1"/>
              <a:t>моделі</a:t>
            </a:r>
            <a:r>
              <a:rPr lang="ru-RU" sz="3200" b="1" dirty="0"/>
              <a:t> </a:t>
            </a:r>
            <a:r>
              <a:rPr lang="ru-RU" sz="3200" b="1" dirty="0" err="1"/>
              <a:t>автомобілів</a:t>
            </a:r>
            <a:r>
              <a:rPr lang="ru-RU" sz="3200" b="1" dirty="0"/>
              <a:t>. Він </a:t>
            </a:r>
            <a:r>
              <a:rPr lang="ru-RU" sz="3200" b="1" dirty="0" err="1"/>
              <a:t>розклав</a:t>
            </a:r>
            <a:r>
              <a:rPr lang="ru-RU" sz="3200" b="1" dirty="0"/>
              <a:t> їх у коробки, по 10 штук у </a:t>
            </a:r>
            <a:r>
              <a:rPr lang="ru-RU" sz="3200" b="1" dirty="0" err="1"/>
              <a:t>кожну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повністю</a:t>
            </a:r>
            <a:r>
              <a:rPr lang="ru-RU" sz="3200" b="1" dirty="0"/>
              <a:t> </a:t>
            </a:r>
            <a:r>
              <a:rPr lang="ru-RU" sz="3200" b="1" dirty="0" err="1"/>
              <a:t>заповнених</a:t>
            </a:r>
            <a:r>
              <a:rPr lang="ru-RU" sz="3200" b="1" dirty="0"/>
              <a:t> коробок одержав Максим?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410888" y="3860457"/>
            <a:ext cx="1471603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43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 (м.)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18817" y="3860363"/>
            <a:ext cx="217836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4 + 3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67495" y="3141762"/>
            <a:ext cx="16715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43 : 10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39071" y="3141762"/>
            <a:ext cx="239394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(к.) і 3 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7" y="3123830"/>
            <a:ext cx="3033215" cy="303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2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9" grpId="0" animBg="1"/>
      <p:bldP spid="48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3 клас\03 МАТЕМ\1 Листопад\7 Множення в межах 1000\2026-04-03_184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61" y="3759529"/>
            <a:ext cx="6467016" cy="26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6653" y="549473"/>
            <a:ext cx="8229466" cy="9870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числовий</a:t>
            </a:r>
            <a:r>
              <a:rPr lang="ru-RU" sz="3200" b="1" dirty="0"/>
              <a:t> </a:t>
            </a:r>
            <a:r>
              <a:rPr lang="ru-RU" sz="3200" b="1" dirty="0" err="1"/>
              <a:t>промінь</a:t>
            </a:r>
            <a:r>
              <a:rPr lang="ru-RU" sz="3200" b="1" dirty="0"/>
              <a:t>, на якому </a:t>
            </a:r>
            <a:r>
              <a:rPr lang="ru-RU" sz="3200" b="1" dirty="0" err="1"/>
              <a:t>позначені</a:t>
            </a:r>
            <a:r>
              <a:rPr lang="ru-RU" sz="3200" b="1" dirty="0"/>
              <a:t> </a:t>
            </a:r>
            <a:r>
              <a:rPr lang="ru-RU" sz="3200" b="1" dirty="0" err="1"/>
              <a:t>результати</a:t>
            </a:r>
            <a:r>
              <a:rPr lang="ru-RU" sz="3200" b="1" dirty="0"/>
              <a:t> множення числа 8.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52624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6844" y="2649752"/>
            <a:ext cx="819927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400" b="1" dirty="0">
                <a:solidFill>
                  <a:srgbClr val="7030A0"/>
                </a:solidFill>
              </a:rPr>
              <a:t> таблицею </a:t>
            </a:r>
            <a:r>
              <a:rPr lang="ru-RU" sz="2400" b="1" dirty="0" smtClean="0">
                <a:solidFill>
                  <a:srgbClr val="7030A0"/>
                </a:solidFill>
              </a:rPr>
              <a:t>множення </a:t>
            </a:r>
            <a:r>
              <a:rPr lang="ru-RU" sz="2400" b="1" dirty="0">
                <a:solidFill>
                  <a:srgbClr val="7030A0"/>
                </a:solidFill>
              </a:rPr>
              <a:t>і </a:t>
            </a:r>
            <a:r>
              <a:rPr lang="ru-RU" sz="2400" b="1" dirty="0" err="1">
                <a:solidFill>
                  <a:srgbClr val="7030A0"/>
                </a:solidFill>
              </a:rPr>
              <a:t>числовим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променем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запишіть кожне </a:t>
            </a:r>
            <a:r>
              <a:rPr lang="ru-RU" sz="2400" b="1" dirty="0">
                <a:solidFill>
                  <a:srgbClr val="7030A0"/>
                </a:solidFill>
              </a:rPr>
              <a:t>число у </a:t>
            </a:r>
            <a:r>
              <a:rPr lang="ru-RU" sz="2400" b="1" dirty="0" err="1">
                <a:solidFill>
                  <a:srgbClr val="7030A0"/>
                </a:solidFill>
              </a:rPr>
              <a:t>вигляді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суми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добутку</a:t>
            </a:r>
            <a:r>
              <a:rPr lang="ru-RU" sz="2400" b="1" dirty="0">
                <a:solidFill>
                  <a:srgbClr val="7030A0"/>
                </a:solidFill>
              </a:rPr>
              <a:t> й числа за </a:t>
            </a:r>
            <a:r>
              <a:rPr lang="ru-RU" sz="2400" b="1" dirty="0" err="1">
                <a:solidFill>
                  <a:srgbClr val="7030A0"/>
                </a:solidFill>
              </a:rPr>
              <a:t>зразком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419623" y="4221882"/>
            <a:ext cx="22112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 р. по 8 + 4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2945" y="4247674"/>
            <a:ext cx="2029236" cy="20040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146" name="Picture 2" descr="D:\3 клас\03 МАТЕМ\1 Листопад\7 Множення в межах 1000\2026-04-03_18420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4" y="1571632"/>
            <a:ext cx="8199275" cy="10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6773150" y="4221882"/>
            <a:ext cx="110342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3      4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07249" y="4622840"/>
            <a:ext cx="22112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4 р. по 8 + 3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5785" y="4581922"/>
            <a:ext cx="14084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 </a:t>
            </a:r>
            <a:r>
              <a:rPr lang="uk-UA" sz="2800" b="1" dirty="0" smtClean="0">
                <a:solidFill>
                  <a:srgbClr val="7030A0"/>
                </a:solidFill>
                <a:latin typeface="Calibri"/>
                <a:cs typeface="Calibri"/>
              </a:rPr>
              <a:t>∙ </a:t>
            </a:r>
            <a:r>
              <a:rPr lang="uk-UA" sz="2800" b="1" dirty="0" smtClean="0">
                <a:solidFill>
                  <a:srgbClr val="7030A0"/>
                </a:solidFill>
              </a:rPr>
              <a:t>4 + 3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07249" y="4958804"/>
            <a:ext cx="22112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5 р. по 8 + 1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07335" y="4922708"/>
            <a:ext cx="148066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 </a:t>
            </a:r>
            <a:r>
              <a:rPr lang="uk-UA" sz="2800" b="1" dirty="0" smtClean="0">
                <a:solidFill>
                  <a:srgbClr val="7030A0"/>
                </a:solidFill>
                <a:latin typeface="Calibri"/>
                <a:cs typeface="Calibri"/>
              </a:rPr>
              <a:t>∙ 5 + 1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19623" y="5371853"/>
            <a:ext cx="22112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5 р. по 8 + 5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1867" y="5357750"/>
            <a:ext cx="14084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 </a:t>
            </a:r>
            <a:r>
              <a:rPr lang="uk-UA" sz="2800" b="1" dirty="0" smtClean="0">
                <a:solidFill>
                  <a:srgbClr val="7030A0"/>
                </a:solidFill>
                <a:latin typeface="Calibri"/>
                <a:cs typeface="Calibri"/>
              </a:rPr>
              <a:t>∙ </a:t>
            </a:r>
            <a:r>
              <a:rPr lang="uk-UA" sz="2800" b="1" dirty="0" smtClean="0">
                <a:solidFill>
                  <a:srgbClr val="7030A0"/>
                </a:solidFill>
              </a:rPr>
              <a:t>5 + 5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07249" y="5742415"/>
            <a:ext cx="22112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6 р. по 8 + 1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79701" y="5742415"/>
            <a:ext cx="148066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 </a:t>
            </a:r>
            <a:r>
              <a:rPr lang="uk-UA" sz="2800" b="1" dirty="0" smtClean="0">
                <a:solidFill>
                  <a:srgbClr val="7030A0"/>
                </a:solidFill>
                <a:latin typeface="Calibri"/>
                <a:cs typeface="Calibri"/>
              </a:rPr>
              <a:t>∙ 6 + 1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D:\3 клас\03 МАТЕМ\1 Листопад\7 Множення в межах 1000\2026-04-03_19015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47" y="465246"/>
            <a:ext cx="1645239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70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Пригадайте, як знайти периметр </a:t>
            </a:r>
            <a:r>
              <a:rPr lang="ru-RU" sz="3600" b="1" dirty="0" err="1" smtClean="0"/>
              <a:t>прямокутника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67352" y="5348834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8490" y="5371724"/>
            <a:ext cx="6038962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Периметр прямокутника 200 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3479" y="1398932"/>
            <a:ext cx="100091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Ширина </a:t>
            </a:r>
            <a:r>
              <a:rPr lang="ru-RU" sz="3200" b="1" dirty="0" err="1"/>
              <a:t>прямокутника</a:t>
            </a:r>
            <a:r>
              <a:rPr lang="ru-RU" sz="3200" b="1" dirty="0"/>
              <a:t> </a:t>
            </a:r>
            <a:r>
              <a:rPr lang="ru-RU" sz="3200" b="1" dirty="0" err="1"/>
              <a:t>дорівнює</a:t>
            </a:r>
            <a:r>
              <a:rPr lang="ru-RU" sz="3200" b="1" dirty="0"/>
              <a:t> 20 м. Це </a:t>
            </a:r>
            <a:r>
              <a:rPr lang="ru-RU" sz="3200" b="1" dirty="0" smtClean="0"/>
              <a:t>становить</a:t>
            </a:r>
          </a:p>
          <a:p>
            <a:pPr algn="just"/>
            <a:r>
              <a:rPr lang="ru-RU" sz="3200" b="1" dirty="0" smtClean="0"/>
              <a:t>       його </a:t>
            </a:r>
            <a:r>
              <a:rPr lang="ru-RU" sz="3200" b="1" dirty="0" err="1"/>
              <a:t>довжини</a:t>
            </a:r>
            <a:r>
              <a:rPr lang="ru-RU" sz="3200" b="1" dirty="0"/>
              <a:t>. Знайди периметр </a:t>
            </a:r>
            <a:r>
              <a:rPr lang="ru-RU" sz="3200" b="1" dirty="0" err="1" smtClean="0"/>
              <a:t>прямокутника</a:t>
            </a:r>
            <a:r>
              <a:rPr lang="ru-RU" sz="3200" b="1" dirty="0"/>
              <a:t>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18393" y="4221882"/>
            <a:ext cx="1471603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80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73650" y="4223293"/>
            <a:ext cx="194474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20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4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6745" y="2626303"/>
            <a:ext cx="279135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а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2 + в ∙ 2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84132" y="2565699"/>
            <a:ext cx="2387619" cy="15228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 – ? м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в – 20 м =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 – </a:t>
            </a:r>
            <a:r>
              <a:rPr lang="ru-RU" sz="3200" b="1" dirty="0" smtClean="0">
                <a:solidFill>
                  <a:schemeClr val="bg1"/>
                </a:solidFill>
              </a:rPr>
              <a:t>? м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1274703" y="1692346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03" y="1692346"/>
                <a:ext cx="43794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2972948" y="2862786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48" y="2862786"/>
                <a:ext cx="43794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4572018" y="4231593"/>
            <a:ext cx="209607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довжина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26489" y="4799982"/>
            <a:ext cx="1471603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200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67352" y="4797946"/>
            <a:ext cx="298046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(80 + 20)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2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65608" y="3173624"/>
            <a:ext cx="28024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(а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 + в) 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3087" y="2610222"/>
            <a:ext cx="268198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705586" y="3539898"/>
            <a:ext cx="648402" cy="4562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305070" y="2835443"/>
            <a:ext cx="648402" cy="4562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в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34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9" grpId="0" animBg="1"/>
      <p:bldP spid="48" grpId="0" animBg="1"/>
      <p:bldP spid="51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693490"/>
            <a:ext cx="2880321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Ст.91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69" y="2421682"/>
            <a:ext cx="2292949" cy="33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3 клас\03 МАТЕМ\1 Листопад\7 Множення в межах 1000\2026-04-03_19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517659"/>
            <a:ext cx="7119739" cy="57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657144"/>
            <a:ext cx="5832646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Якою </a:t>
            </a:r>
            <a:r>
              <a:rPr lang="ru-RU" sz="3200" b="1" dirty="0" smtClean="0">
                <a:solidFill>
                  <a:schemeClr val="bg1"/>
                </a:solidFill>
              </a:rPr>
              <a:t>має бути </a:t>
            </a:r>
            <a:r>
              <a:rPr lang="ru-RU" sz="3200" b="1" dirty="0" err="1" smtClean="0">
                <a:solidFill>
                  <a:schemeClr val="bg1"/>
                </a:solidFill>
              </a:rPr>
              <a:t>остача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Які </a:t>
            </a:r>
            <a:r>
              <a:rPr lang="ru-RU" sz="3200" b="1" dirty="0" err="1" smtClean="0">
                <a:solidFill>
                  <a:schemeClr val="bg1"/>
                </a:solidFill>
              </a:rPr>
              <a:t>формули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знаходження</a:t>
            </a:r>
            <a:r>
              <a:rPr lang="ru-RU" sz="3200" b="1" dirty="0" smtClean="0">
                <a:solidFill>
                  <a:schemeClr val="bg1"/>
                </a:solidFill>
              </a:rPr>
              <a:t> периметру?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9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5805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565" y="494644"/>
            <a:ext cx="9668306" cy="7792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88565" y="1553520"/>
            <a:ext cx="5861502" cy="4460796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прийшов з гарним настроєм –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рукою махніть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вранці зарядку робив –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ввічливий – 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сусідові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злегка вклоніться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вміє дружити – 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усім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посміхніться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67" y="2112316"/>
            <a:ext cx="4494636" cy="33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Ст.88</a:t>
            </a:r>
          </a:p>
        </p:txBody>
      </p:sp>
      <p:pic>
        <p:nvPicPr>
          <p:cNvPr id="9" name="Picture 2" descr="D:\3 клас\03 МАТЕМ\1 Листопад\7 Множення в межах 1000\2026-04-03_15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88" y="1413571"/>
            <a:ext cx="8893783" cy="36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3684396"/>
            <a:ext cx="1746539" cy="27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67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7044397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66769" y="-315910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685087" y="4296418"/>
            <a:ext cx="8718334" cy="1725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Частку</a:t>
            </a:r>
            <a:r>
              <a:rPr lang="ru-RU" sz="3200" b="1" dirty="0" smtClean="0"/>
              <a:t> </a:t>
            </a:r>
            <a:r>
              <a:rPr lang="ru-RU" sz="3200" b="1" dirty="0"/>
              <a:t>чисел 40 і 8 </a:t>
            </a:r>
            <a:r>
              <a:rPr lang="ru-RU" sz="3200" b="1" dirty="0" err="1"/>
              <a:t>збільшити</a:t>
            </a:r>
            <a:r>
              <a:rPr lang="ru-RU" sz="3200" b="1" dirty="0"/>
              <a:t> в 7 разів. </a:t>
            </a:r>
            <a:endParaRPr lang="uk-UA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Різницю</a:t>
            </a:r>
            <a:r>
              <a:rPr lang="ru-RU" sz="3200" b="1" dirty="0" smtClean="0"/>
              <a:t> </a:t>
            </a:r>
            <a:r>
              <a:rPr lang="ru-RU" sz="3200" b="1" dirty="0"/>
              <a:t>чисел 700 і 300 </a:t>
            </a:r>
            <a:r>
              <a:rPr lang="ru-RU" sz="3200" b="1" dirty="0" err="1"/>
              <a:t>збільшити</a:t>
            </a:r>
            <a:r>
              <a:rPr lang="ru-RU" sz="3200" b="1" dirty="0"/>
              <a:t> на 50. </a:t>
            </a:r>
            <a:endParaRPr lang="uk-UA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Суму </a:t>
            </a:r>
            <a:r>
              <a:rPr lang="ru-RU" sz="3200" b="1" dirty="0"/>
              <a:t>чисел 250 і 380 </a:t>
            </a:r>
            <a:r>
              <a:rPr lang="ru-RU" sz="3200" b="1" dirty="0" err="1"/>
              <a:t>зменшити</a:t>
            </a:r>
            <a:r>
              <a:rPr lang="ru-RU" sz="3200" b="1" dirty="0"/>
              <a:t> в 10 разів.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88839" y="3495621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20184" y="2763894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79361" y="2723855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081685" y="2565697"/>
            <a:ext cx="332872" cy="415645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69836" y="2752711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21877" y="2744330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26736" y="2798995"/>
            <a:ext cx="420547" cy="53472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8690" y="3510225"/>
            <a:ext cx="408252" cy="5097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87451" y="2773519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353207" y="2752711"/>
            <a:ext cx="454720" cy="567792"/>
          </a:xfrm>
          <a:prstGeom prst="rect">
            <a:avLst/>
          </a:prstGeom>
        </p:spPr>
      </p:pic>
      <p:sp>
        <p:nvSpPr>
          <p:cNvPr id="7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45423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 91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85051" y="1372781"/>
            <a:ext cx="420547" cy="53472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5167" y="2798995"/>
            <a:ext cx="454720" cy="567792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594452" y="2755335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11726" y="2697447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90743" y="2765926"/>
            <a:ext cx="454720" cy="56779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5731991" y="2723855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69436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4744" y="2887131"/>
            <a:ext cx="312405" cy="29164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74344" y="3619287"/>
            <a:ext cx="312405" cy="291645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079275" y="2890784"/>
            <a:ext cx="312405" cy="291645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81127" y="2752711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82601" y="2791056"/>
            <a:ext cx="420547" cy="534723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90614" y="2776136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38836" y="2737512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81352" y="2757987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176308" y="2911315"/>
            <a:ext cx="302667" cy="27294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03950" y="2913637"/>
            <a:ext cx="420932" cy="276565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034348" y="2572879"/>
            <a:ext cx="321367" cy="40127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07758" y="2536872"/>
            <a:ext cx="321367" cy="40127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96039" y="2536871"/>
            <a:ext cx="321367" cy="40127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391680" y="2782460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028647" y="2709714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779754" y="2778767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36023" y="3452203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6083" y="3491928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93586" y="3472903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4734" y="3633829"/>
            <a:ext cx="420932" cy="276565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7982" y="3488215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09649" y="3479090"/>
            <a:ext cx="454720" cy="567792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3948306" y="3456276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297613" y="3428680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281898" y="3456276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9960" y="3459421"/>
            <a:ext cx="454720" cy="5677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36409" y="3190202"/>
            <a:ext cx="403294" cy="503578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7969" y="3205514"/>
            <a:ext cx="403294" cy="503578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281689" y="3188746"/>
            <a:ext cx="403294" cy="503578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09539" y="3477569"/>
            <a:ext cx="469940" cy="586796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86749" y="3482426"/>
            <a:ext cx="469940" cy="5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103" grpId="0"/>
      <p:bldP spid="105" grpId="0"/>
      <p:bldP spid="146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71856" y="1197546"/>
            <a:ext cx="10278406" cy="136815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7030A0"/>
                </a:solidFill>
              </a:rPr>
              <a:t>Щодня фермер </a:t>
            </a:r>
            <a:r>
              <a:rPr lang="ru-RU" sz="2800" b="1" dirty="0" err="1">
                <a:solidFill>
                  <a:srgbClr val="7030A0"/>
                </a:solidFill>
              </a:rPr>
              <a:t>збирає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яйця</a:t>
            </a:r>
            <a:r>
              <a:rPr lang="ru-RU" sz="2800" b="1" dirty="0">
                <a:solidFill>
                  <a:srgbClr val="7030A0"/>
                </a:solidFill>
              </a:rPr>
              <a:t> й </a:t>
            </a:r>
            <a:r>
              <a:rPr lang="ru-RU" sz="2800" b="1" dirty="0" err="1">
                <a:solidFill>
                  <a:srgbClr val="7030A0"/>
                </a:solidFill>
              </a:rPr>
              <a:t>укладає</a:t>
            </a:r>
            <a:r>
              <a:rPr lang="ru-RU" sz="2800" b="1" dirty="0">
                <a:solidFill>
                  <a:srgbClr val="7030A0"/>
                </a:solidFill>
              </a:rPr>
              <a:t> їх у лотки, </a:t>
            </a:r>
            <a:r>
              <a:rPr lang="ru-RU" sz="2800" b="1" dirty="0">
                <a:solidFill>
                  <a:srgbClr val="FF0000"/>
                </a:solidFill>
              </a:rPr>
              <a:t>по 6 </a:t>
            </a:r>
            <a:r>
              <a:rPr lang="ru-RU" sz="2800" b="1" dirty="0" err="1">
                <a:solidFill>
                  <a:srgbClr val="FF0000"/>
                </a:solidFill>
              </a:rPr>
              <a:t>яєць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кожний</a:t>
            </a:r>
            <a:r>
              <a:rPr lang="ru-RU" sz="2800" b="1" dirty="0">
                <a:solidFill>
                  <a:srgbClr val="7030A0"/>
                </a:solidFill>
              </a:rPr>
              <a:t>. Сьогодні він </a:t>
            </a:r>
            <a:r>
              <a:rPr lang="ru-RU" sz="2800" b="1" dirty="0" err="1">
                <a:solidFill>
                  <a:srgbClr val="7030A0"/>
                </a:solidFill>
              </a:rPr>
              <a:t>зібрав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34 </a:t>
            </a:r>
            <a:r>
              <a:rPr lang="ru-RU" sz="2800" b="1" dirty="0" err="1">
                <a:solidFill>
                  <a:srgbClr val="FF0000"/>
                </a:solidFill>
              </a:rPr>
              <a:t>яйця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лотків</a:t>
            </a:r>
            <a:r>
              <a:rPr lang="ru-RU" sz="2800" b="1" dirty="0">
                <a:solidFill>
                  <a:srgbClr val="7030A0"/>
                </a:solidFill>
              </a:rPr>
              <a:t> він </a:t>
            </a:r>
            <a:r>
              <a:rPr lang="ru-RU" sz="2800" b="1" dirty="0" err="1">
                <a:solidFill>
                  <a:srgbClr val="7030A0"/>
                </a:solidFill>
              </a:rPr>
              <a:t>заповнив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повністю</a:t>
            </a:r>
            <a:r>
              <a:rPr lang="ru-RU" sz="2800" b="1" dirty="0">
                <a:solidFill>
                  <a:srgbClr val="7030A0"/>
                </a:solidFill>
              </a:rPr>
              <a:t>? Антон зробив </a:t>
            </a:r>
            <a:r>
              <a:rPr lang="ru-RU" sz="2800" b="1" dirty="0" err="1">
                <a:solidFill>
                  <a:srgbClr val="7030A0"/>
                </a:solidFill>
              </a:rPr>
              <a:t>малюнок</a:t>
            </a:r>
            <a:r>
              <a:rPr lang="ru-RU" sz="2800" b="1" dirty="0">
                <a:solidFill>
                  <a:srgbClr val="7030A0"/>
                </a:solidFill>
              </a:rPr>
              <a:t> й </a:t>
            </a:r>
            <a:r>
              <a:rPr lang="ru-RU" sz="2800" b="1" dirty="0" err="1">
                <a:solidFill>
                  <a:srgbClr val="7030A0"/>
                </a:solidFill>
              </a:rPr>
              <a:t>отримав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таку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відповідь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ru-RU" sz="2800" b="1" u="sng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6652" y="455607"/>
            <a:ext cx="10135939" cy="7419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Ділення з </a:t>
            </a:r>
            <a:r>
              <a:rPr lang="ru-RU" sz="4000" b="1" dirty="0" err="1" smtClean="0"/>
              <a:t>остачею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45423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Ст.88-89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5" y="2647628"/>
            <a:ext cx="3416277" cy="2926913"/>
          </a:xfrm>
          <a:prstGeom prst="rect">
            <a:avLst/>
          </a:prstGeom>
        </p:spPr>
      </p:pic>
      <p:pic>
        <p:nvPicPr>
          <p:cNvPr id="1026" name="Picture 2" descr="D:\3 клас\03 МАТЕМ\1 Листопад\7 Множення в межах 1000\2026-04-03_1625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7" y="2637706"/>
            <a:ext cx="7610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4-03_163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" y="2147459"/>
            <a:ext cx="72199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10036" y="1557586"/>
            <a:ext cx="8266671" cy="57606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 err="1">
                <a:solidFill>
                  <a:srgbClr val="7030A0"/>
                </a:solidFill>
              </a:rPr>
              <a:t>таблицю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міркував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Микита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ru-RU" sz="2800" b="1" u="sng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6652" y="455606"/>
            <a:ext cx="10135939" cy="1101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Микита</a:t>
            </a:r>
            <a:r>
              <a:rPr lang="ru-RU" sz="3600" b="1" dirty="0"/>
              <a:t> </a:t>
            </a:r>
            <a:r>
              <a:rPr lang="ru-RU" sz="3600" b="1" dirty="0" err="1"/>
              <a:t>побудував</a:t>
            </a:r>
            <a:r>
              <a:rPr lang="ru-RU" sz="3600" b="1" dirty="0"/>
              <a:t> </a:t>
            </a:r>
            <a:r>
              <a:rPr lang="ru-RU" sz="3600" b="1" dirty="0" err="1"/>
              <a:t>таблицю</a:t>
            </a:r>
            <a:r>
              <a:rPr lang="ru-RU" sz="3600" b="1" dirty="0"/>
              <a:t> і також </a:t>
            </a:r>
            <a:r>
              <a:rPr lang="ru-RU" sz="3600" b="1" dirty="0" err="1"/>
              <a:t>отримав</a:t>
            </a:r>
            <a:r>
              <a:rPr lang="ru-RU" sz="3600" b="1" dirty="0"/>
              <a:t> </a:t>
            </a:r>
            <a:r>
              <a:rPr lang="ru-RU" sz="3600" b="1" dirty="0" err="1"/>
              <a:t>таку</a:t>
            </a:r>
            <a:r>
              <a:rPr lang="ru-RU" sz="3600" b="1" dirty="0"/>
              <a:t> </a:t>
            </a:r>
            <a:r>
              <a:rPr lang="ru-RU" sz="3600" b="1" dirty="0" err="1"/>
              <a:t>відповідь</a:t>
            </a:r>
            <a:r>
              <a:rPr lang="ru-RU" sz="3600" b="1" dirty="0"/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45423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Ст.88-89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9614" y="2152593"/>
            <a:ext cx="389702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u="sng" dirty="0" err="1"/>
              <a:t>Записуємо</a:t>
            </a:r>
            <a:r>
              <a:rPr lang="ru-RU" sz="2800" b="1" u="sng" dirty="0"/>
              <a:t>: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34 </a:t>
            </a:r>
            <a:r>
              <a:rPr lang="ru-RU" sz="2800" b="1" dirty="0">
                <a:solidFill>
                  <a:srgbClr val="FFFF00"/>
                </a:solidFill>
              </a:rPr>
              <a:t>: 6 = 5 (ост. 4). </a:t>
            </a:r>
            <a:r>
              <a:rPr lang="ru-RU" sz="2800" b="1" u="sng" dirty="0" err="1"/>
              <a:t>Читаємо</a:t>
            </a:r>
            <a:r>
              <a:rPr lang="ru-RU" sz="2800" b="1" u="sng" dirty="0"/>
              <a:t>:</a:t>
            </a:r>
            <a:r>
              <a:rPr lang="ru-RU" sz="2800" b="1" dirty="0"/>
              <a:t> 34 </a:t>
            </a:r>
            <a:r>
              <a:rPr lang="ru-RU" sz="2800" b="1" dirty="0" err="1"/>
              <a:t>поділити</a:t>
            </a:r>
            <a:r>
              <a:rPr lang="ru-RU" sz="2800" b="1" dirty="0"/>
              <a:t> на 6; у </a:t>
            </a:r>
            <a:r>
              <a:rPr lang="ru-RU" sz="2800" b="1" dirty="0" err="1"/>
              <a:t>частці</a:t>
            </a:r>
            <a:r>
              <a:rPr lang="ru-RU" sz="2800" b="1" dirty="0"/>
              <a:t> буде 5 і </a:t>
            </a:r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err="1">
                <a:solidFill>
                  <a:schemeClr val="bg1"/>
                </a:solidFill>
              </a:rPr>
              <a:t>остачі</a:t>
            </a:r>
            <a:r>
              <a:rPr lang="ru-RU" sz="2800" b="1" dirty="0">
                <a:solidFill>
                  <a:schemeClr val="bg1"/>
                </a:solidFill>
              </a:rPr>
              <a:t> — 4.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/>
              <a:t>Число </a:t>
            </a:r>
            <a:r>
              <a:rPr lang="ru-RU" sz="2800" b="1" dirty="0">
                <a:solidFill>
                  <a:srgbClr val="FFFF00"/>
                </a:solidFill>
              </a:rPr>
              <a:t>34</a:t>
            </a:r>
            <a:r>
              <a:rPr lang="ru-RU" sz="2800" b="1" dirty="0"/>
              <a:t> — ділене,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</a:t>
            </a:r>
            <a:r>
              <a:rPr lang="ru-RU" sz="2800" b="1" dirty="0" smtClean="0">
                <a:solidFill>
                  <a:srgbClr val="FFFF00"/>
                </a:solidFill>
              </a:rPr>
              <a:t>6</a:t>
            </a:r>
            <a:r>
              <a:rPr lang="ru-RU" sz="2800" b="1" dirty="0" smtClean="0"/>
              <a:t> </a:t>
            </a:r>
            <a:r>
              <a:rPr lang="ru-RU" sz="2800" b="1" dirty="0"/>
              <a:t>— дільник,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</a:t>
            </a:r>
            <a:r>
              <a:rPr lang="ru-RU" sz="2800" b="1" dirty="0" smtClean="0">
                <a:solidFill>
                  <a:srgbClr val="FFFF00"/>
                </a:solidFill>
              </a:rPr>
              <a:t>5</a:t>
            </a:r>
            <a:r>
              <a:rPr lang="ru-RU" sz="2800" b="1" dirty="0" smtClean="0"/>
              <a:t> </a:t>
            </a:r>
            <a:r>
              <a:rPr lang="ru-RU" sz="2800" b="1" dirty="0"/>
              <a:t>— </a:t>
            </a:r>
            <a:r>
              <a:rPr lang="ru-RU" sz="2800" b="1" dirty="0" err="1"/>
              <a:t>частка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</a:t>
            </a:r>
            <a:r>
              <a:rPr lang="ru-RU" sz="2800" b="1" dirty="0" smtClean="0">
                <a:solidFill>
                  <a:srgbClr val="FFFF00"/>
                </a:solidFill>
              </a:rPr>
              <a:t>4 </a:t>
            </a:r>
            <a:r>
              <a:rPr lang="ru-RU" sz="2800" b="1" dirty="0"/>
              <a:t>— </a:t>
            </a:r>
            <a:r>
              <a:rPr lang="ru-RU" sz="2800" b="1" dirty="0" err="1"/>
              <a:t>остача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3518" y="6017597"/>
            <a:ext cx="786250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rgbClr val="7030A0"/>
                </a:solidFill>
              </a:rPr>
              <a:t>Висновок</a:t>
            </a:r>
            <a:r>
              <a:rPr lang="ru-RU" sz="2400" b="1" dirty="0">
                <a:solidFill>
                  <a:srgbClr val="7030A0"/>
                </a:solidFill>
              </a:rPr>
              <a:t>. При </a:t>
            </a:r>
            <a:r>
              <a:rPr lang="ru-RU" sz="2400" b="1" dirty="0" err="1">
                <a:solidFill>
                  <a:srgbClr val="7030A0"/>
                </a:solidFill>
              </a:rPr>
              <a:t>діленні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деяких</a:t>
            </a:r>
            <a:r>
              <a:rPr lang="ru-RU" sz="2400" b="1" dirty="0">
                <a:solidFill>
                  <a:srgbClr val="7030A0"/>
                </a:solidFill>
              </a:rPr>
              <a:t> чисел </a:t>
            </a:r>
            <a:r>
              <a:rPr lang="ru-RU" sz="2400" b="1" dirty="0" err="1">
                <a:solidFill>
                  <a:srgbClr val="7030A0"/>
                </a:solidFill>
              </a:rPr>
              <a:t>залишається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остача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68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287621" cy="8678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Читання та порівняння </a:t>
            </a:r>
            <a:r>
              <a:rPr lang="ru-RU" sz="4000" b="1" dirty="0" err="1"/>
              <a:t>прикладів</a:t>
            </a:r>
            <a:r>
              <a:rPr lang="ru-RU" sz="4000" b="1" dirty="0"/>
              <a:t> з </a:t>
            </a:r>
            <a:r>
              <a:rPr lang="ru-RU" sz="4000" b="1" dirty="0" err="1"/>
              <a:t>остачею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77321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Ст.89-90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№496-497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46479" y="2773935"/>
            <a:ext cx="808646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Порівняйте</a:t>
            </a:r>
            <a:r>
              <a:rPr lang="ru-RU" sz="3200" b="1" dirty="0" smtClean="0"/>
              <a:t> </a:t>
            </a:r>
            <a:r>
              <a:rPr lang="ru-RU" sz="3200" b="1" dirty="0"/>
              <a:t>записи в кожному </a:t>
            </a:r>
            <a:r>
              <a:rPr lang="ru-RU" sz="3200" b="1" dirty="0" err="1"/>
              <a:t>стовпчику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15 </a:t>
            </a:r>
            <a:r>
              <a:rPr lang="ru-RU" sz="3200" b="1" dirty="0"/>
              <a:t>: 3 = 5 </a:t>
            </a:r>
            <a:r>
              <a:rPr lang="ru-RU" sz="3200" b="1" dirty="0" smtClean="0"/>
              <a:t>                       32 </a:t>
            </a:r>
            <a:r>
              <a:rPr lang="ru-RU" sz="3200" b="1" dirty="0"/>
              <a:t>: 8 = 4 </a:t>
            </a:r>
            <a:endParaRPr lang="ru-RU" sz="3200" b="1" dirty="0" smtClean="0"/>
          </a:p>
          <a:p>
            <a:r>
              <a:rPr lang="ru-RU" sz="3200" b="1" dirty="0" smtClean="0"/>
              <a:t>16 </a:t>
            </a:r>
            <a:r>
              <a:rPr lang="ru-RU" sz="3200" b="1" dirty="0"/>
              <a:t>: 3 = 5 (ост. 1) </a:t>
            </a:r>
            <a:r>
              <a:rPr lang="ru-RU" sz="3200" b="1" dirty="0" smtClean="0"/>
              <a:t>         33 </a:t>
            </a:r>
            <a:r>
              <a:rPr lang="ru-RU" sz="3200" b="1" dirty="0"/>
              <a:t>: 8 = 4 (ост. 1) </a:t>
            </a:r>
            <a:endParaRPr lang="ru-RU" sz="3200" b="1" dirty="0" smtClean="0"/>
          </a:p>
          <a:p>
            <a:r>
              <a:rPr lang="ru-RU" sz="3200" b="1" dirty="0" smtClean="0"/>
              <a:t>17 </a:t>
            </a:r>
            <a:r>
              <a:rPr lang="ru-RU" sz="3200" b="1" dirty="0"/>
              <a:t>: 3 = 5 (ост. 2) </a:t>
            </a:r>
            <a:r>
              <a:rPr lang="ru-RU" sz="3200" b="1" dirty="0" smtClean="0"/>
              <a:t>         34 </a:t>
            </a:r>
            <a:r>
              <a:rPr lang="ru-RU" sz="3200" b="1" dirty="0"/>
              <a:t>: 8 = 4 (ост. 2) </a:t>
            </a:r>
            <a:endParaRPr lang="ru-RU" sz="32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07636" y="1565798"/>
            <a:ext cx="80253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28 : 5 = 5 (ост. 3) </a:t>
            </a:r>
            <a:r>
              <a:rPr lang="ru-RU" sz="3200" b="1" dirty="0" smtClean="0"/>
              <a:t>            38 </a:t>
            </a:r>
            <a:r>
              <a:rPr lang="ru-RU" sz="3200" b="1" dirty="0"/>
              <a:t>: 7 = 5 (ост. 3) </a:t>
            </a:r>
            <a:endParaRPr lang="ru-RU" sz="3200" b="1" dirty="0" smtClean="0"/>
          </a:p>
          <a:p>
            <a:r>
              <a:rPr lang="ru-RU" sz="3200" b="1" dirty="0" smtClean="0"/>
              <a:t>100 </a:t>
            </a:r>
            <a:r>
              <a:rPr lang="ru-RU" sz="3200" b="1" dirty="0"/>
              <a:t>: 9 = 11 (ост. 1) </a:t>
            </a:r>
            <a:r>
              <a:rPr lang="ru-RU" sz="3200" b="1" dirty="0" smtClean="0"/>
              <a:t>       160 </a:t>
            </a:r>
            <a:r>
              <a:rPr lang="ru-RU" sz="3200" b="1" dirty="0"/>
              <a:t>: 50 = 3 (ост. 10)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450607" y="2104407"/>
            <a:ext cx="3266394" cy="31837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8027" y="5580495"/>
            <a:ext cx="907068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u="sng" dirty="0" err="1">
                <a:solidFill>
                  <a:srgbClr val="7030A0"/>
                </a:solidFill>
              </a:rPr>
              <a:t>Висновок</a:t>
            </a:r>
            <a:r>
              <a:rPr lang="ru-RU" sz="3200" b="1" u="sng" dirty="0">
                <a:solidFill>
                  <a:srgbClr val="7030A0"/>
                </a:solidFill>
              </a:rPr>
              <a:t>.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Остача</a:t>
            </a:r>
            <a:r>
              <a:rPr lang="ru-RU" sz="3200" b="1" dirty="0">
                <a:solidFill>
                  <a:srgbClr val="7030A0"/>
                </a:solidFill>
              </a:rPr>
              <a:t> має бути </a:t>
            </a:r>
            <a:r>
              <a:rPr lang="ru-RU" sz="3200" b="1" dirty="0" err="1">
                <a:solidFill>
                  <a:srgbClr val="7030A0"/>
                </a:solidFill>
              </a:rPr>
              <a:t>меншою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ніж</a:t>
            </a:r>
            <a:r>
              <a:rPr lang="ru-RU" sz="3200" b="1" dirty="0">
                <a:solidFill>
                  <a:srgbClr val="7030A0"/>
                </a:solidFill>
              </a:rPr>
              <a:t> дільник.</a:t>
            </a: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448" y="465246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задачу. Для цього </a:t>
            </a:r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малюнок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5246" y="5504352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26383" y="5527242"/>
            <a:ext cx="7794240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пакети з </a:t>
            </a:r>
            <a:r>
              <a:rPr lang="uk-UA" sz="3200" b="1" dirty="0" err="1" smtClean="0">
                <a:solidFill>
                  <a:schemeClr val="bg1"/>
                </a:solidFill>
              </a:rPr>
              <a:t>мафінами</a:t>
            </a:r>
            <a:r>
              <a:rPr lang="uk-UA" sz="3200" b="1" dirty="0" smtClean="0">
                <a:solidFill>
                  <a:schemeClr val="bg1"/>
                </a:solidFill>
              </a:rPr>
              <a:t> і 1 </a:t>
            </a:r>
            <a:r>
              <a:rPr lang="uk-UA" sz="3200" b="1" dirty="0" err="1" smtClean="0">
                <a:solidFill>
                  <a:schemeClr val="bg1"/>
                </a:solidFill>
              </a:rPr>
              <a:t>мафін</a:t>
            </a:r>
            <a:r>
              <a:rPr lang="uk-UA" sz="3200" b="1" dirty="0" smtClean="0">
                <a:solidFill>
                  <a:schemeClr val="bg1"/>
                </a:solidFill>
              </a:rPr>
              <a:t>  залишився.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22626" y="1341562"/>
            <a:ext cx="855026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Для </a:t>
            </a:r>
            <a:r>
              <a:rPr lang="ru-RU" sz="3200" b="1" dirty="0" err="1"/>
              <a:t>благодійного</a:t>
            </a:r>
            <a:r>
              <a:rPr lang="ru-RU" sz="3200" b="1" dirty="0"/>
              <a:t> ярмарку </a:t>
            </a:r>
            <a:r>
              <a:rPr lang="ru-RU" sz="3200" b="1" dirty="0" err="1"/>
              <a:t>дівчатка</a:t>
            </a:r>
            <a:r>
              <a:rPr lang="ru-RU" sz="3200" b="1" dirty="0"/>
              <a:t> </a:t>
            </a:r>
            <a:r>
              <a:rPr lang="ru-RU" sz="3200" b="1" dirty="0" err="1"/>
              <a:t>випекли</a:t>
            </a:r>
            <a:r>
              <a:rPr lang="ru-RU" sz="3200" b="1" dirty="0"/>
              <a:t> 25 </a:t>
            </a:r>
            <a:r>
              <a:rPr lang="ru-RU" sz="3200" b="1" dirty="0" err="1"/>
              <a:t>мафінів</a:t>
            </a:r>
            <a:r>
              <a:rPr lang="ru-RU" sz="3200" b="1" dirty="0"/>
              <a:t> і </a:t>
            </a:r>
            <a:r>
              <a:rPr lang="ru-RU" sz="3200" b="1" dirty="0" err="1"/>
              <a:t>розклали</a:t>
            </a:r>
            <a:r>
              <a:rPr lang="ru-RU" sz="3200" b="1" dirty="0"/>
              <a:t> їх у </a:t>
            </a:r>
            <a:r>
              <a:rPr lang="ru-RU" sz="3200" b="1" dirty="0" err="1"/>
              <a:t>пакети</a:t>
            </a:r>
            <a:r>
              <a:rPr lang="ru-RU" sz="3200" b="1" dirty="0"/>
              <a:t>, по 4 </a:t>
            </a:r>
            <a:r>
              <a:rPr lang="ru-RU" sz="3200" b="1" dirty="0" err="1"/>
              <a:t>мафіни</a:t>
            </a:r>
            <a:r>
              <a:rPr lang="ru-RU" sz="3200" b="1" dirty="0"/>
              <a:t> в </a:t>
            </a:r>
            <a:r>
              <a:rPr lang="ru-RU" sz="3200" b="1" dirty="0" err="1"/>
              <a:t>кожний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пакетів</a:t>
            </a:r>
            <a:r>
              <a:rPr lang="ru-RU" sz="3200" b="1" dirty="0"/>
              <a:t> </a:t>
            </a:r>
            <a:r>
              <a:rPr lang="ru-RU" sz="3200" b="1" dirty="0" err="1"/>
              <a:t>мафінів</a:t>
            </a:r>
            <a:r>
              <a:rPr lang="ru-RU" sz="3200" b="1" dirty="0"/>
              <a:t> </a:t>
            </a:r>
            <a:r>
              <a:rPr lang="ru-RU" sz="3200" b="1" dirty="0" err="1"/>
              <a:t>дівчатка</a:t>
            </a:r>
            <a:r>
              <a:rPr lang="ru-RU" sz="3200" b="1" dirty="0"/>
              <a:t> </a:t>
            </a:r>
            <a:r>
              <a:rPr lang="ru-RU" sz="3200" b="1" dirty="0" err="1"/>
              <a:t>виставили</a:t>
            </a:r>
            <a:r>
              <a:rPr lang="ru-RU" sz="3200" b="1" dirty="0"/>
              <a:t> на продаж?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67613" y="4973279"/>
            <a:ext cx="1471603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25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 (м.)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57826" y="4973279"/>
            <a:ext cx="19097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6 + 1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упити Мафіни та кекси з доставкою - категорія Власна кондитерська у  МегаМарке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8259" y="3469927"/>
            <a:ext cx="1385549" cy="1385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упити Мафіни та кекси з доставкою - категорія Власна кондитерська у  МегаМарке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2720" y="3469926"/>
            <a:ext cx="1385549" cy="1385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упити Мафіни та кекси з доставкою - категорія Власна кондитерська у  МегаМарке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8756" y="3484405"/>
            <a:ext cx="1385549" cy="1385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упити Мафіни та кекси з доставкою - категорія Власна кондитерська у  МегаМарке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6313" y="3474332"/>
            <a:ext cx="1385549" cy="1385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Купити Мафіни та кекси з доставкою - категорія Власна кондитерська у  МегаМарке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738" y="3472110"/>
            <a:ext cx="1385549" cy="1385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упити Мафіни та кекси з доставкою - категорія Власна кондитерська у  МегаМарке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8295" y="3472109"/>
            <a:ext cx="1385549" cy="1385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ффіни купити в Києві, оптові ціни на кекси маффіни в Україні, доставка |  Мантінг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r="21655"/>
          <a:stretch/>
        </p:blipFill>
        <p:spPr bwMode="auto">
          <a:xfrm>
            <a:off x="9898140" y="3482223"/>
            <a:ext cx="961288" cy="1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656339" y="4941962"/>
            <a:ext cx="144380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25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31485" y="4941962"/>
            <a:ext cx="239394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(п.) і 1 м.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9" grpId="0" animBg="1"/>
      <p:bldP spid="48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15916</TotalTime>
  <Words>756</Words>
  <Application>Microsoft Office PowerPoint</Application>
  <PresentationFormat>Произвольный</PresentationFormat>
  <Paragraphs>152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1367</cp:revision>
  <dcterms:created xsi:type="dcterms:W3CDTF">2025-08-27T14:01:18Z</dcterms:created>
  <dcterms:modified xsi:type="dcterms:W3CDTF">2026-04-04T15:11:43Z</dcterms:modified>
</cp:coreProperties>
</file>