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62" r:id="rId3"/>
    <p:sldId id="964" r:id="rId4"/>
    <p:sldId id="286" r:id="rId5"/>
    <p:sldId id="927" r:id="rId6"/>
    <p:sldId id="949" r:id="rId7"/>
    <p:sldId id="966" r:id="rId8"/>
    <p:sldId id="967" r:id="rId9"/>
    <p:sldId id="951" r:id="rId10"/>
    <p:sldId id="957" r:id="rId11"/>
    <p:sldId id="961" r:id="rId12"/>
    <p:sldId id="313" r:id="rId13"/>
    <p:sldId id="963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Розв’язува-ння</a:t>
          </a:r>
          <a:r>
            <a:rPr lang="ru-RU" sz="3200" b="1" dirty="0" smtClean="0"/>
            <a:t> задачі на </a:t>
          </a:r>
          <a:r>
            <a:rPr lang="ru-RU" sz="3200" b="1" dirty="0" err="1" smtClean="0"/>
            <a:t>знаходження</a:t>
          </a:r>
          <a:r>
            <a:rPr lang="ru-RU" sz="3200" b="1" dirty="0" smtClean="0"/>
            <a:t> </a:t>
          </a:r>
          <a:r>
            <a:rPr lang="ru-RU" sz="3200" b="1" dirty="0" err="1" smtClean="0"/>
            <a:t>частини</a:t>
          </a:r>
          <a:r>
            <a:rPr lang="ru-RU" sz="3200" b="1" dirty="0" smtClean="0"/>
            <a:t> від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Розв’язування задачі на ділення з </a:t>
          </a:r>
          <a:r>
            <a:rPr lang="ru-RU" sz="3200" b="1" dirty="0" err="1" smtClean="0">
              <a:solidFill>
                <a:schemeClr val="bg1"/>
              </a:solidFill>
            </a:rPr>
            <a:t>остачею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складанням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таблиці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Розв’язування задачі на </a:t>
          </a:r>
          <a:r>
            <a:rPr lang="ru-RU" sz="3200" b="1" dirty="0" err="1" smtClean="0"/>
            <a:t>знаходже-ння</a:t>
          </a:r>
          <a:r>
            <a:rPr lang="ru-RU" sz="3200" b="1" dirty="0" smtClean="0"/>
            <a:t> числа за його </a:t>
          </a:r>
          <a:r>
            <a:rPr lang="ru-RU" sz="3200" b="1" dirty="0" err="1" smtClean="0"/>
            <a:t>частиною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Ділення з остачею з </a:t>
          </a:r>
          <a:r>
            <a:rPr lang="uk-UA" sz="3200" b="1" dirty="0" err="1" smtClean="0"/>
            <a:t>використа-нням</a:t>
          </a:r>
          <a:r>
            <a:rPr lang="uk-UA" sz="3200" b="1" dirty="0" smtClean="0"/>
            <a:t> числового </a:t>
          </a:r>
          <a:r>
            <a:rPr lang="uk-UA" sz="3200" b="1" dirty="0" err="1" smtClean="0"/>
            <a:t>променя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95402" custLinFactX="191393" custLinFactNeighborX="2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95338" custLinFactX="389118" custLinFactNeighborX="400000" custLinFactNeighborY="-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15261" custLinFactNeighborX="6031" custLinFactNeighborY="-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93073" custLinFactX="-565798" custLinFactNeighborX="-600000" custLinFactNeighborY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850164" y="855998"/>
          <a:ext cx="4273486" cy="256148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Ділення з остачею з </a:t>
          </a:r>
          <a:r>
            <a:rPr lang="uk-UA" sz="3200" b="1" kern="1200" dirty="0" err="1" smtClean="0"/>
            <a:t>використа-нням</a:t>
          </a:r>
          <a:r>
            <a:rPr lang="uk-UA" sz="3200" b="1" kern="1200" dirty="0" smtClean="0"/>
            <a:t> числового </a:t>
          </a:r>
          <a:r>
            <a:rPr lang="uk-UA" sz="3200" b="1" kern="1200" dirty="0" err="1" smtClean="0"/>
            <a:t>променя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06163" y="854696"/>
        <a:ext cx="256148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298122" y="856418"/>
          <a:ext cx="4273486" cy="256064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Розв’язування задачі на </a:t>
          </a:r>
          <a:r>
            <a:rPr lang="ru-RU" sz="3200" b="1" kern="1200" dirty="0" err="1" smtClean="0"/>
            <a:t>знаходже-ння</a:t>
          </a:r>
          <a:r>
            <a:rPr lang="ru-RU" sz="3200" b="1" kern="1200" dirty="0" smtClean="0"/>
            <a:t> числа за його </a:t>
          </a:r>
          <a:r>
            <a:rPr lang="ru-RU" sz="3200" b="1" kern="1200" dirty="0" err="1" smtClean="0"/>
            <a:t>частиною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154540" y="854697"/>
        <a:ext cx="256064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99460" y="725834"/>
          <a:ext cx="4273486" cy="282181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Розв’язува-ння</a:t>
          </a:r>
          <a:r>
            <a:rPr lang="ru-RU" sz="3200" b="1" kern="1200" dirty="0" smtClean="0"/>
            <a:t> задачі на </a:t>
          </a:r>
          <a:r>
            <a:rPr lang="ru-RU" sz="3200" b="1" kern="1200" dirty="0" err="1" smtClean="0"/>
            <a:t>знаходження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частини</a:t>
          </a:r>
          <a:r>
            <a:rPr lang="ru-RU" sz="3200" b="1" kern="1200" dirty="0" smtClean="0"/>
            <a:t> від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25295" y="854696"/>
        <a:ext cx="282181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638602" y="871264"/>
          <a:ext cx="4273486" cy="253095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Розв’язування задачі на ділення з </a:t>
          </a:r>
          <a:r>
            <a:rPr lang="ru-RU" sz="3200" b="1" kern="1200" dirty="0" err="1" smtClean="0">
              <a:solidFill>
                <a:schemeClr val="bg1"/>
              </a:solidFill>
            </a:rPr>
            <a:t>остачею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складанням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таблиці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32662" y="854697"/>
        <a:ext cx="253095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800" b="1" dirty="0" smtClean="0">
                <a:solidFill>
                  <a:srgbClr val="7030A0"/>
                </a:solidFill>
              </a:rPr>
              <a:t>Алгоритм </a:t>
            </a:r>
            <a:r>
              <a:rPr lang="uk-UA" sz="4800" b="1" dirty="0" smtClean="0">
                <a:solidFill>
                  <a:srgbClr val="7030A0"/>
                </a:solidFill>
              </a:rPr>
              <a:t>виконання ділення з остачею.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838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smtClean="0">
                <a:solidFill>
                  <a:srgbClr val="7030A0"/>
                </a:solidFill>
              </a:rPr>
              <a:t>Урок 138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975" y="617537"/>
            <a:ext cx="10062616" cy="868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усно</a:t>
            </a:r>
            <a:r>
              <a:rPr lang="ru-RU" sz="4000" b="1" dirty="0" smtClean="0"/>
              <a:t>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86560" y="3240918"/>
            <a:ext cx="2729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90256" y="1579000"/>
            <a:ext cx="1004233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Кондитер </a:t>
            </a:r>
            <a:r>
              <a:rPr lang="ru-RU" sz="3200" b="1" dirty="0" err="1"/>
              <a:t>виготовляє</a:t>
            </a:r>
            <a:r>
              <a:rPr lang="ru-RU" sz="3200" b="1" dirty="0"/>
              <a:t> </a:t>
            </a:r>
            <a:r>
              <a:rPr lang="ru-RU" sz="3200" b="1" dirty="0" err="1"/>
              <a:t>шоколадні</a:t>
            </a:r>
            <a:r>
              <a:rPr lang="ru-RU" sz="3200" b="1" dirty="0"/>
              <a:t> </a:t>
            </a:r>
            <a:r>
              <a:rPr lang="ru-RU" sz="3200" b="1" dirty="0" err="1"/>
              <a:t>тр</a:t>
            </a:r>
            <a:r>
              <a:rPr lang="ru-RU" sz="3200" b="1" dirty="0" err="1">
                <a:solidFill>
                  <a:srgbClr val="FFFF00"/>
                </a:solidFill>
              </a:rPr>
              <a:t>ю</a:t>
            </a:r>
            <a:r>
              <a:rPr lang="ru-RU" sz="3200" b="1" dirty="0" err="1"/>
              <a:t>фелі</a:t>
            </a:r>
            <a:r>
              <a:rPr lang="ru-RU" sz="3200" b="1" dirty="0"/>
              <a:t> й </a:t>
            </a:r>
            <a:r>
              <a:rPr lang="ru-RU" sz="3200" b="1" dirty="0" err="1"/>
              <a:t>пакує</a:t>
            </a:r>
            <a:r>
              <a:rPr lang="ru-RU" sz="3200" b="1" dirty="0"/>
              <a:t> їх по 8 штук.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паковань</a:t>
            </a:r>
            <a:r>
              <a:rPr lang="ru-RU" sz="3200" b="1" dirty="0"/>
              <a:t> він може </a:t>
            </a:r>
            <a:r>
              <a:rPr lang="ru-RU" sz="3200" b="1" dirty="0" err="1"/>
              <a:t>зробити</a:t>
            </a:r>
            <a:r>
              <a:rPr lang="ru-RU" sz="3200" b="1" dirty="0"/>
              <a:t>, </a:t>
            </a:r>
            <a:r>
              <a:rPr lang="ru-RU" sz="3200" b="1" dirty="0" err="1"/>
              <a:t>якщо</a:t>
            </a:r>
            <a:r>
              <a:rPr lang="ru-RU" sz="3200" b="1" dirty="0"/>
              <a:t> він </a:t>
            </a:r>
            <a:r>
              <a:rPr lang="ru-RU" sz="3200" b="1" dirty="0" err="1"/>
              <a:t>виготовив</a:t>
            </a:r>
            <a:r>
              <a:rPr lang="ru-RU" sz="3200" b="1" dirty="0"/>
              <a:t> 42 </a:t>
            </a:r>
            <a:r>
              <a:rPr lang="ru-RU" sz="3200" b="1" dirty="0" err="1"/>
              <a:t>трюфелі</a:t>
            </a:r>
            <a:r>
              <a:rPr lang="ru-RU" sz="3200" b="1" dirty="0"/>
              <a:t>? 46 </a:t>
            </a:r>
            <a:r>
              <a:rPr lang="ru-RU" sz="3200" b="1" dirty="0" err="1"/>
              <a:t>трюфелів</a:t>
            </a:r>
            <a:r>
              <a:rPr lang="ru-RU" sz="3200" b="1" dirty="0"/>
              <a:t>? 54 </a:t>
            </a:r>
            <a:r>
              <a:rPr lang="ru-RU" sz="3200" b="1" dirty="0" err="1"/>
              <a:t>трюфелі</a:t>
            </a:r>
            <a:r>
              <a:rPr lang="ru-RU" sz="3200" b="1" dirty="0"/>
              <a:t>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247840" y="3337243"/>
            <a:ext cx="1484151" cy="488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(ост. 2)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90256" y="3352727"/>
            <a:ext cx="197743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42 : 8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67695" y="3337243"/>
            <a:ext cx="1172875" cy="488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(п.)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Шоколадные трюфели Счастье 8 штук, 120 г купить на OZON по низкой цене  (86926921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15" y="3267865"/>
            <a:ext cx="3337141" cy="31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4247840" y="3961619"/>
            <a:ext cx="1484151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(ост. 6)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69975" y="3978093"/>
            <a:ext cx="197743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46 : 8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74965" y="3962512"/>
            <a:ext cx="117287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(п.)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08067" y="4607398"/>
            <a:ext cx="1523924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(ост. 6)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69974" y="4581922"/>
            <a:ext cx="1977439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3) 54 : 8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47413" y="4574747"/>
            <a:ext cx="117287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(п.)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50" grpId="0" animBg="1"/>
      <p:bldP spid="39" grpId="0" animBg="1"/>
      <p:bldP spid="42" grpId="0" animBg="1"/>
      <p:bldP spid="44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14957" r="28047" b="14092"/>
          <a:stretch/>
        </p:blipFill>
        <p:spPr bwMode="auto">
          <a:xfrm>
            <a:off x="10190374" y="3717826"/>
            <a:ext cx="1108173" cy="179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14957" r="28047" b="14092"/>
          <a:stretch/>
        </p:blipFill>
        <p:spPr bwMode="auto">
          <a:xfrm>
            <a:off x="9134900" y="3717826"/>
            <a:ext cx="1108173" cy="179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14957" r="28047" b="14092"/>
          <a:stretch/>
        </p:blipFill>
        <p:spPr bwMode="auto">
          <a:xfrm>
            <a:off x="9418995" y="4128868"/>
            <a:ext cx="1108173" cy="179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9975" y="617537"/>
            <a:ext cx="10062616" cy="8680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19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86999" y="3967555"/>
            <a:ext cx="185207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12 : 3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15467" y="3984892"/>
            <a:ext cx="4435140" cy="455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</a:rPr>
              <a:t>третина</a:t>
            </a:r>
            <a:r>
              <a:rPr lang="ru-RU" sz="3200" b="1" dirty="0" smtClean="0">
                <a:solidFill>
                  <a:schemeClr val="bg1"/>
                </a:solidFill>
              </a:rPr>
              <a:t> від 12 банок.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4459" y="3981264"/>
            <a:ext cx="1088752" cy="4418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 (б.)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67110" y="5712292"/>
            <a:ext cx="2171138" cy="5643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66505" y="5711138"/>
            <a:ext cx="6117898" cy="541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бабуся законсервувала 16 банок.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9903" y="1579000"/>
            <a:ext cx="648072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Бабуся </a:t>
            </a:r>
            <a:r>
              <a:rPr lang="ru-RU" sz="3200" b="1" dirty="0" err="1"/>
              <a:t>планувала</a:t>
            </a:r>
            <a:r>
              <a:rPr lang="ru-RU" sz="3200" b="1" dirty="0"/>
              <a:t> </a:t>
            </a:r>
            <a:r>
              <a:rPr lang="ru-RU" sz="3200" b="1" dirty="0" err="1"/>
              <a:t>законсервувати</a:t>
            </a:r>
            <a:r>
              <a:rPr lang="ru-RU" sz="3200" b="1" dirty="0"/>
              <a:t> 12 банок </a:t>
            </a:r>
            <a:r>
              <a:rPr lang="ru-RU" sz="3200" b="1" dirty="0" err="1" smtClean="0"/>
              <a:t>огірків</a:t>
            </a:r>
            <a:r>
              <a:rPr lang="ru-RU" sz="3200" b="1" dirty="0"/>
              <a:t>, а вийшло на </a:t>
            </a:r>
            <a:r>
              <a:rPr lang="ru-RU" sz="3200" b="1" dirty="0" err="1"/>
              <a:t>третину</a:t>
            </a:r>
            <a:r>
              <a:rPr lang="ru-RU" sz="3200" b="1" dirty="0"/>
              <a:t> більше. </a:t>
            </a:r>
            <a:r>
              <a:rPr lang="ru-RU" sz="3200" b="1" dirty="0" err="1"/>
              <a:t>Скільки</a:t>
            </a:r>
            <a:r>
              <a:rPr lang="ru-RU" sz="3200" b="1" dirty="0"/>
              <a:t> банок </a:t>
            </a:r>
            <a:r>
              <a:rPr lang="ru-RU" sz="3200" b="1" dirty="0" err="1"/>
              <a:t>огірків</a:t>
            </a:r>
            <a:r>
              <a:rPr lang="ru-RU" sz="3200" b="1" dirty="0"/>
              <a:t> </a:t>
            </a:r>
            <a:r>
              <a:rPr lang="ru-RU" sz="3200" b="1" dirty="0" err="1"/>
              <a:t>законсервувала</a:t>
            </a:r>
            <a:r>
              <a:rPr lang="ru-RU" sz="3200" b="1" dirty="0"/>
              <a:t> бабуся?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11746" y="5156497"/>
            <a:ext cx="3767538" cy="456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12 + 12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: 3 = 16 (б.)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11746" y="4555554"/>
            <a:ext cx="203779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12 + 4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55408" y="4555554"/>
            <a:ext cx="1267717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16 (б.)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06479" y="1779091"/>
            <a:ext cx="3461452" cy="14346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План. – 12 б.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Зак</a:t>
            </a:r>
            <a:r>
              <a:rPr lang="uk-UA" sz="3200" b="1" dirty="0" smtClean="0">
                <a:solidFill>
                  <a:schemeClr val="bg1"/>
                </a:solidFill>
              </a:rPr>
              <a:t>. – ? б., на     &gt;</a:t>
            </a:r>
            <a:endParaRPr lang="uk-UA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425895" y="2311985"/>
                <a:ext cx="48122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95" y="2311985"/>
                <a:ext cx="481221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14957" r="28047" b="14092"/>
          <a:stretch/>
        </p:blipFill>
        <p:spPr bwMode="auto">
          <a:xfrm>
            <a:off x="10434400" y="4107897"/>
            <a:ext cx="1108173" cy="179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9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9" grpId="0" animBg="1"/>
      <p:bldP spid="50" grpId="0" animBg="1"/>
      <p:bldP spid="36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частину</a:t>
            </a:r>
            <a:r>
              <a:rPr lang="ru-RU" sz="3200" b="1" dirty="0" smtClean="0">
                <a:solidFill>
                  <a:schemeClr val="bg1"/>
                </a:solidFill>
              </a:rPr>
              <a:t> від числа?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26112"/>
            <a:ext cx="5596737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знайти число за його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частиною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</a:t>
            </a:r>
            <a:r>
              <a:rPr lang="uk-UA" sz="3200" b="1"/>
              <a:t>було </a:t>
            </a:r>
            <a:r>
              <a:rPr lang="uk-UA" sz="3200" b="1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8565" y="494644"/>
            <a:ext cx="9668306" cy="7792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Привітання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88565" y="1553520"/>
            <a:ext cx="5861502" cy="4460796"/>
          </a:xfrm>
          <a:prstGeom prst="roundRect">
            <a:avLst/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прийшов з гарним настроєм –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рукою махніть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вранці зарядку робив –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головою кивніть.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ввічливий – </a:t>
            </a:r>
            <a:endParaRPr lang="en-US" sz="32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сусідові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злегка вклоніться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latin typeface="+mn-lt"/>
              </a:rPr>
              <a:t>Хто вміє дружити – </a:t>
            </a:r>
            <a:endParaRPr lang="en-US" sz="32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+mn-lt"/>
              </a:rPr>
              <a:t>усім </a:t>
            </a:r>
            <a:r>
              <a:rPr lang="uk-UA" sz="3200" b="1" dirty="0">
                <a:solidFill>
                  <a:srgbClr val="FF0000"/>
                </a:solidFill>
                <a:latin typeface="+mn-lt"/>
              </a:rPr>
              <a:t>посміхніться</a:t>
            </a:r>
            <a:r>
              <a:rPr lang="uk-UA" sz="3200" b="1" dirty="0">
                <a:solidFill>
                  <a:srgbClr val="7030A0"/>
                </a:solidFill>
                <a:latin typeface="+mn-l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67" y="2112316"/>
            <a:ext cx="4494636" cy="33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3096345" cy="18722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999457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Ст.91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462" y="2637706"/>
            <a:ext cx="1925870" cy="27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3 клас\03 МАТЕМ\1 Листопад\7 Множення в межах 1000\2026-04-03_19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39" y="517659"/>
            <a:ext cx="7119739" cy="577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98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27868883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3479" y="5806058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727082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Запишіть </a:t>
            </a:r>
            <a:r>
              <a:rPr lang="ru-RU" sz="3600" b="1" dirty="0" err="1" smtClean="0"/>
              <a:t>каліграфічно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результати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виразів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0115" y="133541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328772" y="4633591"/>
            <a:ext cx="6792245" cy="730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15 </a:t>
            </a:r>
            <a:r>
              <a:rPr lang="uk-UA" sz="3200" b="1" dirty="0" smtClean="0">
                <a:latin typeface="Calibri"/>
                <a:cs typeface="Calibri"/>
              </a:rPr>
              <a:t>∙ 2    </a:t>
            </a:r>
            <a:r>
              <a:rPr lang="uk-UA" sz="3200" b="1" dirty="0" smtClean="0"/>
              <a:t>25 </a:t>
            </a:r>
            <a:r>
              <a:rPr lang="uk-UA" sz="3200" b="1" dirty="0" smtClean="0">
                <a:latin typeface="Calibri"/>
                <a:cs typeface="Calibri"/>
              </a:rPr>
              <a:t>∙ 2     35 ∙ 2     45 ∙ 2    55 ∙ 2    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77333" y="2789017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50148" y="2749058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60671" y="2731881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36502" y="2752356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15789" y="3444454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84335" y="2734977"/>
            <a:ext cx="454720" cy="56779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369864" y="1124782"/>
            <a:ext cx="1934069" cy="7673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556850" y="2798995"/>
            <a:ext cx="420547" cy="53472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94355" y="2798995"/>
            <a:ext cx="408252" cy="50977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92081" y="2782050"/>
            <a:ext cx="408252" cy="5097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35629" y="3507678"/>
            <a:ext cx="408252" cy="5097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81047" y="3478667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790252" y="3473465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16521" y="2755822"/>
            <a:ext cx="454720" cy="567792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317356" y="5518026"/>
            <a:ext cx="6792245" cy="569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latin typeface="Calibri"/>
                <a:cs typeface="Calibri"/>
              </a:rPr>
              <a:t>15 ∙ 4    25 ∙ 4     35 ∙ 4     45 ∙ 4    55 ∙ 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75453" y="2731881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636791" y="2749058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79577" y="3478667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22636" y="3478667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77397" y="3502476"/>
            <a:ext cx="408252" cy="50977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01813" y="3453153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33311" y="3473465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15391" y="3507678"/>
            <a:ext cx="408252" cy="5097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25679" y="3449656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757907" y="3478667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58168" y="3480967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511525" y="3444454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90577" y="1306400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8932945" y="1783619"/>
            <a:ext cx="2871398" cy="28997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>
              <a:buAutoNum type="arabicParenR"/>
            </a:pPr>
            <a:r>
              <a:rPr lang="ru-RU" sz="2800" b="1" dirty="0" smtClean="0"/>
              <a:t>Яка </a:t>
            </a:r>
            <a:r>
              <a:rPr lang="ru-RU" sz="2800" b="1" dirty="0"/>
              <a:t>найменша кількість </a:t>
            </a:r>
            <a:r>
              <a:rPr lang="ru-RU" sz="2800" b="1" dirty="0" err="1"/>
              <a:t>яєць</a:t>
            </a:r>
            <a:r>
              <a:rPr lang="ru-RU" sz="2800" b="1" dirty="0"/>
              <a:t> </a:t>
            </a:r>
            <a:r>
              <a:rPr lang="ru-RU" sz="2800" b="1" dirty="0" err="1"/>
              <a:t>залишається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AutoNum type="arabicParenR"/>
            </a:pPr>
            <a:r>
              <a:rPr lang="ru-RU" sz="2800" b="1" dirty="0" smtClean="0"/>
              <a:t>Яка </a:t>
            </a:r>
            <a:r>
              <a:rPr lang="ru-RU" sz="2800" b="1" dirty="0" err="1"/>
              <a:t>найбільша</a:t>
            </a:r>
            <a:r>
              <a:rPr lang="ru-RU" sz="2800" b="1" dirty="0"/>
              <a:t> кількість </a:t>
            </a:r>
            <a:r>
              <a:rPr lang="ru-RU" sz="2800" b="1" dirty="0" err="1"/>
              <a:t>яєць</a:t>
            </a:r>
            <a:r>
              <a:rPr lang="ru-RU" sz="2800" b="1" dirty="0"/>
              <a:t> </a:t>
            </a:r>
            <a:r>
              <a:rPr lang="ru-RU" sz="2800" b="1" dirty="0" err="1"/>
              <a:t>залишається</a:t>
            </a:r>
            <a:r>
              <a:rPr lang="ru-RU" sz="2800" b="1" dirty="0"/>
              <a:t>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4677" y="455606"/>
            <a:ext cx="10583937" cy="12459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Розгляньте </a:t>
            </a:r>
            <a:r>
              <a:rPr lang="ru-RU" sz="3200" b="1" dirty="0" err="1"/>
              <a:t>таблицю</a:t>
            </a:r>
            <a:r>
              <a:rPr lang="ru-RU" sz="3200" b="1" dirty="0"/>
              <a:t>, у </a:t>
            </a:r>
            <a:r>
              <a:rPr lang="ru-RU" sz="3200" b="1" dirty="0" err="1"/>
              <a:t>якій</a:t>
            </a:r>
            <a:r>
              <a:rPr lang="ru-RU" sz="3200" b="1" dirty="0"/>
              <a:t> показано, як </a:t>
            </a:r>
            <a:r>
              <a:rPr lang="ru-RU" sz="3200" b="1" dirty="0" err="1" smtClean="0"/>
              <a:t>наповнюються</a:t>
            </a:r>
            <a:r>
              <a:rPr lang="ru-RU" sz="3200" b="1" dirty="0" smtClean="0"/>
              <a:t> </a:t>
            </a:r>
            <a:r>
              <a:rPr lang="ru-RU" sz="3200" b="1" dirty="0"/>
              <a:t>лотки, що </a:t>
            </a:r>
            <a:r>
              <a:rPr lang="ru-RU" sz="3200" b="1" dirty="0" err="1"/>
              <a:t>вміщують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по 6 </a:t>
            </a:r>
            <a:r>
              <a:rPr lang="ru-RU" sz="3200" b="1" dirty="0" err="1">
                <a:solidFill>
                  <a:srgbClr val="FFFF00"/>
                </a:solidFill>
              </a:rPr>
              <a:t>яєць</a:t>
            </a:r>
            <a:r>
              <a:rPr lang="ru-RU" sz="3200" b="1" dirty="0"/>
              <a:t>, і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яєць</a:t>
            </a:r>
            <a:r>
              <a:rPr lang="ru-RU" sz="3200" b="1" dirty="0"/>
              <a:t> </a:t>
            </a:r>
            <a:r>
              <a:rPr lang="ru-RU" sz="3200" b="1" dirty="0" err="1"/>
              <a:t>залишається</a:t>
            </a:r>
            <a:r>
              <a:rPr lang="ru-RU" sz="3200" b="1" dirty="0"/>
              <a:t>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31022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851" y="1783619"/>
            <a:ext cx="835917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Дайте </a:t>
            </a:r>
            <a:r>
              <a:rPr lang="ru-RU" sz="2800" b="1" dirty="0" err="1">
                <a:solidFill>
                  <a:srgbClr val="7030A0"/>
                </a:solidFill>
              </a:rPr>
              <a:t>відповіді</a:t>
            </a:r>
            <a:r>
              <a:rPr lang="ru-RU" sz="2800" b="1" dirty="0">
                <a:solidFill>
                  <a:srgbClr val="7030A0"/>
                </a:solidFill>
              </a:rPr>
              <a:t> на запитання. </a:t>
            </a:r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завдання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1407802" y="4036948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420623" y="2754159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3 клас\03 МАТЕМ\1 Листопад\7 Множення в межах 1000\2026-04-03_2029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5" y="2349674"/>
            <a:ext cx="8444948" cy="24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389883" y="4847408"/>
            <a:ext cx="7283237" cy="1425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3) Запишіть </a:t>
            </a:r>
            <a:r>
              <a:rPr lang="ru-RU" sz="2800" b="1" dirty="0"/>
              <a:t>результат ділення чисел 37, 38, 39, 40, 41 на 6 за </a:t>
            </a:r>
            <a:r>
              <a:rPr lang="ru-RU" sz="2800" b="1" dirty="0" err="1"/>
              <a:t>зразком</a:t>
            </a:r>
            <a:r>
              <a:rPr lang="ru-RU" sz="2800" b="1" dirty="0"/>
              <a:t>. </a:t>
            </a:r>
            <a:r>
              <a:rPr lang="ru-RU" sz="2800" b="1" dirty="0">
                <a:solidFill>
                  <a:srgbClr val="FFFF00"/>
                </a:solidFill>
              </a:rPr>
              <a:t>37 : 6 = 6 (ост. 1) </a:t>
            </a:r>
          </a:p>
          <a:p>
            <a:r>
              <a:rPr lang="ru-RU" sz="2800" b="1" dirty="0" smtClean="0"/>
              <a:t>4) Який </a:t>
            </a:r>
            <a:r>
              <a:rPr lang="ru-RU" sz="2800" b="1" dirty="0" err="1"/>
              <a:t>висновок</a:t>
            </a:r>
            <a:r>
              <a:rPr lang="ru-RU" sz="2800" b="1" dirty="0"/>
              <a:t> можна </a:t>
            </a:r>
            <a:r>
              <a:rPr lang="ru-RU" sz="2800" b="1" dirty="0" err="1"/>
              <a:t>зробити</a:t>
            </a:r>
            <a:r>
              <a:rPr lang="ru-RU" sz="2800" b="1" dirty="0"/>
              <a:t> про </a:t>
            </a:r>
            <a:r>
              <a:rPr lang="ru-RU" sz="2800" b="1" dirty="0" err="1"/>
              <a:t>остачу</a:t>
            </a:r>
            <a:r>
              <a:rPr lang="ru-RU" sz="2800" b="1" dirty="0"/>
              <a:t>?</a:t>
            </a:r>
            <a:endParaRPr lang="ru-RU" sz="2800" b="1" u="sng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8828335" y="4770340"/>
            <a:ext cx="297600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Остача</a:t>
            </a:r>
            <a:r>
              <a:rPr lang="ru-RU" sz="3200" b="1" dirty="0"/>
              <a:t> завжди </a:t>
            </a:r>
            <a:r>
              <a:rPr lang="ru-RU" sz="3200" b="1" dirty="0" err="1"/>
              <a:t>менша</a:t>
            </a:r>
            <a:r>
              <a:rPr lang="ru-RU" sz="3200" b="1" dirty="0"/>
              <a:t> від дільника.</a:t>
            </a:r>
          </a:p>
        </p:txBody>
      </p:sp>
    </p:spTree>
    <p:extLst>
      <p:ext uri="{BB962C8B-B14F-4D97-AF65-F5344CB8AC3E}">
        <p14:creationId xmlns:p14="http://schemas.microsoft.com/office/powerpoint/2010/main" val="1533764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/>
      <p:bldP spid="41" grpId="0"/>
      <p:bldP spid="4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8223247" y="4666548"/>
            <a:ext cx="3265198" cy="641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52 : 6 =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4677" y="617682"/>
            <a:ext cx="10583937" cy="7958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Перевірте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ru-RU" sz="4000" b="1" dirty="0">
                <a:solidFill>
                  <a:schemeClr val="bg1"/>
                </a:solidFill>
              </a:rPr>
              <a:t>чи правильно фермер </a:t>
            </a:r>
            <a:r>
              <a:rPr lang="ru-RU" sz="4000" b="1" dirty="0" err="1">
                <a:solidFill>
                  <a:schemeClr val="bg1"/>
                </a:solidFill>
              </a:rPr>
              <a:t>лічить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лотки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31022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5217" y="1537591"/>
            <a:ext cx="740803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У </a:t>
            </a:r>
            <a:r>
              <a:rPr lang="ru-RU" sz="2800" b="1" dirty="0" err="1">
                <a:solidFill>
                  <a:srgbClr val="7030A0"/>
                </a:solidFill>
              </a:rPr>
              <a:t>вівторок</a:t>
            </a:r>
            <a:r>
              <a:rPr lang="ru-RU" sz="2800" b="1" dirty="0">
                <a:solidFill>
                  <a:srgbClr val="7030A0"/>
                </a:solidFill>
              </a:rPr>
              <a:t> кури </a:t>
            </a:r>
            <a:r>
              <a:rPr lang="ru-RU" sz="2800" b="1" dirty="0" err="1">
                <a:solidFill>
                  <a:srgbClr val="7030A0"/>
                </a:solidFill>
              </a:rPr>
              <a:t>знесли</a:t>
            </a:r>
            <a:r>
              <a:rPr lang="ru-RU" sz="2800" b="1" dirty="0">
                <a:solidFill>
                  <a:srgbClr val="7030A0"/>
                </a:solidFill>
              </a:rPr>
              <a:t> 52 </a:t>
            </a:r>
            <a:r>
              <a:rPr lang="ru-RU" sz="2800" b="1" dirty="0" err="1">
                <a:solidFill>
                  <a:srgbClr val="7030A0"/>
                </a:solidFill>
              </a:rPr>
              <a:t>яйця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855846" y="4716715"/>
            <a:ext cx="142076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(ост. 4)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564436" y="4750660"/>
            <a:ext cx="44486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3 клас\03 МАТЕМ\1 Листопад\7 Множення в межах 1000\2026-04-03_2040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4" y="2179714"/>
            <a:ext cx="7432158" cy="30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9504" y="5302278"/>
            <a:ext cx="66563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Остача</a:t>
            </a:r>
            <a:r>
              <a:rPr lang="ru-RU" sz="3200" b="1" dirty="0"/>
              <a:t> завжди </a:t>
            </a:r>
            <a:r>
              <a:rPr lang="ru-RU" sz="3200" b="1" dirty="0" err="1"/>
              <a:t>менша</a:t>
            </a:r>
            <a:r>
              <a:rPr lang="ru-RU" sz="3200" b="1" dirty="0"/>
              <a:t> від дільника.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18" y="1537591"/>
            <a:ext cx="3205519" cy="274634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8257979" y="5333008"/>
            <a:ext cx="1434452" cy="641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48 : 6 = 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716836" y="5333008"/>
            <a:ext cx="486147" cy="641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143373" y="4953198"/>
            <a:ext cx="300586" cy="202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41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/>
      <p:bldP spid="41" grpId="0"/>
      <p:bldP spid="7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1926" y="3808998"/>
            <a:ext cx="745668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5 </a:t>
            </a:r>
            <a:r>
              <a:rPr lang="ru-RU" sz="3200" b="1" dirty="0"/>
              <a:t>&lt; 8 &lt; </a:t>
            </a:r>
            <a:r>
              <a:rPr lang="ru-RU" sz="3200" b="1" dirty="0" smtClean="0"/>
              <a:t>10          </a:t>
            </a:r>
            <a:r>
              <a:rPr lang="ru-RU" sz="3200" b="1" dirty="0"/>
              <a:t>… &lt; 21 &lt; … </a:t>
            </a:r>
            <a:r>
              <a:rPr lang="ru-RU" sz="3200" b="1" dirty="0" smtClean="0"/>
              <a:t>      … </a:t>
            </a:r>
            <a:r>
              <a:rPr lang="ru-RU" sz="3200" b="1" dirty="0"/>
              <a:t>&lt; 31 &lt; </a:t>
            </a:r>
            <a:r>
              <a:rPr lang="ru-RU" sz="3200" b="1" dirty="0" smtClean="0"/>
              <a:t>… </a:t>
            </a:r>
          </a:p>
          <a:p>
            <a:r>
              <a:rPr lang="ru-RU" sz="3200" b="1" dirty="0" smtClean="0"/>
              <a:t>  … </a:t>
            </a:r>
            <a:r>
              <a:rPr lang="ru-RU" sz="3200" b="1" dirty="0"/>
              <a:t>&lt; 12 &lt; </a:t>
            </a:r>
            <a:r>
              <a:rPr lang="ru-RU" sz="3200" b="1" dirty="0" smtClean="0"/>
              <a:t>…         … </a:t>
            </a:r>
            <a:r>
              <a:rPr lang="ru-RU" sz="3200" b="1" dirty="0"/>
              <a:t>&lt; 27 &lt; … </a:t>
            </a:r>
            <a:r>
              <a:rPr lang="ru-RU" sz="3200" b="1" dirty="0" smtClean="0"/>
              <a:t>       … </a:t>
            </a:r>
            <a:r>
              <a:rPr lang="ru-RU" sz="3200" b="1" dirty="0"/>
              <a:t>&lt; 34 &lt;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6653" y="549473"/>
            <a:ext cx="10351962" cy="9870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Розгляньте </a:t>
            </a:r>
            <a:r>
              <a:rPr lang="ru-RU" sz="3200" b="1" dirty="0" err="1"/>
              <a:t>числовий</a:t>
            </a:r>
            <a:r>
              <a:rPr lang="ru-RU" sz="3200" b="1" dirty="0"/>
              <a:t> </a:t>
            </a:r>
            <a:r>
              <a:rPr lang="ru-RU" sz="3200" b="1" dirty="0" err="1"/>
              <a:t>промінь</a:t>
            </a:r>
            <a:r>
              <a:rPr lang="ru-RU" sz="3200" b="1" dirty="0"/>
              <a:t>, на якому </a:t>
            </a:r>
            <a:r>
              <a:rPr lang="ru-RU" sz="3200" b="1" dirty="0" err="1"/>
              <a:t>позначені</a:t>
            </a:r>
            <a:r>
              <a:rPr lang="ru-RU" sz="3200" b="1" dirty="0"/>
              <a:t> </a:t>
            </a:r>
            <a:r>
              <a:rPr lang="ru-RU" sz="3200" b="1" dirty="0" err="1"/>
              <a:t>результати</a:t>
            </a:r>
            <a:r>
              <a:rPr lang="ru-RU" sz="3200" b="1" dirty="0"/>
              <a:t> множення числа </a:t>
            </a:r>
            <a:r>
              <a:rPr lang="ru-RU" sz="3200" b="1" dirty="0" smtClean="0"/>
              <a:t>5.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9282" y="5686262"/>
            <a:ext cx="152624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8247" y="2768987"/>
            <a:ext cx="772156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Запишіть, </a:t>
            </a:r>
            <a:r>
              <a:rPr lang="ru-RU" sz="2800" b="1" dirty="0">
                <a:solidFill>
                  <a:srgbClr val="7030A0"/>
                </a:solidFill>
              </a:rPr>
              <a:t>між </a:t>
            </a:r>
            <a:r>
              <a:rPr lang="ru-RU" sz="2800" b="1" dirty="0" err="1">
                <a:solidFill>
                  <a:srgbClr val="7030A0"/>
                </a:solidFill>
              </a:rPr>
              <a:t>якими</a:t>
            </a:r>
            <a:r>
              <a:rPr lang="ru-RU" sz="2800" b="1" dirty="0">
                <a:solidFill>
                  <a:srgbClr val="7030A0"/>
                </a:solidFill>
              </a:rPr>
              <a:t> числами, що </a:t>
            </a:r>
            <a:r>
              <a:rPr lang="ru-RU" sz="2800" b="1" dirty="0" err="1">
                <a:solidFill>
                  <a:srgbClr val="7030A0"/>
                </a:solidFill>
              </a:rPr>
              <a:t>діляться</a:t>
            </a:r>
            <a:r>
              <a:rPr lang="ru-RU" sz="2800" b="1" dirty="0">
                <a:solidFill>
                  <a:srgbClr val="7030A0"/>
                </a:solidFill>
              </a:rPr>
              <a:t> на 5, </a:t>
            </a:r>
            <a:r>
              <a:rPr lang="ru-RU" sz="2800" b="1" dirty="0" err="1">
                <a:solidFill>
                  <a:srgbClr val="7030A0"/>
                </a:solidFill>
              </a:rPr>
              <a:t>розміщене</a:t>
            </a:r>
            <a:r>
              <a:rPr lang="ru-RU" sz="2800" b="1" dirty="0">
                <a:solidFill>
                  <a:srgbClr val="7030A0"/>
                </a:solidFill>
              </a:rPr>
              <a:t> кожне число.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9" y="1616859"/>
            <a:ext cx="1743170" cy="17409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3" name="Прямоугольник 42"/>
          <p:cNvSpPr/>
          <p:nvPr/>
        </p:nvSpPr>
        <p:spPr>
          <a:xfrm>
            <a:off x="4013210" y="4267950"/>
            <a:ext cx="60242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10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55311" y="5051985"/>
            <a:ext cx="7681335" cy="10161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8 : 5 =                 21 : 5=               31 </a:t>
            </a:r>
            <a:r>
              <a:rPr lang="ru-RU" sz="3200" b="1" dirty="0"/>
              <a:t>: </a:t>
            </a:r>
            <a:r>
              <a:rPr lang="ru-RU" sz="3200" b="1" dirty="0" smtClean="0"/>
              <a:t>5=          </a:t>
            </a:r>
          </a:p>
          <a:p>
            <a:r>
              <a:rPr lang="ru-RU" sz="3200" b="1" dirty="0" smtClean="0"/>
              <a:t>12 : 5=                27 : 5=                34 : 5=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3 клас\03 МАТЕМ\1 Листопад\7 Множення в межах 1000\2026-04-03_2103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44" y="1616859"/>
            <a:ext cx="8203069" cy="9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2034" y="3953365"/>
            <a:ext cx="325192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ділення з </a:t>
            </a:r>
            <a:r>
              <a:rPr lang="ru-RU" sz="2800" b="1" dirty="0" err="1">
                <a:solidFill>
                  <a:srgbClr val="7030A0"/>
                </a:solidFill>
              </a:rPr>
              <a:t>остачею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скориставшись</a:t>
            </a:r>
            <a:r>
              <a:rPr lang="ru-RU" sz="2800" b="1" dirty="0">
                <a:solidFill>
                  <a:srgbClr val="7030A0"/>
                </a:solidFill>
              </a:rPr>
              <a:t> схемою і </a:t>
            </a:r>
            <a:r>
              <a:rPr lang="ru-RU" sz="2800" b="1" dirty="0" err="1">
                <a:solidFill>
                  <a:srgbClr val="7030A0"/>
                </a:solidFill>
              </a:rPr>
              <a:t>записами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543383" y="4232281"/>
            <a:ext cx="62251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15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98284" y="3787294"/>
            <a:ext cx="60242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89047" y="3786254"/>
            <a:ext cx="63928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41732" y="4259220"/>
            <a:ext cx="60242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171667" y="4258180"/>
            <a:ext cx="63928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046556" y="3789374"/>
            <a:ext cx="60242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555353" y="3788334"/>
            <a:ext cx="63928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090004" y="4261300"/>
            <a:ext cx="60242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565311" y="4267950"/>
            <a:ext cx="639288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35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31502" y="5037373"/>
            <a:ext cx="159673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1(ост.3)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143372" y="5560044"/>
            <a:ext cx="156487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2(ост.2)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692945" y="5087078"/>
            <a:ext cx="159673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4(ост.1)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708871" y="5560044"/>
            <a:ext cx="156487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5(ост.2)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230494" y="5084339"/>
            <a:ext cx="159673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6(ост.1)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246420" y="5557305"/>
            <a:ext cx="1564879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6(ост.4)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2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3" grpId="0"/>
      <p:bldP spid="52" grpId="0" animBg="1"/>
      <p:bldP spid="7" grpId="0" animBg="1"/>
      <p:bldP spid="39" grpId="0"/>
      <p:bldP spid="40" grpId="0"/>
      <p:bldP spid="41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436548"/>
            <a:ext cx="10287621" cy="7996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ділення з </a:t>
            </a:r>
            <a:r>
              <a:rPr lang="ru-RU" sz="4000" b="1" dirty="0" err="1" smtClean="0"/>
              <a:t>остачею</a:t>
            </a:r>
            <a:r>
              <a:rPr lang="ru-RU" sz="4000" b="1" dirty="0" smtClean="0"/>
              <a:t> з </a:t>
            </a:r>
            <a:r>
              <a:rPr lang="ru-RU" sz="4000" b="1" dirty="0" err="1" smtClean="0"/>
              <a:t>коментарем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42528" y="-6406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Ст.93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№508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705585" y="1417330"/>
            <a:ext cx="2594150" cy="2528476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1407761" y="1610053"/>
            <a:ext cx="707046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23 : </a:t>
            </a:r>
            <a:r>
              <a:rPr lang="ru-RU" sz="3600" b="1" dirty="0" smtClean="0"/>
              <a:t>7 = </a:t>
            </a:r>
          </a:p>
          <a:p>
            <a:r>
              <a:rPr lang="ru-RU" sz="3600" b="1" dirty="0" smtClean="0"/>
              <a:t>65 </a:t>
            </a:r>
            <a:r>
              <a:rPr lang="ru-RU" sz="3600" b="1" dirty="0"/>
              <a:t>: 9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85 </a:t>
            </a:r>
            <a:r>
              <a:rPr lang="ru-RU" sz="3600" b="1" dirty="0"/>
              <a:t>: 20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103 </a:t>
            </a:r>
            <a:r>
              <a:rPr lang="ru-RU" sz="3600" b="1" dirty="0"/>
              <a:t>: </a:t>
            </a:r>
            <a:r>
              <a:rPr lang="ru-RU" sz="3600" b="1" dirty="0" smtClean="0"/>
              <a:t>10 =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910932" y="1616852"/>
            <a:ext cx="265927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(21 + 2)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: 7 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275394" y="1610053"/>
            <a:ext cx="218898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3 (ост. 2)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005840" y="2152147"/>
            <a:ext cx="259225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(63 + 2) : 9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598091" y="2152147"/>
            <a:ext cx="186629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7 (ост. 2)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102603" y="2709714"/>
            <a:ext cx="279693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(80 + 5) : 20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525" y="3971593"/>
            <a:ext cx="8505053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u="sng" dirty="0" err="1">
                <a:solidFill>
                  <a:srgbClr val="FF0000"/>
                </a:solidFill>
              </a:rPr>
              <a:t>Міркуй</a:t>
            </a:r>
            <a:r>
              <a:rPr lang="ru-RU" sz="3200" b="1" u="sng" dirty="0">
                <a:solidFill>
                  <a:srgbClr val="FF0000"/>
                </a:solidFill>
              </a:rPr>
              <a:t> так</a:t>
            </a:r>
            <a:r>
              <a:rPr lang="ru-RU" sz="3200" b="1" u="sng" dirty="0">
                <a:solidFill>
                  <a:srgbClr val="002060"/>
                </a:solidFill>
              </a:rPr>
              <a:t>: </a:t>
            </a:r>
            <a:r>
              <a:rPr lang="ru-RU" sz="3200" b="1" dirty="0">
                <a:solidFill>
                  <a:srgbClr val="002060"/>
                </a:solidFill>
              </a:rPr>
              <a:t>потрібно </a:t>
            </a:r>
            <a:r>
              <a:rPr lang="ru-RU" sz="3200" b="1" dirty="0" err="1">
                <a:solidFill>
                  <a:srgbClr val="002060"/>
                </a:solidFill>
              </a:rPr>
              <a:t>поділити</a:t>
            </a:r>
            <a:r>
              <a:rPr lang="ru-RU" sz="3200" b="1" dirty="0">
                <a:solidFill>
                  <a:srgbClr val="002060"/>
                </a:solidFill>
              </a:rPr>
              <a:t> число 23 на 7. </a:t>
            </a:r>
            <a:r>
              <a:rPr lang="ru-RU" sz="3200" b="1" dirty="0" err="1">
                <a:solidFill>
                  <a:srgbClr val="FF0000"/>
                </a:solidFill>
              </a:rPr>
              <a:t>Знайдемо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найбільше</a:t>
            </a:r>
            <a:r>
              <a:rPr lang="ru-RU" sz="3200" b="1" dirty="0">
                <a:solidFill>
                  <a:srgbClr val="002060"/>
                </a:solidFill>
              </a:rPr>
              <a:t> із чисел від 1 до 23, яке </a:t>
            </a:r>
            <a:r>
              <a:rPr lang="ru-RU" sz="3200" b="1" dirty="0" err="1" smtClean="0">
                <a:solidFill>
                  <a:srgbClr val="002060"/>
                </a:solidFill>
              </a:rPr>
              <a:t>поділиться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на 7. Це число 21, бо 21 : 7 = 3.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Знайдемо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остачу</a:t>
            </a:r>
            <a:r>
              <a:rPr lang="ru-RU" sz="3200" b="1" dirty="0">
                <a:solidFill>
                  <a:srgbClr val="002060"/>
                </a:solidFill>
              </a:rPr>
              <a:t>: 23 – 21 = 2; </a:t>
            </a:r>
            <a:r>
              <a:rPr lang="ru-RU" sz="3200" b="1" dirty="0" err="1">
                <a:solidFill>
                  <a:srgbClr val="002060"/>
                </a:solidFill>
              </a:rPr>
              <a:t>остача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менша</a:t>
            </a:r>
            <a:r>
              <a:rPr lang="ru-RU" sz="3200" b="1" dirty="0">
                <a:solidFill>
                  <a:srgbClr val="002060"/>
                </a:solidFill>
              </a:rPr>
              <a:t> від дільника. </a:t>
            </a:r>
            <a:r>
              <a:rPr lang="ru-RU" sz="3200" b="1" dirty="0" err="1">
                <a:solidFill>
                  <a:srgbClr val="002060"/>
                </a:solidFill>
              </a:rPr>
              <a:t>Отже</a:t>
            </a:r>
            <a:r>
              <a:rPr lang="ru-RU" sz="3200" b="1" dirty="0">
                <a:solidFill>
                  <a:srgbClr val="002060"/>
                </a:solidFill>
              </a:rPr>
              <a:t>, 23 : 7 = 3 (ост. 2).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86809" y="2709714"/>
            <a:ext cx="186629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4 (ост. 5)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63857" y="3293012"/>
            <a:ext cx="306215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(100 + 3) : 10 </a:t>
            </a:r>
            <a:r>
              <a:rPr lang="uk-UA" sz="3600" b="1" dirty="0" smtClean="0">
                <a:solidFill>
                  <a:srgbClr val="FFFF00"/>
                </a:solidFill>
                <a:latin typeface="Calibri"/>
                <a:cs typeface="Calibri"/>
              </a:rPr>
              <a:t>=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64039" y="3289931"/>
            <a:ext cx="215344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10 (ост. 3)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1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4" grpId="0"/>
      <p:bldP spid="115" grpId="0"/>
      <p:bldP spid="119" grpId="0"/>
      <p:bldP spid="35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16082</TotalTime>
  <Words>752</Words>
  <Application>Microsoft Office PowerPoint</Application>
  <PresentationFormat>Произвольный</PresentationFormat>
  <Paragraphs>149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1374</cp:revision>
  <dcterms:created xsi:type="dcterms:W3CDTF">2025-08-27T14:01:18Z</dcterms:created>
  <dcterms:modified xsi:type="dcterms:W3CDTF">2026-04-10T09:20:11Z</dcterms:modified>
</cp:coreProperties>
</file>